
<file path=[Content_Types].xml><?xml version="1.0" encoding="utf-8"?>
<Types xmlns="http://schemas.openxmlformats.org/package/2006/content-types">
  <Override PartName="/customXml/itemProps3.xml" ContentType="application/vnd.openxmlformats-officedocument.customXmlProperties+xml"/>
  <Override PartName="/ppt/slides/slide6.xml" ContentType="application/vnd.openxmlformats-officedocument.presentationml.slide+xml"/>
  <Override PartName="/ppt/slides/slide29.xml" ContentType="application/vnd.openxmlformats-officedocument.presentationml.slide+xml"/>
  <Override PartName="/ppt/notesSlides/notesSlide2.xml" ContentType="application/vnd.openxmlformats-officedocument.presentationml.notesSlide+xml"/>
  <Override PartName="/ppt/charts/style2.xml" ContentType="application/vnd.ms-office.chartstyle+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charts/colors2.xml" ContentType="application/vnd.ms-office.chartcolorstyl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Override PartName="/ppt/charts/colors1.xml" ContentType="application/vnd.ms-office.chartcolorstyl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charts/chart1.xml" ContentType="application/vnd.openxmlformats-officedocument.drawingml.chart+xml"/>
  <Override PartName="/ppt/charts/chart2.xml" ContentType="application/vnd.openxmlformats-officedocument.drawingml.chart+xml"/>
  <Override PartName="/docProps/core.xml" ContentType="application/vnd.openxmlformats-package.core-properties+xml"/>
  <Override PartName="/customXml/itemProps2.xml" ContentType="application/vnd.openxmlformats-officedocument.customXml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Default Extension="png" ContentType="image/png"/>
  <Override PartName="/ppt/notesSlides/notesSlide1.xml" ContentType="application/vnd.openxmlformats-officedocument.presentationml.notesSlide+xml"/>
  <Override PartName="/ppt/charts/style1.xml" ContentType="application/vnd.ms-office.chartstyl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4"/>
  </p:sldMasterIdLst>
  <p:notesMasterIdLst>
    <p:notesMasterId r:id="rId42"/>
  </p:notesMasterIdLst>
  <p:handoutMasterIdLst>
    <p:handoutMasterId r:id="rId43"/>
  </p:handoutMasterIdLst>
  <p:sldIdLst>
    <p:sldId id="256" r:id="rId5"/>
    <p:sldId id="259" r:id="rId6"/>
    <p:sldId id="260" r:id="rId7"/>
    <p:sldId id="297" r:id="rId8"/>
    <p:sldId id="298" r:id="rId9"/>
    <p:sldId id="263" r:id="rId10"/>
    <p:sldId id="261" r:id="rId11"/>
    <p:sldId id="262" r:id="rId12"/>
    <p:sldId id="264" r:id="rId13"/>
    <p:sldId id="296" r:id="rId14"/>
    <p:sldId id="265" r:id="rId15"/>
    <p:sldId id="266" r:id="rId16"/>
    <p:sldId id="267" r:id="rId17"/>
    <p:sldId id="268" r:id="rId18"/>
    <p:sldId id="271" r:id="rId19"/>
    <p:sldId id="272" r:id="rId20"/>
    <p:sldId id="273" r:id="rId21"/>
    <p:sldId id="274" r:id="rId22"/>
    <p:sldId id="275" r:id="rId23"/>
    <p:sldId id="276" r:id="rId24"/>
    <p:sldId id="294" r:id="rId25"/>
    <p:sldId id="277" r:id="rId26"/>
    <p:sldId id="295" r:id="rId27"/>
    <p:sldId id="278" r:id="rId28"/>
    <p:sldId id="279" r:id="rId29"/>
    <p:sldId id="280" r:id="rId30"/>
    <p:sldId id="281" r:id="rId31"/>
    <p:sldId id="282" r:id="rId32"/>
    <p:sldId id="283" r:id="rId33"/>
    <p:sldId id="291" r:id="rId34"/>
    <p:sldId id="287" r:id="rId35"/>
    <p:sldId id="285" r:id="rId36"/>
    <p:sldId id="286" r:id="rId37"/>
    <p:sldId id="288" r:id="rId38"/>
    <p:sldId id="292" r:id="rId39"/>
    <p:sldId id="289" r:id="rId40"/>
    <p:sldId id="290" r:id="rId41"/>
  </p:sldIdLst>
  <p:sldSz cx="9144000" cy="6858000" type="screen4x3"/>
  <p:notesSz cx="6858000" cy="9144000"/>
  <p:defaultTextStyle>
    <a:defPPr>
      <a:defRPr lang="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 uri="{2D200454-40CA-4A62-9FC3-DE9A4176ACB9}">
      <p15:notesGuideLst xmlns=""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159961"/>
    <a:srgbClr val="1A965E"/>
    <a:srgbClr val="EAEFF7"/>
    <a:srgbClr val="D0E3EA"/>
    <a:srgbClr val="4BACC6"/>
    <a:srgbClr val="419BAD"/>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ile medio 2 - Color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1068" autoAdjust="0"/>
    <p:restoredTop sz="96187" autoAdjust="0"/>
  </p:normalViewPr>
  <p:slideViewPr>
    <p:cSldViewPr snapToGrid="0" showGuides="1">
      <p:cViewPr>
        <p:scale>
          <a:sx n="110" d="100"/>
          <a:sy n="110" d="100"/>
        </p:scale>
        <p:origin x="-869" y="470"/>
      </p:cViewPr>
      <p:guideLst>
        <p:guide orient="horz" pos="2160"/>
        <p:guide pos="2880"/>
      </p:guideLst>
    </p:cSldViewPr>
  </p:slideViewPr>
  <p:notesTextViewPr>
    <p:cViewPr>
      <p:scale>
        <a:sx n="3" d="2"/>
        <a:sy n="3" d="2"/>
      </p:scale>
      <p:origin x="0" y="0"/>
    </p:cViewPr>
  </p:notesTextViewPr>
  <p:sorterViewPr>
    <p:cViewPr>
      <p:scale>
        <a:sx n="100" d="100"/>
        <a:sy n="100" d="100"/>
      </p:scale>
      <p:origin x="0" y="0"/>
    </p:cViewPr>
  </p:sorterViewPr>
  <p:notesViewPr>
    <p:cSldViewPr snapToGrid="0" showGuides="1">
      <p:cViewPr varScale="1">
        <p:scale>
          <a:sx n="87" d="100"/>
          <a:sy n="87" d="100"/>
        </p:scale>
        <p:origin x="-3738" y="-78"/>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notesMaster" Target="notesMasters/notesMaster1.xml"/><Relationship Id="rId47"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slide" Target="slides/slide37.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handoutMaster" Target="handoutMasters/handoutMaster1.xml"/></Relationships>
</file>

<file path=ppt/charts/_rels/chart1.xml.rels><?xml version="1.0" encoding="UTF-8" standalone="yes"?>
<Relationships xmlns="http://schemas.openxmlformats.org/package/2006/relationships"><Relationship Id="rId3" Type="http://schemas.microsoft.com/office/2011/relationships/chartStyle" Target="style1.xml"/><Relationship Id="rId2" Type="http://schemas.microsoft.com/office/2011/relationships/chartColorStyle" Target="colors1.xml"/><Relationship Id="rId1" Type="http://schemas.openxmlformats.org/officeDocument/2006/relationships/oleObject" Target="file:///D:\CSBA%20MED\travail\traduction\xls.xlsx" TargetMode="External"/></Relationships>
</file>

<file path=ppt/charts/_rels/chart2.xml.rels><?xml version="1.0" encoding="UTF-8" standalone="yes"?>
<Relationships xmlns="http://schemas.openxmlformats.org/package/2006/relationships"><Relationship Id="rId3" Type="http://schemas.microsoft.com/office/2011/relationships/chartStyle" Target="style2.xml"/><Relationship Id="rId2" Type="http://schemas.microsoft.com/office/2011/relationships/chartColorStyle" Target="colors2.xml"/><Relationship Id="rId1" Type="http://schemas.openxmlformats.org/officeDocument/2006/relationships/oleObject" Target="file:///D:\CSBA%20MED\travail\traduction\xls.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fr-FR"/>
  <c:chart>
    <c:autoTitleDeleted val="1"/>
    <c:plotArea>
      <c:layout/>
      <c:pieChart>
        <c:varyColors val="1"/>
        <c:ser>
          <c:idx val="0"/>
          <c:order val="0"/>
          <c:dPt>
            <c:idx val="0"/>
            <c:spPr>
              <a:solidFill>
                <a:schemeClr val="accent1"/>
              </a:solidFill>
              <a:ln w="19050">
                <a:solidFill>
                  <a:schemeClr val="lt1"/>
                </a:solidFill>
              </a:ln>
              <a:effectLst/>
            </c:spPr>
            <c:extLst xmlns:c16r2="http://schemas.microsoft.com/office/drawing/2015/06/chart">
              <c:ext xmlns:c16="http://schemas.microsoft.com/office/drawing/2014/chart" uri="{C3380CC4-5D6E-409C-BE32-E72D297353CC}">
                <c16:uniqueId val="{00000001-F3A6-4B93-BB69-D013EF118074}"/>
              </c:ext>
            </c:extLst>
          </c:dPt>
          <c:dPt>
            <c:idx val="1"/>
            <c:spPr>
              <a:solidFill>
                <a:schemeClr val="accent2"/>
              </a:solidFill>
              <a:ln w="19050">
                <a:solidFill>
                  <a:schemeClr val="lt1"/>
                </a:solidFill>
              </a:ln>
              <a:effectLst/>
            </c:spPr>
            <c:extLst xmlns:c16r2="http://schemas.microsoft.com/office/drawing/2015/06/chart">
              <c:ext xmlns:c16="http://schemas.microsoft.com/office/drawing/2014/chart" uri="{C3380CC4-5D6E-409C-BE32-E72D297353CC}">
                <c16:uniqueId val="{00000003-F3A6-4B93-BB69-D013EF118074}"/>
              </c:ext>
            </c:extLst>
          </c:dPt>
          <c:dPt>
            <c:idx val="2"/>
            <c:spPr>
              <a:solidFill>
                <a:schemeClr val="accent3"/>
              </a:solidFill>
              <a:ln w="19050">
                <a:solidFill>
                  <a:schemeClr val="lt1"/>
                </a:solidFill>
              </a:ln>
              <a:effectLst/>
            </c:spPr>
            <c:extLst xmlns:c16r2="http://schemas.microsoft.com/office/drawing/2015/06/chart">
              <c:ext xmlns:c16="http://schemas.microsoft.com/office/drawing/2014/chart" uri="{C3380CC4-5D6E-409C-BE32-E72D297353CC}">
                <c16:uniqueId val="{00000005-F3A6-4B93-BB69-D013EF118074}"/>
              </c:ext>
            </c:extLst>
          </c:dPt>
          <c:dPt>
            <c:idx val="3"/>
            <c:spPr>
              <a:solidFill>
                <a:schemeClr val="accent4"/>
              </a:solidFill>
              <a:ln w="19050">
                <a:solidFill>
                  <a:schemeClr val="lt1"/>
                </a:solidFill>
              </a:ln>
              <a:effectLst/>
            </c:spPr>
            <c:extLst xmlns:c16r2="http://schemas.microsoft.com/office/drawing/2015/06/chart">
              <c:ext xmlns:c16="http://schemas.microsoft.com/office/drawing/2014/chart" uri="{C3380CC4-5D6E-409C-BE32-E72D297353CC}">
                <c16:uniqueId val="{00000007-F3A6-4B93-BB69-D013EF118074}"/>
              </c:ext>
            </c:extLst>
          </c:dPt>
          <c:dPt>
            <c:idx val="4"/>
            <c:spPr>
              <a:solidFill>
                <a:schemeClr val="accent5"/>
              </a:solidFill>
              <a:ln w="19050">
                <a:solidFill>
                  <a:schemeClr val="lt1"/>
                </a:solidFill>
              </a:ln>
              <a:effectLst/>
            </c:spPr>
            <c:extLst xmlns:c16r2="http://schemas.microsoft.com/office/drawing/2015/06/chart">
              <c:ext xmlns:c16="http://schemas.microsoft.com/office/drawing/2014/chart" uri="{C3380CC4-5D6E-409C-BE32-E72D297353CC}">
                <c16:uniqueId val="{00000009-F3A6-4B93-BB69-D013EF118074}"/>
              </c:ext>
            </c:extLst>
          </c:dPt>
          <c:dPt>
            <c:idx val="5"/>
            <c:spPr>
              <a:solidFill>
                <a:schemeClr val="accent6"/>
              </a:solidFill>
              <a:ln w="19050">
                <a:solidFill>
                  <a:schemeClr val="lt1"/>
                </a:solidFill>
              </a:ln>
              <a:effectLst/>
            </c:spPr>
            <c:extLst xmlns:c16r2="http://schemas.microsoft.com/office/drawing/2015/06/chart">
              <c:ext xmlns:c16="http://schemas.microsoft.com/office/drawing/2014/chart" uri="{C3380CC4-5D6E-409C-BE32-E72D297353CC}">
                <c16:uniqueId val="{0000000B-F3A6-4B93-BB69-D013EF118074}"/>
              </c:ext>
            </c:extLst>
          </c:dPt>
          <c:dLbls>
            <c:spPr>
              <a:solidFill>
                <a:sysClr val="window" lastClr="FFFFFF"/>
              </a:solidFill>
              <a:ln>
                <a:solidFill>
                  <a:sysClr val="windowText" lastClr="000000">
                    <a:lumMod val="25000"/>
                    <a:lumOff val="75000"/>
                  </a:sysClr>
                </a:solidFill>
              </a:ln>
              <a:effectLst/>
            </c:spPr>
            <c:txPr>
              <a:bodyPr rot="0" spcFirstLastPara="1" vertOverflow="clip" horzOverflow="clip" vert="horz" wrap="square" lIns="38100" tIns="19050" rIns="38100" bIns="19050" anchor="ctr" anchorCtr="1">
                <a:spAutoFit/>
              </a:bodyPr>
              <a:lstStyle/>
              <a:p>
                <a:pPr>
                  <a:defRPr sz="900" b="0" i="0" u="none" strike="noStrike" kern="1200" baseline="0">
                    <a:solidFill>
                      <a:schemeClr val="dk1">
                        <a:lumMod val="65000"/>
                        <a:lumOff val="35000"/>
                      </a:schemeClr>
                    </a:solidFill>
                    <a:latin typeface="+mn-lt"/>
                    <a:ea typeface="+mn-ea"/>
                    <a:cs typeface="+mn-cs"/>
                  </a:defRPr>
                </a:pPr>
                <a:endParaRPr lang="fr-FR"/>
              </a:p>
            </c:txPr>
            <c:dLblPos val="outEnd"/>
            <c:showCatName val="1"/>
            <c:showPercent val="1"/>
            <c:extLst xmlns:c16r2="http://schemas.microsoft.com/office/drawing/2015/06/chart">
              <c:ext xmlns:c15="http://schemas.microsoft.com/office/drawing/2012/chart" uri="{CE6537A1-D6FC-4f65-9D91-7224C49458BB}">
                <c15:spPr xmlns:c15="http://schemas.microsoft.com/office/drawing/2012/chart">
                  <a:prstGeom prst="wedgeRectCallout">
                    <a:avLst/>
                  </a:prstGeom>
                  <a:noFill/>
                  <a:ln>
                    <a:noFill/>
                  </a:ln>
                </c15:spPr>
              </c:ext>
            </c:extLst>
          </c:dLbls>
          <c:cat>
            <c:strRef>
              <c:f>Feuil3!$H$3:$H$8</c:f>
              <c:strCache>
                <c:ptCount val="6"/>
                <c:pt idx="0">
                  <c:v>Combustible solide</c:v>
                </c:pt>
                <c:pt idx="1">
                  <c:v>Produits pétroliers</c:v>
                </c:pt>
                <c:pt idx="2">
                  <c:v>Gaz</c:v>
                </c:pt>
                <c:pt idx="3">
                  <c:v>Energie renouvelable</c:v>
                </c:pt>
                <c:pt idx="4">
                  <c:v>chaleur</c:v>
                </c:pt>
                <c:pt idx="5">
                  <c:v>Electricité</c:v>
                </c:pt>
              </c:strCache>
            </c:strRef>
          </c:cat>
          <c:val>
            <c:numRef>
              <c:f>Feuil3!$I$3:$I$8</c:f>
              <c:numCache>
                <c:formatCode>General</c:formatCode>
                <c:ptCount val="6"/>
                <c:pt idx="0">
                  <c:v>1</c:v>
                </c:pt>
                <c:pt idx="1">
                  <c:v>10</c:v>
                </c:pt>
                <c:pt idx="2">
                  <c:v>31</c:v>
                </c:pt>
                <c:pt idx="3">
                  <c:v>3</c:v>
                </c:pt>
                <c:pt idx="4">
                  <c:v>6</c:v>
                </c:pt>
                <c:pt idx="5">
                  <c:v>48</c:v>
                </c:pt>
              </c:numCache>
            </c:numRef>
          </c:val>
          <c:extLst xmlns:c16r2="http://schemas.microsoft.com/office/drawing/2015/06/chart">
            <c:ext xmlns:c16="http://schemas.microsoft.com/office/drawing/2014/chart" uri="{C3380CC4-5D6E-409C-BE32-E72D297353CC}">
              <c16:uniqueId val="{0000000C-F3A6-4B93-BB69-D013EF118074}"/>
            </c:ext>
          </c:extLst>
        </c:ser>
        <c:firstSliceAng val="0"/>
      </c:pieChart>
      <c:spPr>
        <a:noFill/>
        <a:ln>
          <a:noFill/>
        </a:ln>
        <a:effectLst/>
      </c:spPr>
    </c:plotArea>
    <c:plotVisOnly val="1"/>
    <c:dispBlanksAs val="zero"/>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fr-FR"/>
    </a:p>
  </c:txPr>
  <c:externalData r:id="rId1"/>
</c:chartSpace>
</file>

<file path=ppt/charts/chart2.xml><?xml version="1.0" encoding="utf-8"?>
<c:chartSpace xmlns:c="http://schemas.openxmlformats.org/drawingml/2006/chart" xmlns:a="http://schemas.openxmlformats.org/drawingml/2006/main" xmlns:r="http://schemas.openxmlformats.org/officeDocument/2006/relationships">
  <c:lang val="fr-FR"/>
  <c:chart>
    <c:autoTitleDeleted val="1"/>
    <c:plotArea>
      <c:layout/>
      <c:pieChart>
        <c:varyColors val="1"/>
        <c:ser>
          <c:idx val="0"/>
          <c:order val="0"/>
          <c:dPt>
            <c:idx val="0"/>
            <c:spPr>
              <a:solidFill>
                <a:schemeClr val="accent1"/>
              </a:solidFill>
              <a:ln w="19050">
                <a:solidFill>
                  <a:schemeClr val="lt1"/>
                </a:solidFill>
              </a:ln>
              <a:effectLst/>
            </c:spPr>
            <c:extLst xmlns:c16r2="http://schemas.microsoft.com/office/drawing/2015/06/chart">
              <c:ext xmlns:c16="http://schemas.microsoft.com/office/drawing/2014/chart" uri="{C3380CC4-5D6E-409C-BE32-E72D297353CC}">
                <c16:uniqueId val="{00000001-F51B-4698-8461-6B2DCE5E6EBC}"/>
              </c:ext>
            </c:extLst>
          </c:dPt>
          <c:dPt>
            <c:idx val="1"/>
            <c:spPr>
              <a:solidFill>
                <a:schemeClr val="accent2"/>
              </a:solidFill>
              <a:ln w="19050">
                <a:solidFill>
                  <a:schemeClr val="lt1"/>
                </a:solidFill>
              </a:ln>
              <a:effectLst/>
            </c:spPr>
            <c:extLst xmlns:c16r2="http://schemas.microsoft.com/office/drawing/2015/06/chart">
              <c:ext xmlns:c16="http://schemas.microsoft.com/office/drawing/2014/chart" uri="{C3380CC4-5D6E-409C-BE32-E72D297353CC}">
                <c16:uniqueId val="{00000003-F51B-4698-8461-6B2DCE5E6EBC}"/>
              </c:ext>
            </c:extLst>
          </c:dPt>
          <c:dPt>
            <c:idx val="2"/>
            <c:spPr>
              <a:solidFill>
                <a:schemeClr val="accent3"/>
              </a:solidFill>
              <a:ln w="19050">
                <a:solidFill>
                  <a:schemeClr val="lt1"/>
                </a:solidFill>
              </a:ln>
              <a:effectLst/>
            </c:spPr>
            <c:extLst xmlns:c16r2="http://schemas.microsoft.com/office/drawing/2015/06/chart">
              <c:ext xmlns:c16="http://schemas.microsoft.com/office/drawing/2014/chart" uri="{C3380CC4-5D6E-409C-BE32-E72D297353CC}">
                <c16:uniqueId val="{00000005-F51B-4698-8461-6B2DCE5E6EBC}"/>
              </c:ext>
            </c:extLst>
          </c:dPt>
          <c:dPt>
            <c:idx val="3"/>
            <c:spPr>
              <a:solidFill>
                <a:schemeClr val="accent4"/>
              </a:solidFill>
              <a:ln w="19050">
                <a:solidFill>
                  <a:schemeClr val="lt1"/>
                </a:solidFill>
              </a:ln>
              <a:effectLst/>
            </c:spPr>
            <c:extLst xmlns:c16r2="http://schemas.microsoft.com/office/drawing/2015/06/chart">
              <c:ext xmlns:c16="http://schemas.microsoft.com/office/drawing/2014/chart" uri="{C3380CC4-5D6E-409C-BE32-E72D297353CC}">
                <c16:uniqueId val="{00000007-F51B-4698-8461-6B2DCE5E6EBC}"/>
              </c:ext>
            </c:extLst>
          </c:dPt>
          <c:dPt>
            <c:idx val="4"/>
            <c:spPr>
              <a:solidFill>
                <a:schemeClr val="accent5"/>
              </a:solidFill>
              <a:ln w="19050">
                <a:solidFill>
                  <a:schemeClr val="lt1"/>
                </a:solidFill>
              </a:ln>
              <a:effectLst/>
            </c:spPr>
            <c:extLst xmlns:c16r2="http://schemas.microsoft.com/office/drawing/2015/06/chart">
              <c:ext xmlns:c16="http://schemas.microsoft.com/office/drawing/2014/chart" uri="{C3380CC4-5D6E-409C-BE32-E72D297353CC}">
                <c16:uniqueId val="{00000009-F51B-4698-8461-6B2DCE5E6EBC}"/>
              </c:ext>
            </c:extLst>
          </c:dPt>
          <c:dPt>
            <c:idx val="5"/>
            <c:spPr>
              <a:solidFill>
                <a:schemeClr val="accent6"/>
              </a:solidFill>
              <a:ln w="19050">
                <a:solidFill>
                  <a:schemeClr val="lt1"/>
                </a:solidFill>
              </a:ln>
              <a:effectLst/>
            </c:spPr>
            <c:extLst xmlns:c16r2="http://schemas.microsoft.com/office/drawing/2015/06/chart">
              <c:ext xmlns:c16="http://schemas.microsoft.com/office/drawing/2014/chart" uri="{C3380CC4-5D6E-409C-BE32-E72D297353CC}">
                <c16:uniqueId val="{0000000B-F51B-4698-8461-6B2DCE5E6EBC}"/>
              </c:ext>
            </c:extLst>
          </c:dPt>
          <c:dLbls>
            <c:spPr>
              <a:solidFill>
                <a:sysClr val="window" lastClr="FFFFFF"/>
              </a:solidFill>
              <a:ln>
                <a:solidFill>
                  <a:sysClr val="windowText" lastClr="000000">
                    <a:lumMod val="25000"/>
                    <a:lumOff val="75000"/>
                  </a:sysClr>
                </a:solidFill>
              </a:ln>
              <a:effectLst/>
            </c:spPr>
            <c:txPr>
              <a:bodyPr rot="0" spcFirstLastPara="1" vertOverflow="clip" horzOverflow="clip" vert="horz" wrap="square" lIns="38100" tIns="19050" rIns="38100" bIns="19050" anchor="ctr" anchorCtr="1">
                <a:spAutoFit/>
              </a:bodyPr>
              <a:lstStyle/>
              <a:p>
                <a:pPr>
                  <a:defRPr sz="900" b="0" i="0" u="none" strike="noStrike" kern="1200" baseline="0">
                    <a:solidFill>
                      <a:schemeClr val="dk1">
                        <a:lumMod val="65000"/>
                        <a:lumOff val="35000"/>
                      </a:schemeClr>
                    </a:solidFill>
                    <a:latin typeface="+mn-lt"/>
                    <a:ea typeface="+mn-ea"/>
                    <a:cs typeface="+mn-cs"/>
                  </a:defRPr>
                </a:pPr>
                <a:endParaRPr lang="fr-FR"/>
              </a:p>
            </c:txPr>
            <c:dLblPos val="outEnd"/>
            <c:showCatName val="1"/>
            <c:showPercent val="1"/>
            <c:extLst xmlns:c16r2="http://schemas.microsoft.com/office/drawing/2015/06/chart">
              <c:ext xmlns:c15="http://schemas.microsoft.com/office/drawing/2012/chart" uri="{CE6537A1-D6FC-4f65-9D91-7224C49458BB}">
                <c15:spPr xmlns:c15="http://schemas.microsoft.com/office/drawing/2012/chart">
                  <a:prstGeom prst="wedgeRectCallout">
                    <a:avLst/>
                  </a:prstGeom>
                  <a:noFill/>
                  <a:ln>
                    <a:noFill/>
                  </a:ln>
                </c15:spPr>
              </c:ext>
            </c:extLst>
          </c:dLbls>
          <c:cat>
            <c:strRef>
              <c:f>Feuil3!$H$26:$H$31</c:f>
              <c:strCache>
                <c:ptCount val="6"/>
                <c:pt idx="0">
                  <c:v>produits pétroliers</c:v>
                </c:pt>
                <c:pt idx="1">
                  <c:v>Gaz</c:v>
                </c:pt>
                <c:pt idx="2">
                  <c:v>Energies renouvelables</c:v>
                </c:pt>
                <c:pt idx="3">
                  <c:v>Chaleur</c:v>
                </c:pt>
                <c:pt idx="4">
                  <c:v>Energie électrique</c:v>
                </c:pt>
                <c:pt idx="5">
                  <c:v>Combustibles solides</c:v>
                </c:pt>
              </c:strCache>
            </c:strRef>
          </c:cat>
          <c:val>
            <c:numRef>
              <c:f>Feuil3!$I$26:$I$31</c:f>
              <c:numCache>
                <c:formatCode>General</c:formatCode>
                <c:ptCount val="6"/>
                <c:pt idx="0">
                  <c:v>12</c:v>
                </c:pt>
                <c:pt idx="1">
                  <c:v>37</c:v>
                </c:pt>
                <c:pt idx="2">
                  <c:v>16</c:v>
                </c:pt>
                <c:pt idx="3">
                  <c:v>8</c:v>
                </c:pt>
                <c:pt idx="4">
                  <c:v>24</c:v>
                </c:pt>
                <c:pt idx="5">
                  <c:v>3</c:v>
                </c:pt>
              </c:numCache>
            </c:numRef>
          </c:val>
          <c:extLst xmlns:c16r2="http://schemas.microsoft.com/office/drawing/2015/06/chart">
            <c:ext xmlns:c16="http://schemas.microsoft.com/office/drawing/2014/chart" uri="{C3380CC4-5D6E-409C-BE32-E72D297353CC}">
              <c16:uniqueId val="{0000000C-F51B-4698-8461-6B2DCE5E6EBC}"/>
            </c:ext>
          </c:extLst>
        </c:ser>
        <c:firstSliceAng val="0"/>
      </c:pieChart>
      <c:spPr>
        <a:noFill/>
        <a:ln>
          <a:noFill/>
        </a:ln>
        <a:effectLst/>
      </c:spPr>
    </c:plotArea>
    <c:plotVisOnly val="1"/>
    <c:dispBlanksAs val="zero"/>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fr-FR"/>
    </a:p>
  </c:txPr>
  <c:externalData r:id="rId1"/>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de-AT"/>
          </a:p>
        </p:txBody>
      </p:sp>
      <p:sp>
        <p:nvSpPr>
          <p:cNvPr id="3" name="Datumsplatzhalt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61122B7-F128-4E7A-90EF-B937752231F2}" type="datetimeFigureOut">
              <a:rPr lang="de-AT" smtClean="0"/>
              <a:pPr/>
              <a:t>24.07.2023</a:t>
            </a:fld>
            <a:endParaRPr lang="de-AT"/>
          </a:p>
        </p:txBody>
      </p:sp>
      <p:sp>
        <p:nvSpPr>
          <p:cNvPr id="4" name="Fußzeilenplatzhalt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de-AT"/>
          </a:p>
        </p:txBody>
      </p:sp>
      <p:sp>
        <p:nvSpPr>
          <p:cNvPr id="5" name="Foliennummernplatzhalt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AD4349D8-82E8-4DA1-B942-901C63439EBF}" type="slidenum">
              <a:rPr lang="de-AT" smtClean="0"/>
              <a:pPr/>
              <a:t>‹N°›</a:t>
            </a:fld>
            <a:endParaRPr lang="de-AT"/>
          </a:p>
        </p:txBody>
      </p:sp>
    </p:spTree>
    <p:extLst>
      <p:ext uri="{BB962C8B-B14F-4D97-AF65-F5344CB8AC3E}">
        <p14:creationId xmlns="" xmlns:p14="http://schemas.microsoft.com/office/powerpoint/2010/main" val="357561900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umsplatzhalt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7029A03-CC8B-4F0C-9ED9-B737F11F654C}" type="datetimeFigureOut">
              <a:rPr lang="en-US" smtClean="0"/>
              <a:pPr/>
              <a:t>7/24/2023</a:t>
            </a:fld>
            <a:endParaRPr lang="en-US"/>
          </a:p>
        </p:txBody>
      </p:sp>
      <p:sp>
        <p:nvSpPr>
          <p:cNvPr id="4" name="Folienbildplatzhalt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izenplatzhalt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endParaRPr lang="en-US"/>
          </a:p>
        </p:txBody>
      </p:sp>
      <p:sp>
        <p:nvSpPr>
          <p:cNvPr id="6" name="Fußzeilenplatzhalt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Foliennummernplatzhalt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408F923-A320-42BD-84A6-601815CE83FD}" type="slidenum">
              <a:rPr lang="en-US" smtClean="0"/>
              <a:pPr/>
              <a:t>‹N°›</a:t>
            </a:fld>
            <a:endParaRPr lang="en-US"/>
          </a:p>
        </p:txBody>
      </p:sp>
    </p:spTree>
    <p:extLst>
      <p:ext uri="{BB962C8B-B14F-4D97-AF65-F5344CB8AC3E}">
        <p14:creationId xmlns="" xmlns:p14="http://schemas.microsoft.com/office/powerpoint/2010/main" val="142092925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fld id="{1408F923-A320-42BD-84A6-601815CE83FD}" type="slidenum">
              <a:rPr lang="en-US" smtClean="0"/>
              <a:pPr/>
              <a:t>1</a:t>
            </a:fld>
            <a:endParaRPr lang="en-US"/>
          </a:p>
        </p:txBody>
      </p:sp>
    </p:spTree>
    <p:extLst>
      <p:ext uri="{BB962C8B-B14F-4D97-AF65-F5344CB8AC3E}">
        <p14:creationId xmlns="" xmlns:p14="http://schemas.microsoft.com/office/powerpoint/2010/main" val="11590816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1408F923-A320-42BD-84A6-601815CE83FD}" type="slidenum">
              <a:rPr lang="en-US" smtClean="0"/>
              <a:pPr/>
              <a:t>13</a:t>
            </a:fld>
            <a:endParaRPr lang="en-US"/>
          </a:p>
        </p:txBody>
      </p:sp>
    </p:spTree>
    <p:extLst>
      <p:ext uri="{BB962C8B-B14F-4D97-AF65-F5344CB8AC3E}">
        <p14:creationId xmlns="" xmlns:p14="http://schemas.microsoft.com/office/powerpoint/2010/main" val="256019365"/>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jpeg"/><Relationship Id="rId1" Type="http://schemas.openxmlformats.org/officeDocument/2006/relationships/slideMaster" Target="../slideMasters/slideMaster1.xml"/><Relationship Id="rId6" Type="http://schemas.openxmlformats.org/officeDocument/2006/relationships/image" Target="../media/image6.png"/><Relationship Id="rId11" Type="http://schemas.openxmlformats.org/officeDocument/2006/relationships/image" Target="../media/image11.png"/><Relationship Id="rId5" Type="http://schemas.openxmlformats.org/officeDocument/2006/relationships/image" Target="../media/image5.png"/><Relationship Id="rId10" Type="http://schemas.openxmlformats.org/officeDocument/2006/relationships/image" Target="../media/image10.png"/><Relationship Id="rId4" Type="http://schemas.openxmlformats.org/officeDocument/2006/relationships/image" Target="../media/image4.png"/><Relationship Id="rId9" Type="http://schemas.openxmlformats.org/officeDocument/2006/relationships/image" Target="../media/image9.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elfolie">
    <p:spTree>
      <p:nvGrpSpPr>
        <p:cNvPr id="1" name=""/>
        <p:cNvGrpSpPr/>
        <p:nvPr/>
      </p:nvGrpSpPr>
      <p:grpSpPr>
        <a:xfrm>
          <a:off x="0" y="0"/>
          <a:ext cx="0" cy="0"/>
          <a:chOff x="0" y="0"/>
          <a:chExt cx="0" cy="0"/>
        </a:xfrm>
      </p:grpSpPr>
      <p:sp>
        <p:nvSpPr>
          <p:cNvPr id="9" name="Rectangle 2">
            <a:extLst>
              <a:ext uri="{FF2B5EF4-FFF2-40B4-BE49-F238E27FC236}">
                <a16:creationId xmlns="" xmlns:a16="http://schemas.microsoft.com/office/drawing/2014/main" id="{A61B04D2-5F89-402D-B449-8D97A3660DC2}"/>
              </a:ext>
            </a:extLst>
          </p:cNvPr>
          <p:cNvSpPr>
            <a:spLocks noChangeArrowheads="1"/>
          </p:cNvSpPr>
          <p:nvPr userDrawn="1"/>
        </p:nvSpPr>
        <p:spPr bwMode="auto">
          <a:xfrm>
            <a:off x="611560" y="6283225"/>
            <a:ext cx="4754767" cy="26161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it-IT" sz="1100" b="0" i="0" u="none" strike="noStrike" kern="1200" cap="none" normalizeH="0" baseline="0" dirty="0">
                <a:ln>
                  <a:noFill/>
                </a:ln>
                <a:solidFill>
                  <a:schemeClr val="tx1"/>
                </a:solidFill>
                <a:effectLst/>
                <a:latin typeface="Arial" panose="020B0604020202020204" pitchFamily="34" charset="0"/>
                <a:ea typeface="Calibri" panose="020F0502020204030204" pitchFamily="34" charset="0"/>
                <a:cs typeface="Times New Roman" panose="02020603050405020304" pitchFamily="18" charset="0"/>
              </a:rPr>
              <a:t>WP5 - ACTIVITY 5.1: SUSTAINABLE MED CITIES TRAINING SYSTEM</a:t>
            </a:r>
            <a:r>
              <a:rPr kumimoji="0" lang="it-IT" altLang="it-IT" sz="1100" b="0" i="0" u="none" strike="noStrike" kern="1200" cap="none" normalizeH="0" baseline="0" dirty="0">
                <a:ln>
                  <a:noFill/>
                </a:ln>
                <a:solidFill>
                  <a:schemeClr val="tx1"/>
                </a:solidFill>
                <a:effectLst/>
                <a:latin typeface="Arial" panose="020B0604020202020204" pitchFamily="34" charset="0"/>
                <a:ea typeface="Calibri" panose="020F0502020204030204" pitchFamily="34" charset="0"/>
                <a:cs typeface="Times New Roman" panose="02020603050405020304" pitchFamily="18" charset="0"/>
              </a:rPr>
              <a:t> </a:t>
            </a:r>
            <a:endParaRPr kumimoji="0" lang="it-IT" altLang="it-IT" sz="1100" b="0" i="0" u="none" strike="noStrike" kern="1200" cap="none" normalizeH="0" baseline="0" dirty="0">
              <a:ln>
                <a:noFill/>
              </a:ln>
              <a:solidFill>
                <a:schemeClr val="tx1"/>
              </a:solidFill>
              <a:effectLst/>
              <a:latin typeface="Arial" panose="020B0604020202020204" pitchFamily="34" charset="0"/>
              <a:cs typeface="Times New Roman" panose="02020603050405020304" pitchFamily="18" charset="0"/>
            </a:endParaRPr>
          </a:p>
        </p:txBody>
      </p:sp>
      <p:sp>
        <p:nvSpPr>
          <p:cNvPr id="6" name="AutoShape 4" descr="data:image/jpeg;base64,/9j/4AAQSkZJRgABAQEA3ADcAAD/2wBDAAMCAgMCAgMDAwMEAwMEBQgFBQQEBQoHBwYIDAoMDAsKCwsNDhIQDQ4RDgsLEBYQERMUFRUVDA8XGBYUGBIUFRT/2wBDAQMEBAUEBQkFBQkUDQsNFBQUFBQUFBQUFBQUFBQUFBQUFBQUFBQUFBQUFBQUFBQUFBQUFBQUFBQUFBQUFBQUFBT/wAARCAH9BRIDASIAAhEBAxEB/8QAHwAAAQUBAQEBAQEAAAAAAAAAAAECAwQFBgcICQoL/8QAtRAAAgEDAwIEAwUFBAQAAAF9AQIDAAQRBRIhMUEGE1FhByJxFDKBkaEII0KxwRVS0fAkM2JyggkKFhcYGRolJicoKSo0NTY3ODk6Q0RFRkdISUpTVFVWV1hZWmNkZWZnaGlqc3R1dnd4eXqDhIWGh4iJipKTlJWWl5iZmqKjpKWmp6ipqrKztLW2t7i5usLDxMXGx8jJytLT1NXW19jZ2uHi4+Tl5ufo6erx8vP09fb3+Pn6/8QAHwEAAwEBAQEBAQEBAQAAAAAAAAECAwQFBgcICQoL/8QAtREAAgECBAQDBAcFBAQAAQJ3AAECAxEEBSExBhJBUQdhcRMiMoEIFEKRobHBCSMzUvAVYnLRChYkNOEl8RcYGRomJygpKjU2Nzg5OkNERUZHSElKU1RVVldYWVpjZGVmZ2hpanN0dXZ3eHl6goOEhYaHiImKkpOUlZaXmJmaoqOkpaanqKmqsrO0tba3uLm6wsPExcbHyMnK0tPU1dbX2Nna4uPk5ebn6Onq8vP09fb3+Pn6/9oADAMBAAIRAxEAPwD9U6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op3aOF2Rd7hSQucZOOBUyfKm2A8+9IzBFJJwAOTXN+C/GA8WQXO+H7JdW8m2SAkkqDnHOB6EfUV0ci7kYEdRXHh8XTxdD2+Hd072+RTVnZlXTtVtNYhaW0nWeNW2Fk6Z4OKufdrg/hhus21nTyci2uP8R/7LXaaheR6fYXNzKcRwxtIx9gCTXFlOPlj8DHFVFZ638mm0/yNJ0+WfJEpaR4l0rxBNeRadfw3ctnIYriOJwWibJGGHUcqevoa1vavDv2WreW40LX9auB++1C/JLeu0ZJ/N2/Kvarq4jtYJJpXWOKNS7MxwFAHJNdOAxUsVhY4iate/wDX3HTjcPHDYmVCDvb+vzJvWjtXEfDX4mRfEddVkgsJba3s7gwxzs2UmXnBHAIOMEjtkcmu39q6cPiKeKpqrRd4s561Gph5unVVmh1FJS10mAUUUUAFFFFABRRRQAUUUUAFFFFABRRRQAUUUUAFFFFABRRRQAUUUUAFFFFABRRRQAUUUUAFFFFABRRRQAUUUUAFFFFABRRRQAUUUUAFFFFABRRRQAUUUUAFFFFABRRRQBynxB+Jvhn4VaLDq3irVI9H06a4W2SeSN3BkKswXCKT0Rj6cV59/wANmfBr/oeLX/wFuP8A43XnP/BSj/khuif9jDB/6TXNfmtX2GU5LRx+H9tUk0720t/kfO47MqmFq+zikz9cP+Gzfg1/0PFr/wCAtx/8bo/4bN+DX/Q8Wv8A4C3H/wAbr8j6K9n/AFYw388vw/yPP/tqv/KvxP1w/wCGzfg1/wBDxa/+Atx/8bo/4bN+DX/Q8Wv/AIC3H/xuvyPoo/1Yw388vw/yD+2q/wDKvxP1w/4bN+DX/Q8Wv/gLcf8Axuj/AIbN+DX/AEPFr/4C3H/xuvyPoo/1Yw388vw/yD+2q/8AKvxP1w/4bN+DX/Q8Wv8A4C3H/wAbo/4bN+DX/Q8Wv/gLcf8AxuvyPoo/1Yw388vw/wAg/tqv/KvxP1w/4bN+DX/Q8Wv/AIC3H/xuj/hs34Nf9Dxa/wDgLcf/ABuvyPoo/wBWMN/PL8P8g/tqv/KvxP1w/wCGzfg1/wBDxa/+Atx/8bo/4bN+DX/Q8Wv/AIC3H/xuvyPoo/1Yw388vw/yD+2q/wDKvxP1w/4bN+DX/Q8Wv/gLcf8Axuj/AIbN+DX/AEPFr/4C3H/xuvyPoo/1Yw388vw/yD+2q/8AKvxP1w/4bN+DX/Q8Wv8A4C3H/wAbo/4bN+DX/Q8Wv/gLcf8AxuvyPoo/1Yw388vw/wAg/tqv/KvxP1w/4bN+DX/Q8Wv/AIC3H/xuj/hs34Nf9Dxa/wDgLcf/ABuvyPoo/wBWMN/PL8P8g/tqv/KvxP1w/wCGzfg1/wBDxa/+Atx/8bo/4bN+DX/Q8Wv/AIC3H/xuvyPoo/1Yw388vw/yD+2q/wDKvxP1w/4bN+DX/Q8Wv/gLcf8Axuj/AIbN+DX/AEPFr/4C3H/xuvyPoo/1Yw388vw/yD+2q/8AKvxP268E+OND+Inh2217w7frqek3DOsVyiMoYqxVuGAPDAjp2rfr5+/YP/5Nj8Mf9drz/wBKpa+ga/P8VSVCvOlHaLaPrKNR1aUZvqh1FFFcxsFFFFABRRRQAUUUUAFFFFABRRRQAUUUUAFFFFABRRRQAUUUUAFFFFABRRRQAUUUUAFFFFABRRRQAUUUUAFFFFABRWB408eeG/hzop1jxX4g0zw1pIdYjfatdx2sO9vurvcgZODgZzxVzw/4i0vxZotnq+ianaaxpV4gltr6wnWaCZD0ZHUlWHuDQBp0V8c+PI/HHxh+KVt8YvA9m8+k/Ci9vtN0jRXYLL4pkLm31YKc4jCLG0UO4HdLGxO1dpr6o8DeMtK+Ing3RfFGiTNcaRq9nHfWsjoVYxyKGG5T91hnBB5BBFAG9RXHeEfi94G8f6zqGkeGfGegeIdV07P2yx0vU4bma3w2070RiVw3GSOvFdjQAUUUUAFFFFABRRRQAUUUUAFFFFABRRRQAUUUUAFFFFABRRRQAUUUUAFFFFABRRRQAUUUUAFFFFABRRRQAUUUUAFFFFABRRRQAUUUUAZH/CS6b/bh0j7Wv9obd/lfrjPrjnHXHNavrXH+OPAcXiRBd2r/AGTVoeY7heNxHQNj6cHtWP4f+JUtpHNp2u2sw1W1GCsajdKPYZ5OOeOvavjJ55PLsZLD5pFRhL4Jq9mv5X2l+Z0+yU480PmQ+JUPgXxxba3ENunXx2XIUHCk4yfr0b3INdinjTRZBPjUYVaHd5iSHawx1ODyR7ivO/FPjy28aGDTbaGSK2ZZJJ3uEC7dqllYEE/dwTx1FYfhnRn8cX1naGFYltl/0i8Une6D7o9M44FfGUuIHQxtWhlFqkJy0WvxNLms+2t9fM1lTdk56HRafrlxpviPVLzTYTcRXESXfkkcurFW7dwHaj4kfFC0k+HutfZYpTNJZvG4YY8ouRGOe/LA/wCcVYvvBE0WuQxXGrWtrbyqIY1VtjmPGAir37DqfxrmfjR8NTNp+nWOl+JLXSY53EZ06/nWFbpuudwGXbO35TkDPGO+OCjndCOIhT92mm7ptN3bvor6b/5HqYSOHqYml7R6ad+hL+zr4xtdN0218H3ai21DyBfQsTgTrLmTH1ClT9M+hq/8fPGkrWFn4S0aTzdU1hxEwiblYy23Gf8AaPH0DV574y+Cet6H4aTX9d1WXVZbCFIPsunhY/JhUYGJCOgHX5M8/jXEaXr0enx3euWl1HZ6lbSQw2FmWdnjhH3iDjGcAKfXdJxzXo4nNcTg8Kstrx5Lrfryfle2m59XRy3D4vEPMKEuaz26c/5267fM+vPAPhG38EeF7LSbchjCuZJP77nlm/M/litTV9Ys9B0+e91C5S1tYV3ySyHAArlovi94Wbw0+rNqsHlQxq0kasGdWYZCbf7xwePY15Za2Ov/ALRWtJeX3m6T4LtZD5UCnDTkHn6njr0XoM8mvr6+a0MJSp4XL17SpJe7FbJd2+iPkKeBrYipOvjHyRT95ve/Zd2z6DtrqK8t454ZFlhkUOkiHKsD0IPpU+ao6PpFroOm29hYwLb2lugjjjXoB/n+dXq+op83KufR9Tw5Wu+XYdRRRWhIUUUUAFFFFABRRRQAUUUUAFFFFABRRRQAUUUUAFFFFABRRRQAUUUUAFFFFABRRRQAUUUUAFFFFABRRRQAUUUUAFFFFABRRRQAUUUUAFFFFABRRRQAUUUUAFFFFAHyb/wUo/5Ibon/AGMMH/pNc1+a1fpT/wAFKP8Akhuif9jDB/6TXNfmtX6hw3/uXzf6Hw+cf7z8gooor6s8QKKKKACiiigAooru/hH8K7/4oeMBo0UM0UYtZ7iSbbgR7YzsJyOhkMa8f3q4MbjsPl9CWIxM1GMdW2bUqU601CCu2cJRU01lcWuRNbyxFThvMQrg56HjrV7wzqWm6TrEFxq2kJrmnjiWzeeSAsD3V0OQw9wR7VrPEL2LrU1z6XsrXfprb8SVB83LLQjHh/UD4eOuC1c6ULr7EbnHyibZvCfUqCfwrPr9Cbr4f/Dq3+Cclm/h+4/sKK1/4SJ9GW4b7aD5ZYsT5m7cFyv3scYr4J8Sajp+q6xPcaXpMeiWDHEVnHPJNtA7l3JJJ9sD2r4LhPi9cTzxEI0JQVOTV3a1unXf008z2Mwy36ioNzTujMorT8P+HL/xLrGn6bZW8klxfTpbxfKcbnYKMnHTJrc+KfgGf4e/EDXdCWOd7ayuCIZHUkmJgHQk467GXp719pLMsLHFrBOa9o05Wv0TS/U8v2FR0/a202OQooor0znCiiigAooooAKKKKAP1Z/YP/5Nj8Mf9d7z/wBKZa+ga+fv2D/+TY/DH/Xe8/8ASmWvoGvxTMP98q/4n+Z+k4X+BD0QtFFFeedQUUUUAFFFFABRRRQAUUUUAFFFFABRRRQAUUUUAFFFFABRRRQAUUUUAFFFFABRRRQAUUUUAFFFFABRVTUNQtdJsLm/vrmGysrWJpp7m4kCRxRqCzOzHgKACSSeAK+VviB+0Jq/jjS49S0zWrz4c/DS8m+x6brNrY/avEfiyZshYtJtGRtkbrkrOyMzYDKqr+8oA+m/EHi/QvCcccmua1p2jxyHCPqF3HAGPoC7DNWNF1/TPElit7pGo2mqWbHC3FlOk0ZI6gMpIzX5saD8WvAnhrRZ/GN38EdNuNAvJ7pdMvfGDnxF4m8QLblUnupLiVmS1s42YBpjLKg/gRtwr3/9pL9n3wf4V0jwz4u8PWc3ga9bX9I03V9K8F6hPpEWuQXV3HatCwtXh3yIbjzUk27v3O0/KTgA4b4pfHHU/FHxwutXi8L6Jp+ofDy18SadbReNLxjpV35S2skt/bSwxOwnhiEbNDIiFo7hwj5DEZfh/wDaW0f4GWPxOaxOkaF4p13R/DuvW/g8ORDYa5qFttvW8hRuSCP/AEaeT1y/OWr0j4weA/2cvB+p+B/DXifxBZabYeGbi41ZPBdvNJfXeqXU2397dopkuLgHa+VcHzS2GLAYrj/Cv7Tes+MvHcV58O9K0XwnA2prdXPgXU4UtPFfiy3AZZ5t9yEjV0UB0jDuzrGcyR/doA+oP2d9D8NeFfgzoGn+FvE1t4u0aJJp31+3mikjvbiWaSa5mzGSoLTSSMVBwucdq+NvEXx48J+A/g148+DOn+P9NvNHs9S03T9A1yxu0zd6Pe30aXloJlO1p4IzcozIc+W0bfeDkew3XwZ8Z+Pvhn8fmsfDh8Djx80b6V4Uv7iKN2ZIES5kuDbu0cL3ZUo2xiQAGY7iQOb+LHxq8W+HfsQvPDfh3wB4Ih0tLGD4bePI7SWTxHOHHmRWq2bTtHHFHsUOUZCzAGMD5wAcF4s+Ll14K1TTfE9x4F8N6Lp/wy8U69Y6ZpfhEuuu3VhZWk4a3lieNY4bb7P5d1LN5rKym32x7mWvvjwj4iudc8FaRrmrWUeh3N3YRXlzZ/aRMtqzIHZDLgBtuSNwABxnpXyP4H8efs//ABG+KnhT4iPfN8NfGtxpsug33hjxfbfYhqNrJGIhC6TYjdwUiCyRsSyIEYHgJd0H9mrwLqX7Tmr+DCmqv4C8PeGtP1WLwhea9fXWl3txc3Nyqs1rLM0ZhhW1ULEFCZlOQQFAAPqbRviR4S8RX32HSfFGi6pe/wDPvZahDNJx1+VWJro6+CvjTr3gqD4h+Jfh34f+BHgfXNZ0VlSHTbvS47H+2N1otz5VhqEafub1I2DCFkBIUsknGBa+Avxy1G40fTb34Zajrut201mNSl+Ffj65MmqtZ5Ikn0jUpGJuAjqV8qV3AIZWMDYFAH3ZRXI/DH4oeH/i74Ug1/w3eNcWrO0E9vMhiuLO4Q4kt54z80cqHhlYccHkEE9dQAUUUUAFFFFABRRRQAUUUUAFFFFABRRRQAUUUUAFFFFABRRRQAUUUUAFFFFABRRRQAUUUUAFFFFABRRRQAUUUUANz6V5inx30mz8QXel6zZXWjGKVkjnmQlXUEgMRjK5xnoRjvXp9ZWveF9K8TWpttUsYb2LGB5i/Mue4PUH3Fefi6eJlFPDTSa7q6f+RMr9CSPXtMm0836X9q1iBk3ImUx/99ZxXivjjxnpHi7xlHp9hNHcxR2kji+gU5jkjV5CM9HUqvrweQeoOX8Uvh3afC+wXV9O1aWz02e4WKW2u4zNAhIbBfg5XI2/MrcsOe4zPhzcSN8TtDWbTLXT106CQ3DWijYUMTkSs2SOQ6859PpXwmdVq+PjHLsVTUVJpN7rfddu5jHEOFRRW6PQ/AcTi+n1rxRIsAeJbaBr7agk6ZOG68Ac+5963PFH/CQ23iDTV0CLbp0gVj9nRfLLZ+becdNuO/05qK+Ph74ywgaXqzGTT2IfbERw/swHXb1HpXe6Zp6aXp1taREmO3jWJSxycAAD+VLKslqU6UsFGX7pNSVVNc0ne7T/ACPTnWjP31v2Od8S+AovEmqQXj3TwBVCSRqudwBJ4OeDyfWuX+K3wOj+J2t6fqB1WSwNvH5Msflbw6bs/LyMHk+vbjjn1TsKODX2P9jYFuq3T/iNOWr1a2/pDoYyvh5qpSlZo8a+LuseO9F13Q7HwxaTXGmtGA5S3EwkkDYKyEj5VxjnI6tzxxp+OvBPhiTRb2x03TdHg8TG3M1tbpbwGZ2UbsbCOQcEfj1Fepbc15F4j+DFvN8Rz42udca1tIJEu5YTHggxgY+fPC4UZGPX8PJzLBVaanOEfaqbSabS5I21cbnrYTF058kZP2bgm7pN87vomfO730N4Lt9ZENjLYIGtdES3eKOWQ4DFsDjjDHJycYGBjH138M5jP8P/AA/JJs3PYwsdihF5QHgDgfgK85+MWq+HfEnhqy1KztbXWI1uxDLIUKso2Mdu4Ydex/8ArVxfh2DWLKxstNsLybQtN1JlSCPz3lln+bGV5+XrzgIDX55gMWuHsxnBP26lFWa63emuq8t16H0+Nj/bGEjNr2bT2ey01t189vmfQHiT4gaF4TUi/v4xN2gj+eT/AL5HT6mrfhPxNbeL9Fh1O0WRIZGZdkoAYEEgg4+lct4Z+Cug6KwnvEfV7zO4yXfK5/3eh/HJ9676GNIY1SNQiKMBVGAK/VMBLM61T22MUYQa0itX6t7fJHw+IWEhDkoNyfd6L5L/ADJqKKK+gPOCiiigAooooAKKKKACiiigAooooAKKKKACiiigAooooAKKKKACiiigAooooAKKKKACiiigAooooAKKKKACiiigAooooAKKKKACiiigAooooAKKKKACiiigAooooA+Tf+ClH/JDdE/7GGD/ANJrmvzWr9Kf+ClH/JDdE/7GGD/0mua/Nav1Dhv/AHL5v9D4fOP95+QUUUV9WeIFFFFABRRXp3wv+BPibxx4g0Ay6Jer4dvbiMzaisZ8ryc/OQ/rtyPqRXmZhmOFyug8Ri5qMVfd22XTzN6NCpiJqFON2eY19Y/AX9pC18A/DVj411u41Njdrb6bYxqJrmOBVUM7HP8AqwW43EfcYCvEfiN8EfE/gHVdbaTR77+wbK6eOHU5YtsUkYchG3dMsMdPWvPPevmM0y3KuOMtjTlPmptp3ja/pfW3n5HoYeviMqrNpWl5nsf7TnxHvPHPjxxb6+NX8L+VHc6bFAdsSK6DIZP+egbcp3DPHbpXjqMY3VxjKnIyARx6j0+tNx70tfR5VllHKcDTwNH4YJL19fPucNevLEVZVZbs3l8eeIl8UN4j/tm8OuMxLXrSlnORgqc9VI42kYxx0rBoorvpYejRd6UFHRLRdtjGU5S+Jnvv7LXxef4d32sNrmuyW3hK2tWlNi2JDJcM6hFiT724jeTt4+Xn1ra/aX+PC/EXwpoMnhfXZINEvBJFqOkECK4SZdjKJeeUIbjHykoevb5nxSHivhqvBeXVc7jn0v4ie1lbbqu99b+h60c0rRwrwi+F/eOor0/4W/AjxL448R+HzcaHep4cvJ42m1BYz5XkA5ch+mSoI69SKofEL4J+KPAOpay0+j339h2NzJFHqksW2KWMOQj7umWGOnrXvx4gyuWNeXKvH2tr2uu9revkcf1OuqXtnB8p5/RRRX0RxBRRRQAUUUUAfqz+wf8A8mx+GP8Arvef+lMtfQNfP37B/wDybH4Y/wCu95/6Uy19A1+KZh/vlX/E/wAz9Jwv8CHohaKKK886gooooAKKKKACiiigAooooAKKKKACiiigAooooAKKKKACiiigAooooAKKKKACiiigAooooAKKK4r4zfEWH4SfCjxb4znhNyuiabPepbg4M0iqTHGD6s+1f+BUAfP37RHxC0zx9rOuaXq0U1/8MfBd3b2urabaZaTxXr8pjNpoqDHzIjPC0vVWaRFbCxy1k+OrHU/Culakl9P/AMJF+01460iWx0qy0mNpk8N2cpEe2A/dtrWAtua4cr50iEnPCLr/AAD+Gc0nxI0TQdUlGpW3ww05LvUbzki/8WamjT3lw+fvPFDLlcjI+3deBjh/h7pbfGL4mW1hrmo3llb+N9U8T6xrkmnXUlpcahBpOoR6bYaaJomV0t44n8xlRgWYZP3myAemfCPwD4J0n4yfFjwNqtparJa6FpOhaXod4uY38LpZBQU3ffVruS+WTGSCke7qpPz74m0HQde8SaFfaF4q8d3PgDT7+Sw8Kxf2tNf6trt6iMhi0KOQ7YbeJSyvqEu4hQdjouZD3Hxy+D/gLwH8QNH8N3rXGs/D+PSNS8Qa5o+pX9zLP4bsYogj3VneiT7TCJ3Kw/ZdzRS4cgKUOfe/2d/hhcafbn4g+KtOisPFusWccFppSgeT4c0pQDb6bAuMR7VCtLt+9Lu6qqYAOR+GP7NvivT9Ee2XU7P4M6JcfvR4e8AQQzagWI+9e6pcxytcS46tGic/xuOT5p8UPhL8S9J034heEotD8Y/E64vb2x1LwV4k1bXLeS20nyEgkeSV5JEaCdJkmYMkR3qyqONwr2e+/b7/AGfNO8XN4auPiloqaqs3kMwErWyvnGDchPJAB6kvgd691vZVl0yZ0YOjRMQynIIx1BoLjrJI/IHxx/wUI+Nniz4gWfifSdWtPCWn6e7Gz8M2sZuLOVD94XbNhp2K8bgE29VCnmvefB+v/Fj45eFfG/ji1+Hms2Hi/wAe2trZ+FPFXhnXoFg0dLaPyZI5nkdJIbcXKT3BQRv5gmKZLKrV8A+X7V+x/wCwZ/yah4EH+xd/+lk9ePg8ROtUcZH6FxHk+Gy/CU6tGNne34Nj/EH7OPiiLQry00P4oarr0NwCsuh/EWyttd0q6Qg5jkXy45wD6iXjurV8x678LLvwl44sV0zSfEXgvxXpFtcMPBmha84a70/IaeXw5fEDeqsDI+nTqRyMJCSrt9mfGT9pT4Zfs+w2T/EDxfY+HHvcm2t5VkmnlUHBZYolZ9oPG7bj3rAbVPhp+2f8MZLvwj4nt9Vjs7kS6br+l7ku9G1BBuimRWCvG65B2sAHUlSCrEH2D86PJ/idpvw60X9j2fV/h/fvf6jqup2usaBqlxO9zq2o+IvtCeUzM+ZWujInlumNyKsiFVVSot6r4L8J6T4+8S/DXxxb3vh6017xH/wk3gLxVDuiW01C4iV54ba5A2w3K3SXEojcgSrPt2uNwPlw8LWHiL4o+Fl1XTovh54p1bXLvw54y13RpGa5g1cW6yRrZK7BLFNRgQTfaoU80lghIYlq9W+JX7Ovhbwr4m8HeDdEvNStPDnj+a+0HVtHvNTub8B49Ouby31KD7RI5ingmtUxImMmZSeQpoA5u08XeIvhT448Q+MNVto4fGfhpbeL4h6bp8LJb+JtFPy2+v2cQP8AroVB3jPAjniJO2I19oWd5b6lZwXdrPHdWk6LLDPC4dJEYZVlYcEEEEEdc18ma1rl3qHwD+DPx51ArJq+jaXYnxLtUsNR0q8jih1CNx/EiMyXQDZANv2yTXpf7K5l8K+H/FHwyuZC0ngHWpdJsVkkMj/2VIiXOnkseoWCZYcnvA2eQcgHuNFFFABRRRQAUUUUAFFFFABRRRQAUUUUAFFFFABRRRQAUUUUAFFFFABRRRQAUUUUAFFFFABRRRQAUUUUAFFFFAHn/wAWvitH8KdOsbyXSrjVI7iUxsLc4MYAzuPHToOcda8/sf2y/B0+0T6dq9q3ctDGyj8n/pXvpAPUA1UutHsb4EXFnBP/ANdI1b+YrhqU8RKXNTqWXaxw1KeIc+anUsu1j48+Lnxctvi1eSWf/CT2+i+GY42eK0FtcPNPKBlfNxHjG4D+LC9ecCvSPgn8QvCtj8E5dR1+aK1aE/2bqEzoS8+1dsSDAy37oqMAdmPqa8X/AGzPFlp8NPir4dt/DVra6s8lo93rXhtdLhdFtk58wS+UZIiyCXJVvlEYbA/i9a8GeGfhZ4g/Zjg1GfWPK8Luf7SuNXkcQzW84O0hxyA6g+Vtwc9gSQa8aOGxCrynK0nZ7nz1CVZYup7yckne/wArdeh6p8IfDfhax0d9Z8K3Ul9Z6kARPM2ThSRtxgEEEnIIzXoNcF8D28Ht8O9OHgbU49Y0BS4S7WTezvuJffwMNk9MDHHGMV338q9zC0o0KMYRil5LY+potunFvfy2FooorrNhtZ2uaPBr+k3Wn3O7yLhDG+04Iz3HvWjTX+6fSs6kI1IOEldMqMnGSktzzvwfoHhDQ7PV9Dt7+PUm5e7juHViABg9ABgfoa8s8I3GmaL4utNZsp4ZNLikdVt724WOaAHIyAT8wwcg+5B55rv/AIf+G/BWpeJNZ1LQPEdrrskZkint7W6jlFuXJyG2HPqBn3rzCPRoI/EF1oOmWtprM1xdbLK+MpZQiswfO04JUqQfQo1fiuc0cVhoYWp7CMOSTUeXXqnHo9302v2PvsC6c5V4OcndK99Onvdtvy7nuk3xk8I25w2rKzf9M4ZG/ULT9F+LHh3xBrFvptjdSS3M5IQGFlHCknkj0BpmifCnw/p9hBHdaba3tyq/vJpIhhm78dhW/YeFdG0yZZrPS7O1lX7rwwIjD8QK/QsKs9qShOvKnGOl0k726q97XPlqry6KlGkpN9G2rfkbFFFFfWHkBRRSZoAWik3D1ozQAtFJkUZxQAtFJmloAKKSjNAC0UmaM0ALRRRQAUUUUAFFFFABRRRQAUUUUAFFFFABRRRQAUUUUAFFFFABRRRQAUUUUAFFFFABRRRQAUUUUAFFFFABRRRQAUUUUAfJv/BSj/khuif9jDB/6TXNfmtX6U/8FKP+SG6J/wBjDB/6TXNfmtX6hw3/ALl83+h8PnH+8/IKKKK+rPECiiigAr239nX40WnwbsfEN9qF3d3olRI7LQYXISaUnLTMcYTaqqu7GTuPBxXiVKylcbgRkAjIx+P0rw85ynC55g5YDGK8JWv8rfdc68LiamFqKrT3R7H+0h8Wrb4u32g6rp19cx2X2Xy5tFnY/wCh3KsdzAfdIZWXDDrtPTpXjdFFXlOVYfJcHDA4Ve5Db7xYnETxVR1am7CiiivZOUKKKKACiiigD2/9nf412nwb0vxDeX91d3/nBI7LQYXIjlkJBeZmwVTCqq5AycnjiqP7R3xYt/i3qehavp19cpYG02S6PO5P2O4VjvIH3SGVkww67T0xivHqURllchSQoyxAJwMgZP4kfmK+LjwpltPOHniX759elrWtb8b736nqvMK8sN9Uv7v9MSiiivtDygooooAKKKKAP1Z/YP8A+TY/DH/Xe8/9KZa+ga+fv2D/APk2Pwx/13vP/SmWvoGvxTMP98q/4n+Z+k4X+BD0QtFFFeedQUUUUAFFFFABRRRQAUUUUAFFFFABRRRQAUUUUAFFFFABRRRQAUUUUAFFFFABRRRQAUUUUAFeMftUOl34K8KaJNH5ltrfjPQLG4Ts0Q1GGd1PPRlhKn2Y17PXi37WDRaX8ONF8SXDbbXw14q0PWLlv7lumoQpO/XosUkjc/3TQB5voPjrUfh58I/H3iXw/DHqXi3xr8SNT0nRY7ht0RuzqLaXBI+AcxRR2nnMo6pE3I6jlfBfgHWfHXwxt9O8NeB9N8aeGtD1u/msPFWt+K7jRdbvdS+1Si91C0a0tX+zI1wbgKokG5eoC8G9o+tW/h//AIRWyuIo4ovCnx01OykhKklhqS6i9sQPY6vA3HQJnsTW98NviRr3wX+CEfgK/wDhr41l8Y+H7Gawtv7M0aW7stSlUv5dxHdRZjVZSVc+YyspYhhxyAec/DHw1p/xP1jwNbyaVrMdx4s1i41HW7jWPEsmuyXGlaBcMLdFmkVf3D6hPCw+X5kBPO4Y+nf2oPjFe/AP4H+I/Hlj4fTxO2jiGSbTZLkW4eBp0SU7yDjCMxGAcnHBryn9lXwLP4L+Kdz4dvOZ/BPw58M6Cw/hS6la8muyvbLMkJPrhfSvoz4geFdJ8ceB9e0DXtNbWNG1KxmtrzT0Yq1xEyEMikEEMQeCCCDggjrQB+Gfxd0f4B/tMa1Y6r8IZrr4YeOtWmjgk8C6tYO2n3dy5VVWzmt1dYizHAV1VGJGBH0P7Z/C/wAJ3/gL4J+EfDOqXIvdT0Xw9Z6bdXKkkTSw2yRu4z6spPPrX5YfDn/gl/8AF3xt8TR48tLLR/gJpVtqkd7pGlSXUmpXtikbK0LBQzB2BVSTJKpLbjtAwB+v2obv7MuNxBbymyQMdjSexdP4l6n4A7a/Yv8AYO/5NR8Df7l3/wClk1fj75fFfsJ+wjx+yr4HH+xd/wDpXNXzOVyvWl6f5H7jx3R9nltF/wB5f+ks+GP2xP2iPhF8XvHnjH4XfHjwPqPgfxb4cvZrTRPG+giO/khgLNJbNNGGVjG0UkbtEGbJZseW3T0r/gkP8D7n4f2/xH8W2HibT/E/g7W5LWx0vUNPjnh+0tAZS7vFNGjRlfNVcEHkuASBloP+Cgv7FXiP9or40aYnw4+HVnb6pqUUV14g+IWq6jJFbrsQww26x+YeiIpfy4WY5j54bP0z+w1+zXr/AOyr8FW8FeIfElv4kum1Ga/iazidIbVHRAYULnLDervnC8yHjufpz8LMf9oTwJY/8Le0prq2nl0jx/pzaPcw2N0bOU61p5Oo6VOsyjdHIFhukEgGQViHPArhPgdZeNdc8M6b8WvDXwvsfEF3f6UXs73xd8R73UNaa2cZa3tjJaNFauTnIVkBYAMe49z/AGrhb6X8N9I8UzD974W8T6Lq8b91UX8UM+Pc2886/wDAq4v4a/ES++Btl4v8Iat8P/Gl7FY+I9Uu9E/sLQJry3urK5upLmFI5kHlqVMzJiRkChV5xQBzPwL1uz8TfCXxL8H5rx9W8J3nglb/AMJ3F2oF0dDuIZLZrK5AG3z7SRTCTjlWiz8watH9kfXrnXvHVrrV7K0974n+FnhLV7uckfvblTfRSsfc5T8/auH+HsN58FtWjbxTZx6ReaB8LfEGvahaGRXNql3q5ukgZlOGaNY2U7cjdnBIIJ7f9j7w/eaF40/si/tngu/Cnw18JaBdRsCPKuyt5POn1Akiz6cevIB9ZUUUUAFFFFABRRRQAUUUUAFFFFABRRRQAUUUUAFFFFABRRRQAUUUUAFFFFABRRRQAUUUUAFFFFABRRRQAUUUUAcb8Vviho/wd8FXninXkun0y1ZEkFnF5kmXYKuBkdyOp718yyft2eLPHzXcfww+Eesa9AjbI9Rug7Rox6eYkSlR9PNFfYGpaZaaxata31rDfWzMrNDcRq6EqQynB7ggH6gVNDbx28YjjRURRgKoAArOSk9mcNejXqS9ypyx9NfvPzT+JXhv4w6C2o+OvG8mj/Dpdccw3l9b2cl5dMrKF8sSIs7RKVAUIZY1IGO1ehfso/s72/jD4R/E7w1f+Io9S8J69c2q2OoaTIpDGI+asu08xvnyw8TqCNuOhBP0j+1fqU+n/s/eMltRbm4urP7GpupkijVZWEbuWcgDajM3XkgAc4r85fB/iDX/AAFrUGqfBhvEN4+m2cY167giaWxu5cqGKRFM+WST98bsZYBMGvewOT08Zh3UTtJPrt/wD47F+yy7GJTvNNa99dH6n3x+zr/wrH4MzTfCHw74vTV/E8M8t3dwTk+Y820CQAgbAVVBlASwCnPQmvf6+ZNC+BfgHwf4iuf2hZJtUa5ksZtfewSVZII3lgLSGMbFZiQ74DHGW7cAeg/AH9ozRP2gLHWJtKsLzTZ9LkjSe3u9pO2TcUYMpwc7G47Y+lctbCqMOfDpuMbXb6M+mweIVO1CraLd+VLrFHrlFNDbulLXnnsiVyXxG8beFfB+hOPFuvWOgWF/utVmvbpYN5ZSCFLEc4yeOnWtvxFr9n4X0HUtZ1CQw2Gn20l3cSBSxWNFLMcDrgA18aa03hD/AIKSWIsLG71bwdqXhSbzla4gjnSaGfAb5Q45/deowf7wzVeynKDnFXSPVy/DU61VTxEnGkvikle3bT1N+x/Zrj+BXwn+Ivijwv4tuNTvr7RZGsruJBEsVuv70lWRjuYqOHGPUda+fvh3408Y/Dfwx4eutMv/AAvq1mzNe2unXV6kd3bnzCrAgvG/LKcLlgeSAea0vjR8fNf+GPxQtPhtY3d+/wALPBUFnpWoR2MYklu4/s6qTPJgcncV2ZCkr0J4HuP7C/wt8GS+FbnxQi6b4g1qO+kit9Ujk8zZCFQqVjbmFuWyGUP17EV8ziMDDEVI04r3V/nc/RKkMRluBeMxi51Us1p0ask9rO1mXtN/brj8PagunfELwHrXhS7KgoVUybuxYq4Qhfdd1e4fDb45eCfi00ieGNbiv7mKPzZbRkaKaNcgElHAOMkDI45rsdS0ax1m1e2v7O3vbZxhoriJXQ+xBGK57wf8J/CPgDU7+/8ADugWWjXV8qpcNaR7FZVJIAUcLyf4QM/hXsU4V4NJyTXpqfnlatga0G4UnCfk7x/HX8TsKKKK7DyRtef/AB916/8AC3wS8d6xpVw9lqVjot5cW1xHjdFIsLsrDOeQQD07V6D/ACrzH9p3/k3b4k4/6F6+/wDRD1E/hZ14RKWIpp7cy/M/Nn4YfGL9p74zXV9beDfE2r63PYIklwsclrF5asSFOZAo5wenpXoX9h/tu/8APTXP/AzT/wD4utH/AIJRf8jZ8Qf+vK0/9Dkr9IB+teXh6LrU1OU395+jZ3m0Msx08NSw1NpW3j3Vz4w/ZT0z9pW1+KySfFN9Tbwr9imB+1XFo6ed8uziJt2fvdq6v/goX8TvFHwp+D+h6r4T1m40PUJtehtpJ7cKWaI29wxX5geMop6dhX1H+lfGv/BUz/kg/h3/ALGWD/0luq6pwdKjK0mz5rBYmOZZvQnUpRim0rJafcea/sOftpeI9e+IzeDviJrkmrJrRVdMvrrYphuQD+5OFGRIOmTwygDO7j9FOvJr8XfFXwdubH9m34efFTRllixPdafqckTEGOVbuU28wwMg4+TdngpHjqTX6U/sc/tDRftAfCm3uruVP+En0rbZ6tCMAl8fJMAD92QDPQfMHA6VjhK0v4dTfdHscUZZRu8fgo2hdxkl0advx/rc9A+OutX3hv4LePNX0u5az1Gw0K+ura4TG6KVLd2RhkYyCAfwr5S/4Jz/ABu8dfFvxF41g8X+JLrXIbK1tnt1uQg8ss8gYjCjrgflX1D+0h/yb38TOf8AmWtS/wDSWSvib/glD/yNfxC5/wCXOz/9DlrSpKSxEEnvc87LqNKeS4ypKKck42dtVqfSP7enxE8R/DH4FnWfC2rT6Nqf9p28P2m3CltjB9w5B64HbtVL/gn98SvE/wAUvgvqGreK9Yn1rUo9Znt1uLgKGEYihIXgDjLN271lf8FMP+Tbz/2F7X+T1n/8Evf+TfdU/wCw/cf+iYKOZ/WeW+lhqjT/ANXXW5Vze0te2u3c+wqKKK7z4sKKKKACiiigAooooAKKKKACiiigAooooAKKKKACiiigAooooAKKKKACiiigAooooAKKKKACiiigAooooAKKKKAPk3/gpR/yQ3RP+xhg/wDSa5r81q/Sn/gpR/yQ3RP+xhg/9JrmvzWr9Q4b/wBy+b/Q+Hzj/efkFFFFfVniBRRRQB6B8JPh94e+JGrJpGpeLD4a1SaQR2qTWIlhnJwAok8wYckn5SOeMHPFfQH7RH7P/hHRdK0jXL3xOvhu10/TodMEKWInlvZIlwrKvmL85XGf93JNfL/gLxhJ4B8VWevW9nb313Z7nt47oExLIVKq5HcqTuHPUCuk8T/HTxN468I3eg+J7gayjXS3trdSAJLbSgnIG0YKFWcbSOMjHTFflOdZPxDic9oYvBYlxw8PiXu310dtNdLfF8j6DC4rB08JOnVheb9em1/+AefS+X5riIs8W4hWdQpK54yM9celMoor9UiuVWvc+fCiiiqAKKKKACiiigCexW2kvIFvJZILQuBLLDGJHVc8lVLDJA7FhX2H8Fv2bPCur+B/Ed3YeJ4fElvr1j9hhuxZGI2TBg5LIXPzh1jbbx9wetfGteoeH/2ivFng3RdA0jw5NFo+naVmRoVQP9skZiztKSOQSSAoxgY7jNfnXGeV51mmFhSyav7OXMr3tay13s3e6Vradz2ssxGFoTcsTG6/HsYHxM8I+HvBWsnTNE8T/wDCTywsVuZ4rMQwowx8qv5jbznPQY46muOrU8UayniLxFqWqx2i2IvZ2uGt42LIjOdzBTjO3cTgHoCBzWXX2eW069HCU4YmblUSV27Xv12sjza0oSqScFZfMKKKK9I5wooooA/Vn9g//k2Pwx/13vP/AEplr6Br5+/YP/5Nj8Mf9d7z/wBKZa+ga/FMw/3yr/if5n6Thf4EPRC0UUV551BRRRQAUUUUAFFFFABRRRQAUUUUAFFFFABRRRQAUUUUAFFFFABRRRQAUUUUAFFFFABRRRQAVznxE8D6d8TPAfiHwlq6s2ma3YTafceWcMElQoSp7MM5B7ECujooA/OCW38bQeMNE+IJkV9T0Gz1W08Y6d5O6O38VaVot5Fa32D8u24tpUZSBjakPJOAPQ/iJ8H9N8M/sa3PjzTPE/jeLxOnha31NtRTxpq5SS6eJHecxfadmWZixUKF56V6v8fPDs3wv1rUvjFo1guo6WumtaeO9CUhf7T0mNWP2pM8G4tUaRgOskZePOfLx4n8TPFGo+A/gn4h+B2q/EL4Tvpkekto9lruueMTYaraWLRL9mWfT1tZDLMsLJgrIPMADYGeQDhPjt+1940/Z2/ao+KWl+G7LRb63vm0uVzqtvK7Lt0+EDaUlTjluua54f8ABUL4rt/zBPCP/gHdf/JNbH7Qn7NHiT9pT9qvxTfeCb/SpLU+G9D1QzX87xLLHOk8aOmEYkEW3cDqPWubX/gmT8XF/wCXzw1/4HTf/Ga8TEfWlUfs72P0/J4ZDLCweN5efrdvuX1/4KffFZv+YL4S/wDAO6/+SKdL/wAFMvincwvG2jeFArqVOLS57j/r4qmv/BM/4uL1u/Df/gdL/wDGaWT/AIJs/Fi1heRrvw5tRSxxey545/541wSlmHS59fQpcIXXM4fe/wDM+WAntX0T8K/26viB8HvAWl+EdF0zw9caZpwkEMl7bTvMd8jSHcVmUdXPYcV87b+K+gfhj+w78RPi74F0zxZodxoiaZqAkMK3d1IknySNGdwERHVT3/wrycK8Rzv2O5+gZ5HKZYWP9p25L6X01s/0udif+CnnxWXpovhL8bO6/wDkio/+HoPxXX/mCeET/wBuV1/8k1Cf+CZ/xbb/AJe/DY/7fpf/AIzUTf8ABMr4ut/y+eGf/A6b/wCM17UZY7rc/NK1PhT7HJ97/wAzlfi9/wAFCPiP8UPh7rHhXVdJ8M2+n6mscM0tpa3CyqPNQgqWnYA5XuDX3VoPwr0r4q/Gr4zNruueK2j03W7C2t7PSvFWp6dbwRtpFjI0Yit7iNOXd3JABJkOT0r4a8df8E+/iR4B0vT9X1q60KXTjrOl2Tx2V3I8zNcX8FugVTEoJ3Sr3FfW9x8eW+GvxP8AixaaN4y+EdxJq/iD7XIPFXjV9Iu9Kmj0+1syktqbRvNVTZqcpIud2Mj7w9jC+15P3u5+Z58sDGvFYC3Lbp3ueXeJfB11rGtW+n3uqzJ4C8K6z4l0rxJrGrXT3E//AAjNrc6dqP2dppW8xys6Jagks3lu/XrX1r+zLoGrW/gbUfFniO0n0/xJ431SbxJeWN0pE1lHKqR2tq+RndFaxW8ZB6MrV5F8N/hndePtZf4cX1+up+C/Bmq/2t4u1Aoq/wDCUeILphqRhVATizia5jlIY5YiFOQjE/X1dx8wFFFFABRRRQAUUUUAFFFFABRRRQAUUUUAFFFFABRRRQAUUUUAFFFFABRRRQAUUUUAFFFFABRRRQAUUUUAFFFFADa8i/aO/aCtf2fvC9nfPot9rmo6lKbawtrdCImmAyFkkwduRnAGS2DgcEj12q9xYwXjQtcW8U5hfzYmkQMUcAjcuehwSMj1PrWtGUIzUqiuu2xjWjOdNxpys++58V+G/wBnP4lftPa1b+KPjXqdxoegRsJLPwrZkxHb8x+ZMnyuDjLbpSCQSuBV79rj9mnw54P+GEPiLwZZXWlXmkXNtFFa2lxIYgrssOUjycOzmMll5YjJySTX2divlr9rb4y3095ZfCTwPGNQ8Ya66JcNFhjZxk7lwf4HOA24/cUFuMqw9/BYzE1sXD2ekV0WkUutz5vHYHC4fCTdTWcur1bfS3/APnrQ/iF8SdF8aXmheD9e1r4m6DYxxnVrDU4BcwOrDbNA25nynLLlWAYgkAgZP1rqOi+C/Cfwt1bRfAWoaP4I1PV0SWNWult5fNYr8rktuVsZTH8JPFc/oP7Fug6P8NbbQ/7Ruv7WSFpp7iNgIZrwqQJHXbuZVJwqk8AHuzE/PF54StLeHw/o15ph0rVla7uNUvBMzt9lhdgzbCdqsoim4xztU98V7X+y5hK9KfLyPXTe2t3snt26nzM5Y3LV7KpT5vaK0dXpeystHZ69z6o+Hvh34ifDj4J+I/tNx/bHicLNcaZbNMbkp8gCqCfvcgsFHHIGeTVH4N6x8VviB8KfGFv4pjn0bxBIksGk313a/ZJQ7REAlAowFbGHA7nrivBYfjp49m05PA+hXc3hGxt7CS5guteb/T5YUjLBI38sAAqDsAXIxgPxWV4L/aR8c+CvBd2//CQ3niDUtSST7Nb3yGcWKqQGuDI2WPRgE+6OWb0bwK1GpUlOel2z9ly3Kq2HwUKXKubTd3a+ex9I/sz+G/E/g3Tdd0L4ga7b39/dSLJBpdzqAupo4yGDsQSflfg46cHoc18tfGb43P8ABD4heIfDvwUsLLwl4fsriO313WLPTVuGa8ctlC0gYBU2uqoAvzLJjiszRNLZPHmiarZatF4o1bXLa4ltL64idFi1ko5jRlf75WZoTkjB3qcY4r0f4d/sIeOdP8Kp9s8aW8Vtrkcc+ueGruzLRyMRkxvIHbLoTxIF+VhuHQVtCNKjJ1K0t+nQ+hpwoYao6uJmvetpbT7tduhxHwT/AGe/HXxq8YfEfXbLxy/hjQr7Wy9wzWou21RTmeEshKo8TR3CnBJUhhlTxXf+K/2M/HXwLvIPGvwS8RSHV4Ix/aGiMNkN5tB3bEZmVgcn9254ySrAgCrH7PvjXVf2Vfi3d/BfxvcF/DuoTed4f1aTIjy5+UZPRXPBA+7ID1DZr7gwG5r57EYWNGWmqeqZ14/iLH0sRePK6LS93lXLJWS10u/v06Hzb+zd+2VpXxg1X/hEPEmnTeFPiFAXjl0udGCTugJfyyRlSApJRsEDOC2Ca+k6w18E6DH4sPidNJtF8QG2NmdSWJROYSwbYWHJXIBwen4mtzHQVjFNbnx2Oq4atW9phabhF9L3s+tvIdRRRVHnhXmH7T3/ACbt8Sf+xevv/RD16fXmH7T3/Ju/xJ/7F6+/9EPWdT4GdmD/AN5p/wCJfmfk3+zp+0h4m/Z01DW7vw3pVhqcmqRRRTC+jkYIELEY2MvXcc5z0r3T/h598U/+hS8Pf+A9z/8AHa3P+CUihvFnxBBAI+x2nX/fkr9H/LT+6v5V5eFp1JUk4zsfpPEGZYDD5hOnXwiqSSWvM10XkfKH7GP7WHi79orxB4ksfEmi6bpkWm20U0LWEUqFyzMCG3u3GAKxv+Cpn/JBvDp/6mWD/wBJbqvsjaF6AD6V8bf8FTP+SD+Hf+xlg/8ASW6rrqxlGhJSd3Y+Xy2tSxGdUalGn7OPMtL3L/7Evg3TPiX+xXD4Y1yH7TpWoSX1rKi4DBWmYhlJHDAnIPYgelfHPgLxJ4i/YX/acuLHVBJLp0E32TUEVcLe2LkFZlHOSBhxjupXPWvuT/gnHz+y7oo/6frz/wBHNWR/wUF/ZxHxW+Hf/CW6La+Z4o8NxNKVjUF7qz+9JH7leXUc9GAGXrnlTcqMKkPiR72HzClRzfFYHFfwqsmn5O+j/r9D2L48atZ+IP2ZviBqWn3CXdjeeFL+4gnjOVkja0kZWB9CCK+M/wDglF/yNXxC/wCvOz/9Dlqh+yT8c28Vfs7fEv4R6vcO95beHtRn0dvvM9u8EglhHqUZgwHo5A4Wr/8AwSh/5Gr4hf8AXnZ/+hy0e0VWrSkvMv6hPLctzDCz6ONvNX0Z7f8A8FMP+Tbz/wBhe1/9nrP/AOCXv/Jvuqf9h+4/9EwVof8ABTD/AJNvP/YXtf5PWf8A8Evf+TftU/7D9x/6JgrT/mL+R5a/5Jl/9fP0PsKiiivRPhQooooAKKKKACiiigAooooAKKKKACiiigAooooAKKKKACiiigAooooAKKKKACiiigAooooAKKKKACiiigAooooA+Tf+ClH/ACQ3RP8AsYYP/Sa5r81q/Sn/AIKUf8kN0T/sYYP/AEmua/Nav1Dhv/cvm/0Ph84/3n5BRRRX1Z4gUUUUAFa/hHw1d+MvE2l6HY4+16hcJboW6LuIBY+wHP4Gsivqf9k/xjodjper6p4m0fw/p1n4fRDD4ia1jiuhI4cCLIXMjFQ2NvzcY5zXyXFGb4jJMsqYzDUvaSWiS3u9Fp116Ho5fh4Yquqc5WR8w6pptzoup3mn3sTQXlpM8E0TdUdGIZT75BqtX0X+114m0xfEFtZ6FomgCw1W2XUW16ztYpZ7xmdwxEuOAGU5wcn17V86V08PZnWzjLaWNr0/Zua2v/VtehGNw8cNXlShK6QUUUV9IcIUUUUAFFFFAGh4d0O58Ua/p2j2S77u+uI7eIf7TsFBPsM/pSeINDuvDOvajo98qpeWFxJazBTkb0YqcHuMivo79knxZo1rHq114k0bQbXT/D8C3EfiKS1jjuYZGJCxlwMuzKHxj5vlI5zVf9rfxVpT32njw9oWgy6drlt9tbxFb2sUs9y29lZBJj5SuFzj5vmHI6V+XLirHPiX+xvqz9nb4r6X33/w9Nz3v7PpfUVivaa9j5qooor9RPBCiiigAooooA/Vn9g//k2Pwx/13vP/AEplr6Br5+/YP/5Nj8Mf9d7z/wBKZa+ga/FMw/3yr/if5n6Thf4EPRC0UUV551BRRRQAUUUUAFFFFABRRRQAUUUUAFFFFABRRRQAUUUUAFFFFABRRRQAUUUUAFFFFABRRRQAUUUUAc/4/wDC6eOPAfiTw5K2yPWNNudPZvQTRNGT/wCPV8rfsjX1j4i1rWLLUjFPe+LvBej6syzIGZbq3gfSdUiJIzmOW2hVuf8AloK+ya+CPG3h3Svhp4h8aw3M3jaxv/C/iJjpUvgu+tLCaTTPEVxFMEnluCFSBdQimj8wMCmAem4gA6f9la6m8O+LvhC2ouUvda+H1x4QvI3OWW/0C9ERQn1xPd85z+6r7JuJvIhZgVD4wvmNtUseACcHGTjtXwnfeILv4c2ISXwJL4G1z4X6vY+OJbaTWn1u5vdFv3uLbVbiWd8tJKFN1LJhm5SMgk9foH9sr4W33x2/Zd8b+GfD6G/1a9sku9LS3nCefPDIk8QVtwX5igAyccg0Afnr+0R+3t+1l+zn8ap7Dxhp2i6PpnntNZ6XHp6zadfWwYYMV0QJXBGMncrAnlVPy1+pXgLxtF8S/hH4c8XwW7WkHiDRLbVY7eQgtEs8CyhSe5AfH4V+F0Hx0+JPgv4gab8Jfjd4hTxJ4M07V7W117SdeaDWxYxBlE3lXALvHLHGzr+6kBUgr2Ir97INNstF8MR6fp0Edrp9paC3toIRhI4lTaiqPQKAB9KT2Lh8S9T8Fd1fsJ+wlz+yr4H/AN27/wDSuavx08zjrX7E/sHnP7Kfgb/cu/8A0smr5jK42rS9P1R+5cd1vaZZRX95f+ks80/4KGfGP4+/CPwdZ+Ifg9Y6bceFrRXbW9WhgF7fWjqzA5hZSiwqB8z4Yg5zsAy2N/wTN/bW8XftTaX4u0XxzbWkuueHhbzx6rZRCEXUMxkG14x8odWj+8uAQwGAVy3x9+2poPxj/Y0/aC8a+NfAfiLU/CPgbxRqy3do0erRNHf3E0QmuM2byMZAkrSgs0eF3KMgMoP2N/wSh1bRvHHwN17xqulaTZeMdS1mSz1260rTo7FZ2hVXizHFiPO2ct8iqMyNx3P1B+FHtv7R902peLPgz4YSQD+0PGMWo3MfX/RrC2nvGY+yzRW/PqV9a8UuFt/F37G9iTabLz4v+LCUVlBkS21bVmkcKcZBWwLDP+xnjFdF8XfiJKnxq8XeJNNsItem8H6baeBtG0i4m8qPUdb1e4gkmiVxyuyBLMsRyFaQnASvLLhbf4fw+IbS30bx14T8W+AtNhbw14RvPEdtrOg2uo6kk+m6aLWQsZg26SQKj7QiZOFGKAPp79klk1j4e+IPFqjB8WeKdW1dTjAMIuWtbYj2+zW1v/8Aqr2+uY+Gngq2+G/w78M+FLPabbRNNt9OjZRjcIo1Tcfc7c/U109ABRRRQAUUUUAFFFFABRRRQAUUUUAFFFFABRRRQAUUUUAFFFFABRRRQAUUUUAFFFFABRRRQAUUUUAFFFFABRRRQAUUmaTcMkZGaAK+oQzT2NxFbTC2uGjZY5mTeEYjhiuRnB5xkZrw/wDZ4/Zsk+FWr634o8T6lH4j8Z6pPJu1LDYSIt/Dnoz4DN6cKOBlvePajiuiFepTpypxdlLc5amHpVakas1dx2I5p1gheR2CogLFmOAABXzT+zzZj4l/Fbxr8QrqFJLXzjaWPmIDgcc+xEaoP+BmvdfiN4f1DxV4H1nR9MuYrO9vrZrdJplJVQ3DZxzypIz2zntisz4M/D0fDH4f6boknkveoGlupYR8skzHLHOATjhQSOijpXXQrQo4WpZ+/Ky+W7+/Y83FUKmIx1G6/dwvL57L7tzE+PXw10Pxd4RvtZvrXGqaLZXFxaXkfyuuI2JQ+qn0/EYNeefsO6BpzfCqXVGs4X1GW6mtWuGQF/JBVgmew3MTgdePQV7f8UVLfDXxUFBLHSrrAHX/AFLV5J+w/DJb/BYrLG0b/wBpT8OpB6JWMZP6u1fqj7CFSX1OSb6r9Tl/2tvg7pPh3wCPFvhfS4tK1DTNSivZms8xqA21GdUHyg7lhJKgH5cmvorwD4qg8ceCtE1+3XZHqFpHceXnOxmUFlPuDkfhT/HHheDxr4Q1jQbklYNRtZLYsOq7lIDD3BwR9K4b9mnwH4l+Gvwxg0DxNJbtcW9zK1ulvIXEcLEMFY4HO4ueMjBHPYRKaqUUpPVP8DOdVVcMlJ+9F/gyh+1F+z/Z/H74fy2KeXbeI7DdcaTfNxslxzGzYyEfgHHcKedorpPgRpvjPRfhVoNj4+mguPE1vAI55IZTKxUcJ5j/AMUgGAxBIJBIJzmvQaP1rN1pSpqk9jB4icqKoPZO4tLRRWJzBSUtFADQK8y/ae/5N1+JP/YvX3/oh69OrA8deEbP4geDdc8NahJNFYatZy2M727BZFSRCjFSQQGwTjIP0qJLmi0dGHmqVaFSWyaf4n5nf8E5/i74P+EviPxrceLtetdCivbW2jt3uiQJCrybgMDtkfnX3P8A8NlfBb/ooWk/99P/APE15F/w65+Ff/Qa8V/+Blv/APGKP+HXHwr7634q/wDAy3/+MV59KGIox5Ukfd5lisizPEyxNSdRN22S6Kx7h4Y/ai+FfjTXrLRNE8a6dqGq3r+Xb2sJbdI2CcDI9Afyrwr/AIKmf8kF8O/9jLB/6S3VdV8NP+CfHw8+FfjrR/Fmk6r4in1DS5vOhju7qFombaV+YLCCRgnoRXqfx8+AXh/9onwjZ+HvEl1qFpZWt8l/G+mypHIZFjkQAl0YbcSt26gfj0SjUqUpRnuzw6NfL8DmNGvhpScItN3SueXf8E4/+TXdF/6/bz/0c1fTzqHUqRkEVwXwV+Dui/AvwJbeE9BuLy5063lkmSTUJFeUs7FiCVVRjJ9K73vW1KLhBRfQ8nMcRDFYyrXp7Sk2j8ov2tvhDefss/Hiw8Z+GrXZ4b1aeS6tolGIo3IxcWjYHyoyu2B/ccgfdNd//wAEof8AkaviF/152f8A6HLX3L8Y/g74e+OXge68LeJYpWsZmSVJrdgs8EinKvGxBAbqOhyCR3ri/wBn39k7wl+zhqGs3fhq/wBXvJdUijimGpzxyABCxXbsjTHLHrmuFYVwrqpHY+wqcRUsTk08HXT9s0lfuk7q553/AMFMP+Tbz/2F7X+T1Q/4Je/8m/aof+o/cf8AomCvffjj8E9E+Pngk+F/EFzfWun/AGmO68zT5Ejk3JnAyysMcntUPwH+BOg/s9eD5/Dfh26v7uxmvHvWk1GRJJN7KikAoijGIx29a6PZy9v7TpY8X+0KP9jPAfb5+bytY9LooorrPmAooooAKKKKACiiigAooooAKKKKACiiigAooooAKKKKACiiigAooooAKKKKACiiigAooooAKKKKACiiigAooooA+Tf+ClH/ACQ3RP8AsYYP/Sa5r81q/Sn/AIKUf8kN0T/sYYP/AEmua/Nav1Dhv/cvm/0Ph84/3n5BRRRX1Z4gUUUUAFP86Qw+T5jeVu3iPd8u7GM49cAc+1MopOKluhkjXEzwRwNK7wRlmSNmJVS2NxAzwTgdPQV0fw78A6j8SNfk0rTUJmjtLi7ZsZCiONioPsz7E/4GK5gMysGU4IOQRwfrX2Z+zn8X9C8O/D3+2fGX9i6HcPd/2dZ3tvYrDc3aAIWZxGvzKrEZcDHy88ivheLs4xmQ5a6+X0PaTeiS3u+qVtT1stw1LF1+WtOy/rqfGSmlr2H9prxE8/j670az0/RtP0K38uWybR7WJFuYnRXSVpFHz5DduBg+ma8z8M+F9S8YatFpekwpc38o/dwtNHEX5HCl2GW5+6DnrXvZZmTxeXU8fiYqnzR5mm9l5vQ469FU60qVN81nbYyqK+hP+GS/FI+E/wBtOjTHxidU/wCPETR8WflkEk7sbi+D1yBXh/ibwzqPg/VpdL1WFLe/h4lhWaOUocn5WKMcMMdCQawyviHLM5nUp4KtGcoNppNX06ry8y8Rg6+FSdWLVzNhje4mSKNS8jsFVRzkk4AH1NdD8RPA958N/GOo+Hr5t9xZsoMiggOGVXDD2IYV6z+yf4ui0/xVLY6zbaG/h6zgk1Ce/wBUt4xLZ7SArRykZyZGQYJ78c13P7UXxW0nXvBujat4QTR9RttUaW1vNUayR72AoFKR5dd0ZIL9RnjivkcZxPmVDiSllMMLek1Zyvpd6q7to0k9Otz0aWBoSwUsRKfvduvn+J8mefL9nMPmv5JfeY93y7sYBx64J/Ola4leBIDK5gRmdYixKqzAAkDPUhR09BTKK/T+SN+ayueFzMKKKKskKKKKACiiigD9Wf2D/wDk2Pwx/wBd7z/0plr6Br5+/YP/AOTY/DH/AF3vP/SmWvoGvxTMP98q/wCJ/mfpOF/gQ9ELRRRXnnUFFFFABRRRQAUUUUAFFFFABRRRQAUUUUAFFFFABRRRQAUUUUAFFFFABRRRQAUUUUAFFFFABRRRQAV8z/tdeBtM+0aV4w1dG/4Re8s5vB3i51bb5Wl3jKIrzPZra6ETBsfKssrdsj6YrN8ReH9O8WaDqWiavaRahpWo20lpd2k67o5oZFKujDuCpI/GgD4rk8eXfi7xJ8OdA1fT5/Enxg8MXdz4Q8a6LDZuLbUNFuESO6vppdgjSB1W2uk3kbjlAMnj2H9m/XrjRrHWfgtr2qSyax4ZtQdD1ZJQX1XQJBts7yJ8YZolIgc/N88QYk+YK8d+I2l+KtPsdO+GWvXOu+JbbwhLJevoVvdvDL488MFQm3zlKvPeWg2iW3BAmwMg+eu3L1nw7YeF7Hwdq3hDxGlp4Ca7+2fDrx/CnnQeGbidgkmi6iPvGwncmMFiPLbbE2CiGgD6F+Ef7EvwY+C6mbQvBFhfasziWTWdcT+0L15ByXEsobYSeT5YUE84r2zUR/xL7gf9Mm/lXlPws/aEs/F2tHwb4t09vAvxMtk3XHhvUJARdLgkz2M2At3CdpO5PmXo6qavfGj4qal4H1Dwf4b0DQbfxB4m8X3s9hYwX2oGwtYhFbSTyyyzCKVgAkfCrGxYn2NIuOkkz8N7jWLe1vrWzkbE90G8sf7oyf0r9mf2C/m/ZP8AAv8AuXf/AKWT1+ZKeB7r4afCf9obw34w+Feq6x4v0+6sray8Sabp9xd2em+QfNmkF2qBY0SNkn527xKocYHH6Efsja94t+EPhn4afCjx14XsdKn1bSb3UNL1HTtWN4zskonlguIvJTyXVLlfmR5EJUjcCQK8zC4V0Z83dH2+eZ5HM8P7FfZkreas/wBT0j4o/sj/AA1+NnxI0vxn480ebxTeaXbLa2Om39yx0+AB2ct9nXCuzFhu8zcCFUYwK0fiZ4u8Nfs0/Cye50Lw/Y2k0kyWOh+HNJt47YajqMxCW9vGiAAF325OPlVWY8LW58VPjN4V+DukwXfiLUCt3dt5Wn6PZobjUNSlyAIra3X55WyR90YGcsQMmvlzVr74g/Ef4vW5aCPTvizJY50jRm/0mw+HulXG6OXUbqQHy5tRmRXWONTjjH3A7N6h8KZ0Umk/s/eMPA0/xKvZ5fDHh+z1LxNd+Jra3a5tNX8YXMkiXKM8StseGMzpDHJtJ8wAZMQre+DfhXV/iF8W7CPxLZeTqdle/wDCwvGFrLiQWup3MRh0bSt/VjaWqmRgeA6xMPv8ch4RvNE+F/jR9f8AhEdYm8KxtJ4bstNW/eRPiJ4mYBGnKyBk8qAJI016gTcyudxSLDfYHwV+Gb/C7wX9hv74ax4j1G5k1XXdWCbPt2oTEGaUL/CgwqIv8KRovagDv6KKKACiiigAooooAKKKKACiiigAooooAKKKKACiiigAooooAKKKKACiiigAooooAKKKKACiiigAooooAKKKKAGmuM1/xy9vPLa2UW10Yo00g6EHHArs+1eaX3hvVLzU7t4rRmRpnKsxCggtnPJrWmot+8ceJlNR9wy7vVLy+ZmuLmWTPYtgfl/gKqrlTkHB9R1rfTwPqzdYo0/3pB/9epl8Aak3V7dfq7f/ABNdXPFaI8z2VaWtjKs/EOo2H+pu5Mf3XO4fka6PT/iGc7b62/4HD/gT/Wqg+Ht//FPbj6Fv8Kd/wry+7XFv+bf4VD9nLc2hHEQ2Oz0/V7TVEzbTpL6rnDD6irteer4C1SGRXiuIFdeVZXYEfTit7Tf7fscJdRxX0Q43LIA/5kc/jWEorozvp1Z7TidJ1oAA6DFRxSGRASjIe6tjI/KpayOoKKKKACiiigAooooAbRTJJUiUs7BVAySxwBVDR/EGn68s7afdx3kcL+W7xHKhsA4z0PBHSsnVhGapuS5nsiuWTXMloalFFcF8afiEfhr4EutThAa/lYW1orLkeawJBPsoDN74x3rUkteOvi54X+Ha7dZ1FUuyu9LKAGSdv+Ajpn1Ygdea81b9sTwvvwNG1cp6lYgfy31ifAf4I2/iyz/4TTxiH1a4v3aW3trkllYZIMsnPzFjnCnjA754+hrfw7pdpZCzg02zhtAMCCOBVTH+6BjuaegHOfDX4raL8VLG6uNIW5ie1ZVmhuotrJuzt5BKnO09D257Vx3iT9qjwl4b1i90x7TVbqe0leCV4YYwm9WKsBucHqDzivU9F8OaX4djnj0rTrXTo5n82RLWJY1ZsAZwB6AV82fAm1huv2i/G4miSUKt8yiRQ2D9rjGRx1wT/k0gO70X9rLwTql2sFymo6UG/wCW91ArRg+h2Mx/TFew6fqFtqtjDeWc8d1azKHjmhYMrKehB71wvxm8C+H/ABF4F1661Cwthd21lNcRXvlgSxuiFgd3XGQMjODXB/se315c+DNYtpndrO3vAINxJClkBdR6DOD+JoA94u7yCxt5Li5mjt7eMbpJZWCqqjqSTwBXkPiT9qrwXod39ntTea0R1lsogIx7bnYZ+oBHvXn3xk8Sap8XvilbfD3Q7nytNgm8q4ZSSryKN0juO4jAIx0yp9q9u8E/Bvwp4FsoIrLSoLi6TrfXcayzs3ruI4+i4FMDg9M/a88JXl1FDcWGq2SSNtMzRI6rz1IV92PoDXrnijxNaeEfDt9rV6sr2lnF5riFQXIyOACRySR1NGreD9D14odS0exvWjIZGnt0ZlPqDjIrif2lLg23wY8QYOGk8iP8548/pmkBe+Gfxq0D4qXV9baTHeW1xaIsjR3qIpdSSMrtZuhxnOPvCvQa+JPhHfS/DPx94M1SWYpp2v2xjmJGAFaV48E+zojewxX23TEcd8SPidpPwt0m2v8AV47maO4m8iOKzRWkJwWJwzKMAD16kVY+HnxA074leH/7X0uK5hthK0BS6VVcMoBPCsRjkd6+f/jlcP8AEz4vDw9CJXsdA0+eefbyPMERlY/Qnyk+ua7P9j66Evw21GEnmLVJPyMUX9QaAOn+IX7QHh34a+IP7H1Sz1Oe5MKz7rSKNk2sSAMs6nPB7Vzf/DYPgz/oHa5/34h/+O1wvxstYb39pjwtbXEUdxbzS6fHJFKgZXUzkFWB4IIJ9ua+iP8AhWfg/wD6FTQ//BdD/wDE0DMn4Y/GDRviv/aX9kW19b/YPL837bGi5379u3a7f3D1x2rB8a/tJ+FvA+v3ejXdtqd1e2rBZfssKbFJAOMs69j2r0XRvDOj+HfO/snSbHS/O2+b9jtkh34zjdtAzjJ6+pr5ltbG31D9sSWC6gjuIGuJS0cyBlJFmxGQR1BAP5UgO2h/bC8IPIBJpmsxgnG7yojj3P7yvSfBvxW8LePmMei6vFc3AXc1s4aOUDv8rAEge2a2tQ8K6Nq1v5F7pFjdw/8APOa2R1/Iivnb48fBG38GWY8Z+D9+lSWUqyXFvA5Aj+YASx8/KQxGVHGD2xTA+nqK4L4K/EB/iR4BstUuAov43a2u9uADKgGW9twKtj/arvaQBRRRQAUUUUAFFFFABRRRQAUUUUAFFFFABRRRQAUUUUAFFFFABRRRQAUUUUAfJv8AwUo/5Ibon/Ywwf8ApNc1+a1fpT/wUo/5Ibon/Ywwf+k1zX5rV+ocN/7l83+h8PnH+8/IKKKK+rPECiiigAooooAKVnaRUVmYhBhQTkAZJwPQZJ6eppKKVk9xisxbAJJCjCgnpyTj8yfzp0JImjKv5R3AiTJG056/h7UyiolCMouHQd3e59ZzftcaPc6fL4NX+0odGbTf7Mj8UGRvtQm8vYLlkHzbc/Nwd/tnivk1iWYsx3MTktknPPWkor5fI+Gcu4edR4CLXtPiu73ff5+Wnkd2Kx9bGcqqvbYXcVUqGIB6jPHHTNG5thTcdhOSuTjjODj1GT+ZpKK+q5VvY4LsKKKKoQUUUUAFFFFABRRRQB+rP7B//Jsfhj/rvef+lMtfQNfP37B//Jsfhj/rvef+lMtfQNfimYf75V/xP8z9Jwv8CHohaKKK886gooooAKKKKACiiigAooooAKKKKACiiigAooooAKKKKACiiigAooooAKKKKACiiigAooooAKKKKACiiigDhfix8KdP+K2h2sEt3caNrmmTi+0bXrHAutMulBCypnhgQdrxtlXUlWBBr5E1bwk3hfxRrTz+GIbX4224fV9A8JSai0HhTxDqgO1tXsYnIRrwRElrd2Uh1J7+fX3rXMfEL4b+Gvip4cl0LxXo9vrOmO4lWOcENDIM7ZY3BDRyLk7XQhhngigD4c1v+z5Pg5qetN4oHxi07R2il8Q+A/iVC1pr+n6nI6qfsUsa+dZXEk7hUjIePc4EUir1T4oabpVl4k1K103R/F3ijSfAGu2tra3njLxVcXmi2OsywwvDFBBB5uo3kii7SMQ4KEsy5Uc16v4y/Z11/wAK+LvD/iW58P2fx003w/cw3GnSatMlp4q00ROJECXmVjv0VssIpzGchSXc814suuT6n4F8Q/DWcSeKrSbV28TahD/ZJtPF9hObwXhkvdFuPl1KAP5al7eQZjACr8gNAHmfjTxNoHhXwf8AHTS9c+MfjWLxajGaHw3qVodLHiW6v7KJTvsJYhI6C7FwjKuUFuIRuZcE+hRzSeH9X1DWLu08aaxfeEfDwWfxX4fnn8P+Ih4fAZla8sdQiSO5RRCV+0W5MrGEZVWFcN8UvE2heMNR8eeLNS+P93q/xHSLTrn4ex6LbfYodTS2hjvYxFbAOp33M81siyFnWaGT7xyg9R/4WAfDut+M/Gi6/oXiA+LLSLw5qHjrxJYrpOiXSQ708q0s4Ge41i6G6VCYiiHYqKwwaAOrbwzofh/x/wDEKPRPEel/DPQfD0Fi+tfErVtQl1fxLqVvdWyzJ9murzelvExMiZUyEtE21FJBHJf2PouuaCI/FaeM71Y7ttM8Az6bey2fi3xnorfPJYXkPDmyBOPtE7Rt5Z3N5RJMnXfD74I+JPG1j4Ek0nwdDp2peFNJg0a1+J3xG0sLqRhgZzE1po2/5XTd+7mumV1BbhtxLfUHwx+CPh74X3V/qls97rninUgBqXifXJhc6jeAEEI0mAEjXA2xRqsa44UUAcx8E/gjceHL628YeLrXTo/Fq2I03TtJ0kf8S3w5p4xizsxgZJ2qZJiAXIwNqKqj2mlooAKKKKACiiigAooooAKKKKACiiigAooooAKKKKACiiigAooooAKKKKACiiigAooooAKKKKACiiigAooooAKKKKAEzXA6n441CC8uII1gRY5GQNtOeCR6133Fc03hHSmupZrh2leR2cq0m0cnPGMGrg4r4jCtGpNJUzkm8Zaw3/L3ge0aD+lPj1zX7z/VS3Mn/XOPP8hXfWel6bbAeRbW6lejBQT+fWvOfiR8SPGnguO4ls/Bkd7YICRfRXZmAA5y0aoGXj8PeuujH20uSmlfzaR51ZPDQ9pVm7eSbNOOz8UTqCGuh/vTBf0zVqPw/wCJZsFr9oj6NcN/Svm++/al8cXmfKksLIekFtn/ANDZqxbr9oDx/e8P4hkRfSGCJP1C5/WvcjkeLlvyr+vQ+dln2Bh/M/u/zPrFPD/iJD/yFV/GVz/Spv7N8UQ8pqML+xwf5r/Wvjc/F/xqzE/8JNqHPpMR+lX7P49+PrH/AFfiKaQek0Ucn/oSk1byHE20lH+vkRHiPB3+GX9fM+uG1fxLYpmfTo7hB1aMZJ/I/wBKdb/EG2LBLq1mtn6HGGA+v/6q+atG/aq8Y2Mi/bYrHU4s/MHiMbn6FTj/AMdr0bw/+0z4T8ULHB4i06TSZmJXzGXz4h6fOBuBP+7x61wVspxVFXlC68j06GdYSs7Rq2f97/M9ssdcsdQx5F1G5/uk4b8jzV7rXAx+GdJ8SWIv/D+pQ3Nu/wB1o5BJGSOMBh0/WqUlxr3hlvnkmWMfKC3zx+w9v0rx/Zq7WzPcWIkleSuu6PQr7U7XTYxJdTrAn95zgfnXO3XxS8LWefM1m3JHURkufyXNZlr8Q7lF/wBItY5j0yjFf8atHxppV4oN3pzM3uiuPzJrz8RQxr/3eUV6pv8AJo7KOKwr/iX+Tt+jMzVPjx4YsU/0eW4v3/uwwkf+hYrlNR+Pmq6ixTQ9EI7B5Q0rf98qP6mu8j8S+HrfmHSipzn5YIxz+dEnxCReItPyAONz4/TFfOVsqzzFaSxagv7sP1bbPUp5lllDVUeZ+cv8keOXmj/EPx6N11b300WeI5sQR/8AfJ2g/ka9d+EXgy/8F6FcW+oGIzTTeaFiYttG1Rg8deDVa58fahLkQpDAO2F3H8yf6V0fgvUrjU7Gea5lMsgmxkgDAwOOlRlvClLLMR9eqVpVKm15MrE588dT+qwgox8kdJXzN+2fdTLF4TtgxFu7XUjL2LKIgD9QGb86+ma8V/aq8GzeJPh/HqNrD5tzo832hsdRCVIkI+mFY+ymvsTymeoeC7SCx8IaHb2vNvFYwpGR3URgA1tV5B+zj8S7Hxd4JsNIknVNZ0qFbd7dm+Z4lAVJF9RjAOOh69RXr9IYV8V+FpvGEHxs8Yt4Jt4bnVfPvBKk5QKIftI3H52Azu2d+9falfL3wC/5OM8c/wC5ff8ApZHQJmD8UZfi9daTu8YWtynhwMpuodLaELtB53Mm4gf73AIFe7fAjWvCmqeBbeDwnE1tb2p2XNvPjz1lPVpCPvFv7w44xxjA73UprO20+6lv3ijsUiZp2nIEYjAO7dnjGM5zXy9+yGrt428TvbBhp32UD/ZyZP3YPvtD/rT6ARfs1SG/+Onie5uOZ2trqXP+0biPJH5mvrKvkG6vJfgL+0Tc318jf2PfySSGRUODbzNuJUf7DgfXYfWvrTT9RttWsYbyzuI7q1mUPHNCwZXU9CD3oYFqvH/2qrjyfhDdpnHnXUCD/vrd/wCy17BXhH7YN15Xw406AHDTapGSP9lYpT/MrSGcH8TPBbzfs6eBtagjYz6ZEhkcHlYZucn6Ps+m417r4O+JEGqfCK28W3j+aYLBprvYACZYlIkAHYllOPqKfpPheLxJ8FtM0G4GEudDgt8n+FvJUK31DYP4V8mWfji90X4U6/4Dmjki1CXVo1EHO8Lz5qY9niQYH9809xbHqv7O+g3Gu6D478YagGe71VZ7dGbIzlS8jD2LMo9thq3+xncltD8S2/aO5hf/AL6Rh/7LXsvgTwivhH4f6ZoK/ft7Ty5DnrI2Wcj6szV4b+xfJ8vi1PQ2rfn5w/pQMwP2hpNQi+P+iPpKCTVVWzNojYw0wlOwHJxgtjr+ddf/AG5+0F/0BbP/AMl//jlYXxj/AOTovCGf+fjTf/SivqigDifhVdeMbvw/cP42torTVBcsI0i2YMW1cH5GI+9u9+K8O0n/AJPMf/rvN/6RNX1PXyxpP/J5j/8AXeb/ANInoA+p65f4oRxSfDfxUJwDF/ZdyTntiJiD+ddRXg/7TvxUstH8MXPhWymW41jUAsc6RtzbxZBO7H8TAABeuGJ9MoDO/Y1ab/hG/ESsW8gXcZUdt2z5se+NtfRNeafs++BbnwF8N7S2vYzDf3kjXtxEykGNnACqR6hVXI7HNel0wCiiikAUUUUAFFFFABRRRQAUUUUAFFFFABRRRQAUUUUAFFFFABRRRQAUUUUAfO37b3wt8T/Fv4UaXo/hTTDq2ow61FdSQiaOPEQhnUtl2A+868Zzz9a+H/8AhiP40/8AQmP/AOB9r/8AHa/Sr4yfG7wf8A/C9t4h8balJpelXF4thFNHbSzkzMjuq7Y1YjKxuckY496xPg5+1J8Mvj1qF3p/grxPHqep2kXnzWM1vLbTiPIHmBJUUsuWUErkAsM4yK97A5zXwNL2VNJq99f+HPKxOW0sTP2k2z88P+GJPjR/0Jj/APgwtf8A47R/wxJ8aP8AoTH/APBha/8Ax2v1o/CuP+KXxU8OfBnwfceKPFl6+n6LbyRxSXEdvJOQzsFUbUUtySO1eh/rNi/5Y/j/AJnL/Y1Du/w/yPzH/wCGJPjR/wBCY/8A4MLX/wCO0f8ADEnxo/6Ex/8AwYWv/wAdr9ZkcSKGXkEZFO/Cj/WbF/yx/H/MP7God3+H+R+S/wDwxJ8aP+hMf/wYWv8A8do/4Yk+NH/QmP8A+DC1/wDjtfrPuxil/Cj/AFmxf8sfx/zD+xqHd/h/kfkv/wAMSfGj/oTH/wDBha//AB2j/hiT40f9CY//AIMLX/47X60fhXn/AIl+OXhLwr8TtC+H17dXUnivWYBdW9jaWU0+yAuyCWR0UrGm9WXcx7Uf6zYv+WP4/wCYf2NQ7v8AD/I/Nf8A4Yk+NH/QmP8A+DC1/wDjtH/DEnxo/wChMf8A8GFr/wDHa/Wj8KPwo/1mxf8ALH8f8w/sah3f4f5H5L/8MSfGj/oTH/8ABha//HaP+GJPjR/0Jj/+DC1/+O1+qHi7xVp3gfwvq/iLWJjbaTpNpLfXcyozlIY0LuwVQScAHgDPFJ4R8Wab468LaR4j0WY3Okatax3tpMyNGXikUMjFWAYEgjggGj/WbF/yx/H/ADD+xqHd/h/kflh/wxJ8aP8AoTH/APBha/8Ax2j/AIYk+NH/AEJj/wDgwtf/AI7X60fhXJfDn4peHPixpOoal4ZvWv7Oxv5tMndoJIilxFgSJhwCcZHI4o/1mxf8sfx/zD+xqHd/h/kfmJ/wxJ8aP+hMf/wYWv8A8do/4Yk+NH/QmP8A+DC1/wDjtfrR+FclpXxQ8O618Qtc8EWl68niTRLaC7vrUwuqxRzDMbByu1s+gJIo/wBZsX/LH8f8w/sah3f4f5H5if8ADEnxo/6Ex/8AwYWv/wAdo/4Yk+NH/QmP/wCDC1/+O1+tH4UfhR/rNi/5Y/j/AJh/Y1Du/wAP8j8l/wDhiT40f9CY/wD4MLX/AOO0f8MSfGj/AKEx/wDwYWv/AMdr9aPwpM4o/wBZsX/LH8f8w/sah3f4f5H5Mf8ADEnxo/6Ex/8AwYWv/wAdo/4Yj+NH/QmP/wCDC1/+O1+n2mfEzw9q/wAQtZ8E2t40niTR7WG9vLUwuBHFL/q23ldpzjoCSK6r8KP9ZsX/ACx/H/MP7God3+H+R43+yV4E1z4a/AvQfD/iOxOm6vbSXLS25kSTaHndl+ZCV5VgeDXseKKK+XrVZV6kqst27nt04KnBQWyHUUUViaBRRRQAUUUUAFFFFABRRRQAUUUUAFFFFABRRRQAUUUUAFFFFABRRRQAUUUUAFFFFABRRRQAUUUUAFFFFABRRRQAV8//ALUHwb1P4i618P8AxHp3hu08YDwte3FzNokmptplxK0kWyKaC5UfLJE3zbWIBDE53KtfQFJQB+Yt54B+IGh+EP2hfE134+1Pwxb+F9WXU77wz4f1GFYAZ5DqGoQRySQCRSLe5jjjkTy1eZJDggivefgb+z34psviV8NfEmr+FNJ8Nr4O0NtJuNZtNWku11uE2yQwJb2rKBaRqUWYg4YNkfNuZz6H8WP2YV+JPx48FeMku4Lbw7ajd4p0diwGtvbESaZ5iAFXEEzO2W7YHI4Hv1AC0UUUAFFFFABRRRQAUUUUAFFFFABRRRQAUUUUAFFFFABRRRQAUUUUAFFFFABRRRQAUUUUAFFFFABRRRQAUUUUAFFFFABRRRQAxvut9K/DH4+aneXHxu+IAlu55Amv36qHkJAAuHAA9hiv3O6qfevyf/ai/Yu+J2gfEDxP4p03R28UaHqmpXOoLJpAMs0KySs4V4cb8jceVDDjkjpXmY6EpQXKfonBeJw2HxVRYiSV0rX9T5x8M/EbxX4LvBdaB4l1bR5xjL2V5JFux2O04I9jX0v8J/8AgpP8RfBksFt4shtfGmlg4Z5lFvdgYxxIg2nHX5kJPrXyTNDJbyvFLG0UinDI4IIPcEetMrxIVqlJ+6z9fxWV4HMItVqSlfr1+/c/Vrwp48+Cv7WkZ/sTUR4Y8YuNzWNyqwXDMcgZTOyfpk7GLAYyRmuN8ffBXxN8PmeW6tPtumgnbfWgLpjGcsOqfjxnvX5tQzSW80c0MjRSxsGSRGIZWByCD6g+lfWXwF/4KIeM/hsltpHjJH8a+HkwnnTv/p8KZ5IkP+t4zw/J4G4Cvsst4mr4W0KuqPw7iXwto4nmr5c9e3X/ACf4Hbj6Ucele++F734IftPW/wBp8JaxFo/iCRPMksFxb3KEdd1u3DAHqycHj5uaxPE/7LnizRmkk0trfXLYN8vkv5cu31Ktx+TGv0fCZ3g8VFe9yvz/AMz+c8x4ZzHLqjhUpt2+/wC7c8d49KOPStbWvCet+G5NmqaTe2BycG4hZQfocYP4GqNjpt5qkwhs7S4u5W4EcEbOx+gAr21UhKPMpKx8zKjUi+Vxdy54e8Uav4TvRd6RqFxYT92hbAYejL0I9iK9x8H/ALWl1bqlv4m0tbxAADdWWFf05QnBJ9iPpXl+m/BXxzqoHkeGr1c/8/AWH/0MiursP2WfGt3GGm/s+yPdJrgk/wDjikfrXi4x5bWX79xv5PU+gwKzag/9njK3mtPxPcNL+IXw28aA/Z9VtrK4wMrOxtWye2GwpP0zW9H4L03UIRJYap5sZ/jUrID+WK8Js/2RPEEh/wBK1rT4B/0yDyH9QvvWpD+yDf28geLxZHG/95LNgfz8yvmKmHwCf7vEW9Vc+upYjMZL99hbvydj2L/hXZ/6CK/9+v8A7KpY/h3F/HfM/wDuxgf1NcF4X/ZrFhtbW/FOqako/wCXa3meCMj0PzFj+BFdh4g0uX4b+GZbjwP4JTxFrEalYrVbuO3eT/fnmOfzyeBXl1VBS5aVTm+Vl97Z7OHhKa5qtHl+d3+Bsw+ANNRsu88nszgD9BmtPRY9Nt/tNtpskJMEm2eOOUO0bkA4YZODgg4PqK/Oj9oj4zftL39vdxat4f1bwN4fz8y6JbvtABP37tCTz7MoPpXs/wDwTLkkm+EfiqSZ3kmbxBIztIcsWNvBkknvnPWuqtl86WGeInUT8lr+J1050/ackI2PsWmOokUqwDKRggjNPpK8Q7j5/wDG37K1veaudW8H6qfD93v8wW53CJG9Y3U7kHtz14x0qnH8NfjlGn2ceNLTyvu+Y107HHruMW6vovcKWmB578I/AniLwTaan/wkPiJteuLyVZRuLt5RAIOHY5II28YGNteYXH7P/wAQNH8baz4g8M+ItM06XUJ5m3M8gby3k37CPKYdQvT0r6SooA+c9Q+AvxH8ZRpbeKfHkcljkFobfzJFPvs2xgn617F8Pfh3pHw10EaZpMb4Zt81xKQZJm9WOOw4AA4/OuqopAcn8RPhronxK0cWOsQMWQ7oLqIgSwt3KkjvxkHIPHoDXiVp+z38RvA8si+EfGUSWjNny5JJIQfcph1z719M0UwPnX/hT/xc8QMia147it7XcCyW00hJwQcFVRARx3Ndt8dvhVqnxU0nSrLT721tPsszSyG53ANlcDGAeRz19a9TooAo6JYnS9HsbIkMbaCOEkdDtULkflXkNz+zqlx8Z18X/bIRpf2pb5rLa3mecFzkHpjzMN+Yr22ikAV498E/gzqfwv17Xbu7vrS6tdQVRGkG7cuHYjOQB0btXsNFAHhPxd+A/iDx34+tvEej6vZ6a1vDCsTSmQSpIjFgwwD0J4+lZ3/CnPi9/wBFF/8AJqf/AOJr6HopgeafCfwT4z8J3moSeKfE39vQzRqsCebI/lsCST8w757VwfjT4BeMtQ+JuoeLvDmuafp080m+BpXkWRMxiNhxGw5G786+h6KAPnqX4S/GHVlMOo/ECCGBuG+ySyhsfhGn866X4c/s16B4JvodU1CeXX9YjO9ZrhQsSPnh1TJyw9WJ9RivU9S1ay0a3+0X95BZQb1jEtzKsa72YKq5JxkkgAdyRVyjUBaKKKQBRVLU9WstFtftOoXkFjbblj865lWNNzMFVck9SxAA7kgVcoAWiiigAooooAKKKKACiiigAooooAKKKKACiiigAooooAKKKKACiiigD40/4KkXDWvwT8DzRwvcPH43sHWGPG6Qi3uiFHuen41ha83xG1/4qeL/AI+yeA7n4cWXhX4fX9nYprbwyXV7eIssqs0aMf3a5/i67RjOcL7T+2V8CfEP7QHgLwtovhuewt7vTPE1prEzahK0aGGKOZWClUbLZkXAIHfmvTPjB4SvPHvwm8aeGtOaKPUNY0a80+3a4YrGJJYXRSxAJC5YZwD9KBnyNZ/tFfGu3+CPw01vUtX8PJ4h+J2vaboukzxacWj0qGberXEibsSyMfLbaflGSMZqr4//AGqPin8N/hP8YtO1TUdK1Pxn4A13TbGHXo9OWOK+trohlZ7fJVX2g528DcP7pJ9B8Vfsu+NLj9n74KaHpF1pEnjX4b6np2rLb3Usgsrx7bO6LzAu5QSRhtvYjjOR4f8AtSfCvxZ4K/Z1+M3jPx7NpVr4i8ceItJuF0rSpmmhtYYHVI08xlXe+0nOFx8gPfgGdd8cf2uPH2hfED4t/wBgeOPCfhaw+Hr2kdl4Z1a1jkufELOgaYBmkVxt5x5Q5+Ucferq9e+OPxj+L/xA1TQ/hdf6V4bbRPCNh4kFjeWKXUuq3V1Gsq2pkkdViTDBd45BHoflg+IX7MHxNs/il8Uda8GaP4E1mDxtNaXFprHiaMTXGiyRxhZcQyQSI4f5hx/sk+lbni74FfGLwN8UNc8W/DK88O6hd+IPC1poVxd6o32NrC7gUIt1HCsTxlAFDeXjGTjG0YILQ534tWnxY139oz9m6e417TfC2sahY6hI2mCxFzFp92lgjXylhJiZXDFE5+TBOTmvtivnL4hfCf4nXXir4F+LNOutI8W+IvBcd5DrcmpSmwW9a6to4JJoxHGVXBV2CgD+Hivo6gQV8W6fofjl/wDgpNrDx+KbFLdPCkN1JE2mgltMN6ALQHfxIH5839K+0q8YsfhFrdr+1pqvxMaWzOgXXhGPQkhWRvtH2hbrzSSu3bs2jruzntQM8K8AftVeP/EH7OXwZ8Y3l5Ztrfij4g2nh3UpFtEVHs5LiaNlVf4W2ovzdawfiF+0h8atH0D4yeONL8TaHB4e+HvjGTSItEn0YPLfwedFHsefeNgUSrgqu4ktyOKs+B/2SfjF4Z8J/Dv4eT/8InJ4S8GeObfxMusLezi7vYI53k2iHytqNtkfILcnaAQBk9h4w/ZM8Za98Gvj54Vt7vSV1Hx34tfXdLeS4cRJbmeB9sxEeVfETcKCMkc0BoYn7T3jf4k+PNV+PvhbQde0rQvBngjwisuo2Vxp32mfVftdnLIyiTcDEVRHwy55C5DZOOP0f48eL9B8J/CnwF4f8e+GfhnYWnwwsfEUmr6/BFM17Pt8tLNBK6qN23OQC3BPOMV6t8YvgL8VNS8efGCfwXH4avNC+JmgW2l3U2r3k0E2nyQQSQZVUjYOGSVu/Ujpj5ubuv2VfiH4T1HwLrWkaH4K8aXmmeAbXwfe6f4hkbyba5iYOLuEtCwcA5GCqnGR34BlHwz+1V8TPjrY/AfRvC+oaR4J1vxraapeatqcmnm+RPsUjptiiZwNshiYkFsjcAG457r/AIJx/bB8HfF39oGI6h/wmeqfaDACI/MzHv255C5zjJPFZk37OfxX8L6t8F/GGkzeFPEfi3wlZ6jZ6taSJ/ZNlN9rLENCsEO0CPeQTsUttBxljj0v9j74M+J/gf8ADXWNF8XXen32sX+vXeqtNpru0TLNs5+ZVIOVbjH40C6Hu1fAvxMuvH2j/tUftA674D8R6f4buND8I2Oq3Ml5povHuVhtzIIEDMFQMFbLkMRgYHNffVfIXxc+AvxZuvi18WPEng638Maho3jrw5F4eaHVL+a3uLf9z5RmG2JlIXc52k85HpggIb4N/a31tvFHgnUfFL2tn4Y8UfDibxHDBHCFC6na5kukV87tnkqzhSTjjmvav2X/ABR4s8cfAnwj4l8az29x4g1m0/tCQ2sIijWKVi0KhR3ERTOe5NfJ/wC1x8Brvw5+z1+z74HtdQWTxZa6tbeFEubcH96l3ayRXQTI4Q7VzuA+Xr6V976Po9n4f0mx0vT4EtLCygS2t4I+FjjRQqqPYAAfhQDL1fJv7d+neMLq7+DJ8O+I7bRrebx1ptqkU1l5xF6xkME7HcNyJtbMZGG3A5GK+sq8T/am+Gniv4j+HfBU/gyPTrnW/DHiuw8RpaapcNBFcLbiTMe9VOCS45I6A+1Aj5z8aN8SNH/aY+M+o+E/FWmaLq+jeBtO1DUdQuNKFybtoIWfy44y4WISFXyx3bQRgd60NU/a08Y+OI/hZpGn+N/DHwquNe8Hf8JNqev63bRSRPcCTyRbwrNIEAd0dsElgvI+7g+s3fwG8W6t8Rvi54nuG0uBPGXg2DRLa3S4dzDdrA6PvPlj92GfhhyQPuivL7P9knx94JHwv1iw0LwZ431Pw/4SfwxqWka/O/2bcbgyx3ELGFgSpZs7lBxkD73APQ97/ZH+MOqfHj4B+G/GWtwW1vq94biG5FmCsLPFPJFvUEnAYIDjPUnHFeyV518AfBniPwD8J9D0Xxdd6XeeIoRLJeSaLZRWloGeV3CxxxpGuFDKCdg3EE969FoEFFFFABRRRQAUUUUAFFFFABRRRQAUUUUAFFFFABRRRQAUUUUAFFZXibxHp3g/w5q2v6xcfZNJ0u0mvry42M/lQxIXkfaoLHCqTgAk44FeKeD/ANvP4D+PPElhoOjfEC3m1S+lWC2iudPu7VZJGICpvlhRMkkAAnknAoA+gKK+efEX7f3wF8J+JNT0DVfHf2XVtNupLK6t/wCx79/Lmjco67lgKnDAjIJHHpW/8af2vPhX8Ab6DT/GHiZbbVpo1mTTbSCS4uPLY8Myop2A843EZxxmgD2eivJfDP7VPwt8YfDTWfH+k+LILvwxoyb9SuEt5vOs/aSDZ5gz2+U5wcZFT6p+058MdF+FOnfEm+8WW1n4O1LIstQnhmRrkhmG2OEoJWbKN8oTOFJ6c0Aep0V4p8F/2xfhP8e9YfSPCXidZ9aVWddNvYJLaeRV5LIHUB8Dk7SSACSBXReB/wBor4d/Ejx/4i8E+HfE0N94q8Pyyw6jpjW80MkTRSmKTaZEVZArjBKFhyOcEZAPSaK8gk/az+FMej+OdVbxVjT/AARdx2PiCb+zrr/QpnmaFUx5WZMyKy5jDAYyTjmk+D/7W3wo+PXiW58P+BfFX9u6vbWjX0tv/Z13b7YVdEZ90sSKfmkQYBz83saAPYKK4b4t/GnwZ8CfDMXiDxzriaDpM1ytnHO0Es5eVlZggSJWYnCMemAFNYdz+0/8MrX4PwfFKTxOo8CTyeVHqy2Vy2X80xYMQj8wHepHKds9DmgD1WivLPGn7Tfw1+Hvgvwr4s8QeJP7P8P+KEik0i8+w3Mv2pZYxKh2JGWTKMD84HXB5rh9d/4KEfAHw3reoaRqPj77PqOn3Mlpcw/2NqDbJY2Kuu5YCDhgeQSOODQB9F0V81ftIftYeB/CPwftNR0r4nw+E9d8QabHqnh25j043k00bgPG0ls8TMsTj5SzqpHOOVIrs/hF+1F4C+K3wxvPFmn+JbG8TRNPF3ryWkc26xZYi8p8p0EpQbJNp2fNtOMmgD2KivMfBX7SXw3+Ivw71vxz4c8Txan4Y0RJpNRvEtp0e2WKPzHLQsgk4TkYXntmkX9pb4aN8I7b4nv4stbfwLdM6QarcxSw+c6SPGyJE6CRm3xuAoQk7SQCOaAPT6K8K+EP7a3wg+OHiP8A4R/wx4qV9bct5FjfW0lrJcAAkmPeoDnAJ2g7sAnFdVD+0Z8Orj4xy/CuPxGp8fRDc2km0uB/yxE3+t8vyifLIbAfPUdRigD0uivM/An7R3w5+JnxC1/wP4a8SLqXinQfO/tGwFpPF5PlSiKQh3jCOA7BfkY9cjjms6P9q74VSfF0/DEeLoR43FwbT+zWtbhV84Jv8vzjH5W7Hbfkn5fvcUAeu0VleJvEuneDfDera/rFx9j0jSrSa/vLjYz+VBEheR9qgscKpOFBJxwDXh/hr9v74AeLNXt9M0/4jWa3dw4jj+3WV3aRlicAGSaJEH4tQB9C0V4z8WP2vvhJ8DfFEfh7xt4s/sTWJLZLxbf+zru4zExZVbdFE69UbjOeOlehfD34haB8VPBum+KvC9//AGnoOoq72t35MkPmBXZGOyRVYfMrDkDpQB0lFeAeF/26Pgz4y+JUHgbR/FL3+t3Nx9ktmhsZ2t55s/cSUJtPf5j8vBw1dD8TP2svhR8G/Glp4U8Y+LotG1+6ijmjtXs7iVQkjFUZ5I42RASp+8wwOTgHNAHr1FeW/GX9pn4bfs/XGlQ+PvEn9gyaosj2Y+wXNz5ojKhz+5jfGN69cdeO9YcP7aHwYuPh3d+OofHFvL4YtLuOxuLuOyumkhmcEojwiLzV3BWwSmODQB7dRXjHwv8A2w/g78ZvEMeheEPHFpqWsSBjFZTW1xaSS4BJCCeNN5ABOFycA10Hg39ob4fePvFPi/w5ofiOO61fwlJJHrcMttPAtmY5HjfdJIiowVkflWI4znHNAHo9FfNLf8FF/gCvir+xD45Xdv8AL+3ixuDabs4x5uzGP9r7vvivQ/HH7T3wx+G/irw74d8R+LbbTdU8QxRT6YpgmkhuI5HKI/nohjVSe7MB36c0Aep0VwPir45eCPA/xC8O+B9a1v7F4p8RDOmWH2Wd/tHzEf6xUKLyD95h0rA8dftXfCn4a/Eaz8CeI/FsWneK7xoFisPslxLgzNtiDyJG0aFjj77DAIJwCDQB67RRRQAUUUUAFFFFABRRRQAUUUUAFFFFABRRRQAUUUUAFFFFABRRRQA0/pX51zft/eM/hh8WPF+ha5YWvirw9Zaze28EbEW91DGs7qirIAVKqB0ZST/er9FOOa+PfGnjz9lr4P8AivxBf3WlWHiDxbJfTSX1vFZvqEwuDITJgzHyo2Dk8Bl7jFevl3s25xnSc79F/WhzVrqzUrGn4e+LfwE/awlt7fWPCL3WssvlbdR0V5JIu5H2mFWCL15Lr+FR+Jf+CaPwh1y4aawOuaAjdIbG/DoPp5ySH9a8/wDEH/BTbR9JiFp4N+H8n2VVwj6hcpbqv/bKNW4/4GK8v8Tf8FIfiprKGPTbfQ9AXtJbWjSyj8ZWZf8Ax2uieQVsTLmjS5U+7TO7DZ7isHHlpV5fJu33bHoesf8ABJ+0lumbSviPPa2+flivNIEzj6usyA/981l/8Onb7v8AEy3/APBK3/x+vENY/bQ+M+uRNHP46vIUbtZwQW5/Bo4ww/OuKvfjh8RtSZjdePvE9xu5Ik1i4I59Bv8AfsKceD29ZNL7z148c5rFWVVv5R/yPrvQf+CU1pZX0c2o/Eq6mRGDBdP0sW8g+jtM/PTt2r66+FnwrvPhnaC1fx14n8VWqrhYvEFxDcFT6hxEJPwLEe1fjrP8RvFl0CJvFGtShvvb9QmbOOmfmptv8QPFFnJ5lv4l1iCT+9Hfyqfz3V2U+E/ZfBNfc/8AM8jG8S4zMUlipcyXkv8AI/ci4bZDIwhadlUkRrty3sMkD8zXz/4q/bG8M/DnUp7TxR4J8ZeGoUl8pby70lBbzHuUdZCG9eK/PnwX+158XfAu1bHxrqF7AGBMGrML1Tj+EGUMwH+6RX0r8P8A/gpVp2tQtpnxJ8Hxm2mASS60lRLE2SMh4JTnaBzw59hXJicixtFXhaS8jxJV1VXuPlfmrnsI/wCChXwf8nf/AGhqm7/nn/Zz7v8AD9axdW/4KTfDGxVhaab4h1Fx93y7WJFP1LSg/p3rM1L9mr4B/tOWM+q/D/WLXR9TPzu+iMFVWI482zfGweyhCeeetfL/AMWv2H/iX8MWkubXTv8AhLNIUE/bNGVpJFAPG+HG8HHPyhgPWvlK31ii+WUbHjYrE5ph1eMU490j3PxJ/wAFQU+zzR6B4DczHiKfUb8BR7tGic/TcPrXiPjX9vT4u+MIjDBq9r4cgYYZdFthGx/4G5dx/wABYV89zQS2szxTRtFKhwyOpVgfQj1+tMrglWqS3Z8vWzTG1dJza9NPyPSrX9pj4r2bBo/iD4gJH/PW/eT/ANCJrsvD37dHxl0GRN/ihNVhU/6nULKFwfYsqq3/AI9XgdFSqk11OSONxMXdVH97Ptbwb/wU38RWrFPFfhDTtUQ42y6XM9qyjvlX8wMfxWvr/wCAHxo8M/HPwre+IfDWnXGmqt19nvIbqBI5DMI0JJKEhvlZcHOcAdMYr8aq/ST/AIJk/wDJH/Ev/Yef/wBJ4K7KFacpcreh9Tk+Y4mvXVKrK6PsOuT+KnjYfDf4b+JPFBg+1HSrCW7WDOBIyqSqk9gWxz2rrKyPFfhmw8ZeGdV0HVIvP07UraS0uIwcExupVsHscHr2r0YWUlzbH3DvbQ8b8P8A7MOkeLtDs9W+JdxqHirxndRLPcXzalPCllI2G8u1SJ1WNEJO3AycZJ7V1ms/ELSvgzY6F4XmbxF4y12SBjb2lnAb7UZoUIBmlbgAAsq73K5Pqc1y2gv8ZPhlo9r4Xh8M6V4/s7NFtrDXm1n7DL5K/Khuo3jYlwuMtGTux6mptW8KfETQfGmifEC20zSPFGutof8AY2saPbXRtFH7/wA5ZLaSRTkKWZSr7cgA9eK9CV5y/eSTXTX+rfgYKyWiOltv2gvCFx4Du/Fclxe2dpZ3Y065sLmykW+ivCyqLY2+N5lJdcKAeuenNO8I/HbRPFWo32lz6XrnhvWLWybUP7N16wa2mmt1xukj5KuASAcNkE4IFecXnwJ8YeILLVvFl0dJsPHN54lsPEkGk+c0ljGtpEIoreSUJuLGPfukCn5iuBgVq3nhfxj4+8XWvjPxboVr4Rs/DWk6hDY6db6iLy4uZ7iJVkkkZFCiIKpCrnJPzHGAKPZUNbP8fw89dLhzTNHw/wDtYeEfEK6PdppfiSx0LVpY7e21++0l4tPMzsFWMy54JY7dxGzP8Vafi/8AaR8NeEde1XTW03xBrCaMFOr32j6XJc22nZUPiVx3CsGIQMQOvSvGPBvhX4i/Fn9nHwX8Prrw/pen+GNQ07T2uPE0OobmFkhikVEtym4XBVQMk7AQSDyANDxh+zvrtp408bT2HhG18X2vie8a+tb6bxJdacmnu8ao63MMbASxggsNmWI+U44I29hhozak+/Vd11+/Qnnm1oexa58fdA0nxhofhqy0/WPEWpaxYxana/2LaCeL7LJJ5Ynd9wCoCQSx4AIrD1/9q7wjoDa1cPp3iK+0LR5JILvxBYaU82nrMhIaISg8kMNu4DYCRlhVrwb8K9S8L/FbR9WEFnFoth4Kt9AH2VmCrPHPu2orsz7NuMFmJ6ZJPNefXHw6+Kfhn4S+I/hToPh7R9U0q4t7+30/xJdaj5QFtcNIxjlg2FjOPMZQwOzlSTwQcIU6En93W3qU5TNHxn+0C8nj3xR4bki8RaX4aXwYNYXWNN0797asYp5nnWU5UDy0VFJGPNVlzkV1V1+0FofgubRvDCWPirxdrTaDb6sosdPFzcz2zAp50hUqofKEt0yWAUEnFYniT4N+JdSj8XCCG3Y6l8No/DNvumAzer9qyp9F/fJ8319K6LwF8NdZ8P8AxSi168hhFing7T9E3rIGYXEUsryKB/dw680S9jb0X3sPfL2qftEeE7Lwv4Z1qyGo6+fEqltJ03SbNp7y6CjMmIuNoQfeLEBT3q/8MfjVofxW1LXtO0y01Ww1DQzAmoWurWbWssLyqzKhVjnICHPbpgkGvCfBvgrxN8F/+FUwW8Omal43s9M1ayn8M3F35JvbWS7WZntrjaUEkZ8slWPKs3TGa7L9nu913Vvjd8Z73xDY2enahIdHR7SwnNxHb4t5CIml2gPIqsu7AxluOMVdTD0ownKPTZ3/AL1tvTqEZyckn/Wh23i79oDQPCnii90KPS9e8QXmnRpLqbaDpr3cenK43L5zA8MV+bauWxzjFV1/aT8JT+BfDviWzTU9RXxG8qaTpNlZmXULwxswfZCD91dhJYkKARkjIFY83h74hfDnx94xvvC3h/TPFGl+KrmO+SW61D7I+nXAhjhbzQUbzIiI1YbPm+8Mcg1yfgn4M+PPh14N+GmrWdjpureKPC1vqNnfaJJciGO6hupvMJgm2lUdSiYBXBDMMrikqVDlTv2676P7tbIOadzvL39pnw/p+jafe3Og+KIby91GTSY9HbSXF99qWLzthizyGQghlJX5hyBki3rn7Quj6NeW9hD4f8T6zq5sob+803SdLa4n02ORSyC5AO2N8Bv3eSxxwDxnMm8PeO/HHij4feINe0XT9D/sbW7q7ksbe9+0PBavYyQpvfaA8hlc5CcBSvJINM1TQPHfw9+JnizxH4W8O2PjDTvFItZJbaXURYz2VxDCIclmRg8TKqnj5gS3ymo9nS0XW3frfa/pqO8tzX1b9ozwnY+F/Duu6emqeI4vEBlGnWejWTTXU3lBjN+7O3BjCtuBwcgjBNWPEnx70Hw3rmi6Q2ma/qN/qdkmomDTtKlmktLZ3CLLPHjeg3HaVClhg5HFeYa58DfEdh8NtP0y48MaR451G71W/wBZ1SODUH0+WyvLiQypJYz8GNEY7WzyR0HJFUPHnwZ+JOreF/CWmmx0/XPFdhpENrF44g1aWyvtMvA/7x5CBuuIdu3AxlirEj5sjRUcO2ve6vqvl/X3XE5TO7/bA1KDR/gvJf3bmO1tdZ0qeVwpbai30LMcDk4APAGa6DwZ8fdB8WeJo/D8+ma54Z1W4t3urKHxFp7Wf26FMF2hJPzFQQSpwwHJUYNJ+0L4K8Q+O/hm+l+GFtJNcj1Cxu4PtzbYcw3McpL8cgBDxjnoK5W48D+N/i5498O6n4v0Oz8H6R4civAiWmoi8nvrieBoCyMqL5cSo7Nz8xO3IqYKlKglN7X6+Stp1uEuZS08jXh/ak8IyXkUjWmuxeG5roWcXiqTTXGkPIXCDE+fuFjtEhGz/arXX48aJN8TNT8EW+ma1d6jpbxrqN9FZj7DZK8AmV5Zi2FUqcc85B4ry+6+GfxN1X4SwfBu50fR4NFjtotLl8YR32VexjKgMloV3icooGC2wNzuxXc+GfhHqEPi74xNfkW+keLBawWU8Um6Ty1sVt3YjsQ2cZ64olTw8U3fXprfqrP89PIFKbseW/Hz4/6F8QvhtbWmmaR4hTT9Q1rTRp+t3elSRWF7svYXPlyHkAqrEFgu7acZr13xh+0b4b8Ha9qelHTPEGtHR1V9WvNG0x7m300FQ485x3CkMQoYgckCvL9a8A/FzWPhXoPw2fwvokdpos+nJNrqaoCt5b2s0TKYoSm5HIjBbecfKwG7cMR+NP2e9dtfHPjO8sfCVr4xs/E10by2u5fEl1pg0+Ro0R1uIo2Aljyu4FMsRlT2I6eTDuKhJ7X6ry9OhHNU3R654g/aA0DRvEmhaHY6drXiS+1qwj1O0/sOy+0IbV3CCZm3DauWBLHjBFXvB/xo0fxx4x1Xw/pum60Rp809sdVl091sJpoX2SxpN0yrcfNgHBwTXPeD/hTqvhf4reGtW+z2cWjaV4ITw8RaO2xLhZ4mCxq7M/lhUOCzE9Mkmuc8F/DLxnY/HSPxHJoWneFdPEl4+s3WkapI1tr3mKRbv9kIxHKhwzu3JOeWzxxclFp2fTv1NOadz6HooorhNwooooAKKKKACiiigAooooAKKKKACiiigAooooAKKKKACivDv2uP2lv+GWPhtp/iz/hHP+En+16tFpf2P7d9k274ppPM3+XJnHk424/i68V5D8K/28PiJ8TvEXhe2T9nDxRYeHtcureL/hIluLma0hgkZQbjf9iCMiqd2d4BA6jrQM+z65jxp8NfCvxG/s3/AISjw/Ya+NNuPtVouoQLKsMo43AEYz9a8K/4bS/4zGb4D/8ACHdHCf8ACQf2n62Ius/Z/J/4B/rPf2qb/hsr/jM7/hQf/CIf9zB/af8A1Dvtv/Hv5P8AwD/We/tQB9LUV8M+O/8AgpLrvhv4xeK/h/4e+C+oeMr/AEG7nt2fTdVkaWWOJsNMYktHKqOp5IGeteqfso/tteHP2optX0yPSLnwt4l0qEXNxpd1MsytDu2s8cgVSQpKhtyrguvXPAFj6Sor4F8Qf8FPtU1jxL4hg+Gfwm1Pxv4e0FGmu9XE0i/uVJzMyJC/lRnaSC5zjJIGCK9r+FH7aWhfF79n3xn8SdI0aeC+8J2F1d6hoFzOA3mQ27TqqzBT8jhSA+zPB+XjBAsfR9Ffnhp//BVzXr/w9N4jT4DatJ4YtrgW11rNvq8ktrDJ8pKNILMIHAdDtLA/MvrXvPiX9tzQbX9ld/jb4c0SbXLFJ47Z9HurpbWaKVp1iZHdVkAK7gwwDkFemaAsfS1FfFPwr/b7+IXxS1zwvHa/s4+JofDmtX0FsfEUN1cT2kEMkoR7jeLIIyICzH5wPlPIr3n9qH9oKz/Zp+E934zudMGtTJcw2lrppuvs32iSRuVEmx8YRXf7p+4R70Aeu0V4N+yH+1PaftWeB9X12PQ/+EavdN1A2U2nfbftR2mNHSXf5acNuYY29UPNeIfH7/gpyvwN+MfiLwK3w3Ospo80cTaiuueQZQ8SSZEf2ZsY34xuPTNAWPuikr548aftdQeFv2lfh/8ACm18OLqtr4v02HUodeXUPLEKSNOFAh8o7+IAc7x9/pxz7/f3X2GxuLjbv8mNpNucZwM4z+FAizRXzN+yj+2Yf2nvC/jTWf8AhEP+Ea/4RsRnyf7T+1faN6SP97yU248vHQ9axP2ev28j8efh38UvFP8Awg/9h/8ACD6cNQ+yf2t9o+25huJNm/yE8v8A498Zw338445Bn03rHhLRvEGpaTqGpaXaX17pMzXFhcXESu9rIy7S8ZI+VsHGRWzXxZ+zD/wUks/2iPi1ZeBrrwOfC019bzSWt3/a/wBr8yWNPMMZTyI8ZRZDndxtxjnI6H4P/t3H4rfDX4u+Lf8AhCP7L/4QC2a4+x/2t532/Ecz7d/kL5X+pxna33vbkCx9ZUV8zfAr9tvSPit8BfF/xT1/Qj4P0jw3dS289ut79saQJFE4Kt5cfzM0oQLjrjnmvCm/4KoeJZtNuPFVr8EdSl+H8F4LR9aa+cKrEjCtIIDGHwR8u48sBnnNAWZ+h1FfPfjr9sDRtA/ZYi+N2gaNL4g0mZYDFps9yLWTc9wIHRnCyAMj7gcA5KnB71578F/+Ch1v8Xvhf8UvFh8EDSLvwPp66j/Zh1jzvtyMspwJPIXZgxYJ2t94UAfY1FeWfs0/G4/tEfB7R/Hf9jf8I/8A2hJcR/2f9q+0+X5UzxZ8zYmc7M/dGM16nQIKKKKACiiigAooooAKKKKACiiigAooooAKKKKACiiigAooooA82/aY/wCTcfir/wBinq3/AKRy1+Snwhs7/wCIlz+zt4B8YjRPCHhGS8utR0XxLDZE3l7/AKfMJLeWYyYDNNE0agAAboiQeM/tPrGk2fiDSb3TNStYr7T72F7a5tZ0DRzROpV0ZT1VlJBHoa4q8/Z/+GuoeHdG0C58C6BPoujPJJpti9hGYrNncu7RLj5CzZY46mgD8w/AvijX/Dn7RHx4GifED4f+B1m8VT+cvjiJXa6xdXWPs+Y3+7k7sY++nWvR/Beo6L4J/bQ/aJk8bT6Bpnji7t7mfwbqHjIqmnqzBzAS78BSht1yOSqOF7ivuTVP2W/hDrWqXep6h8NfDN5qF1M1xcXU+mRPJLIzFmdmK5LEnJPetj4kfA3wB8Xo7dfGXhHSvEL242wzXlupmjXk7VkGGC89AcGlYD8zfCfxI8R+JPhV+0h4eg0DwLb+FNN0SWW91zwRprwW93ftcRhFErEGRdpuMYXb8vynbjPO6zHHpHhP9kPX/HcDXnwit7eSK6hZDLClwNQlecyIAcq0YgO0g7ljcAHkV+rum/B7wPovgm58H2HhLR7PwvcpsuNJgso1t5gcZ3oBhycDJbJOOalk+FPg2bwOngyTwtpEvhONPLTRZLONrVRuLcRkYHJJyOhNFgPz4/aO8ReA/iP+158B4vghJpmoeK7bUI5dT1Hw2E+z/Z1liZA7xjaxSJbgtzwhwewHl+k/DvxrdfHj9oj4p/Dm6kHjD4eeNLm+j09QSt7aSXd79ojKggsdsY+UH5lLgc4r9Rfhr8Bfh78HWuH8GeENK8PzXGRLcWkA851JB2GQ5bbkA7c446VteGfhz4X8F6treqaDoGn6RqOtz/adTurO3WOS8l3M2+VgMs2Xc5P940WA/I7wb4qXx1+y7+1/4lWA2g1nWtI1EQFsmLztSkk2k9yN2Pwr6y/4J2+KtZ1OPTtM1Hx94C8QWUHhiE2uh+H4VXVrJVMK/wClMIlJ2ghGyx+cj619R2vwB+G1nouu6PB4F0CDStdkjl1OyjsI1hvGRy6GRQMMVbJGehqbwL8C/h58MdXm1Twl4L0Pw5qM0BtpLrTbGOCR4iysULKB8u5FOPUCiwHxD+318SLXxX+1B8M/AUuh6t4w0Hwpt1/W9F8O2n2u6ndiGWJo842hETPT5bg+1fO1n4wuIf2R/jb8KZbLU9Nbw/rdlr2m6XrMDRX0Gny3MaOJEP3dha3Y+85PIr9e9O+GvhXSPGmo+LrLw9ptr4o1GLyLvWIrZVup4xs+R5MbiP3acE/wL6VXufhJ4KvvE+p+I7nwpo9xrup2psb7UJrKN5rq3KqpikYj502og2nIwoosB+Yf7SvxN8K/Ez9mn9mDwf4Y16y1rxLbR6fa3WmWkoea1ljtYbdklQcoxkOACPmxkZFetftNeAfC8P8AwUN+CGnx+HNJjsNUgM1/arYxCK7kM1wWeVNuHYkDJYE8V9d+Dv2WPhJ8P/E3/CQeH/h9oemayr747qO1DNC2fvRBsiM+6AGuv1j4a+FfEHizS/FGp+HdOv8AxHpa7bHVLi2V7i2GScI5GV5ZunqaLAfnzYy+CfhX/wAFJvFp+LVtp2laLJpUa+FLjVIkTTbVAkKw7ARsjVY0mjB4VWVh1Oa5HT7nRvF37U37QmvfCdbdPh9F4F1VNUuLCHy7OaQ2O0+WAAuWuFLAjhgkjDINfpT8Rvg/4K+Lumx2HjPwxpviO3iJMP26AO8JPUxv95CcD7pGcU7wv8I/Bfgnwjc+F9B8LaXpXh+7jeK50+1tUWO4V1KsJBj59ykglskg0WA/HzwHoPjP4JfszD4q+G3k1Dwd4003UvC3ijTSTtgkd5oba5PPQF1w2OCCpP72tvxBbNa/sv8A7JeteI4Jrv4ZWWt6kNbhjUsvOrOzBlHUtAkwX6OO9frbpvwr8HaP4Jm8HWXhjSrXwpMskcmjR2qC1dXOXBjxtIJJJ460tn8L/B+n+Bx4Nt/DGkx+EwrIND+xxmz2s5kYeURtwXYt06knrRYD85v21PEnw++JnxM+C2m/AWfSL/4irfobW+8MrGsVtFujMCysgCgo6ltp/wBWqvu25ry/4heJvEGk/tMfFr4++Hc3C+A/GtpZSpn5JraQ3Fqw3ejC3SPjtPX6nfDj9nn4bfCO+nvvB/grSNCvpsh7u3twZtp6qJGywX/ZBx7Vaj+Bfw8i0PW9FTwXoa6Trk63Op2YsY/KvJQwcPKuPnYMM5PeiwH5d/sp61cfsw/tA6R4r8dXDmTxf4BvvE08jkFnWQzXSY9XdLQfL/efFeUS+JdT/wCFer8TpfB3iY/ED/hNV8VHxlJprnSXt9w2xGbPUXPPAxyV+n7K+J/gD8N/Gj6c+veB9B1d9OtFsLM3dhG/kW65CwpkcIAT8o45rd/4Vz4WPgn/AIQ4+HtNPhTyPs39jG2T7L5Wc7PLxtxnnp1osB5x8YfF1l8QP2N/HXibTjmw1jwJqF/D824hZLCR8EjuM4PuDX5j6p40+Ecn/BPPQfDUy6Vd/Fv7fK9otvaBr63U37M5klC/KrQ8bWbnK4HHH7A6f8PfDWk+C28IWehWNt4Xe3ktG0eOBRbGGTd5kfl4xtbc2Rjnca5nwz+zj8K/BmqRalofw58L6ZqMLB4ry30mBZomB4ZH25U/QjoKYH5i/Fh/FHg/9pL4Hi91/RPCniqy+HunRXGqeL0D2VtKLW6V1uAUb5jynKn52X61+l/wv1qy1T9nzTtQ1/xHoWqWDaVKdS13QnEGnOqh1mljYBQiDDZOBjBrU8b/AAF+HPxJ1hdW8VeCNC8Q6msKwLd6lYxzSCNSSq7mHQFjge5rpfD/AIP0Lwn4bg8PaNpFnpuhQI0UWm20KpbojEllCAYwSzEj3NAH5TfC3x5cfsv+LPhxZ/Dv4i+F/in4A8UeIFkTRZrBF1WwkkZIHkdCPMgl8piitvwcN8mDzw/xQ8VW37QXin48+OJ/BvirxRLqE0dj4Y1vQ9Naew0+G2kQlp2z8rNBHDnHIEjnvX6r+H/2XfhJ4V8SXev6R8PNAsdWuVZXuIrNfkDgqwjX7sWQSDsC5BI712Hg34d+GPh5ob6L4Z0DT9B0h5Glay0+3WGFmYAMxVRgkgDP0FKwH5ZfG74za38WNJ/ZN8YaDa2fiHxjBFdQNp92hkjudQt5bdDHIgIP7xkDbQRxIvrXAtpenal+xT8UPHMeqWh13xL4zsTqegWVsYItKaN7p0RVJ+44uGIwMALt5KtX606P+zr8MPD8+lz6b4B8P2EulXTXtg9vp8aG2nbZukjwPlY+XHyP7i+lR3X7NvwsvP7VE/w/8PSrq0wub9W0+MrdShmcPIMYZgzMQT03H1NFgPzi+NuvfDz4ieOP2ctK+DkOnXvxFs5rI6ldaDZbdjKLcr5rqu1yhSRicnYFbJFZ1vpmsaxrf7dNroMc82oteXDGO3BMjQrq8jTjAGSDEsnA7Zr9Q/BPwY8A/De4Nx4V8FaB4duihRrnTNNhgmZSckF1XcR7E9qt+G/hd4R8H69rOt6H4b0zStX1mRpdRvrS1SOa7dnLs0jAZYlmZue5osB+Y2t/ErwZoP7GPw7bwUPhZfLp9qZfE2g+K7cz6nc6krR7WihUb2LP5uWY7dhXnbmqfxR8I6x+0x8Uv2c9C8aWlv4Y1LxN4RnXydNtfs8NovmXjWhSLPChFgbZnpkcV+jDfsp/B1vFP/CRH4a+Gzq+/wAzzv7Pj2b/AO/5eNm7PO7bnPPWux1L4b+Fta8WaX4nvvD+nXfiLSozFY6pNbI1xbKc5WNyMqPmbp/eNFgPyk8J+OPGk37YPwS8H/EyJrfxP4BvTo1zfzscXNurM8UxdsbhsP3/AOJQrdSa4Hxz4p/4Xj/wu/x/L4K8VazqmsatBc6Brumaa0tlpUFq5LieYHhvs3lrwONoJ68fsR4s+CvgHx1rya14i8HaLrOsLAbVb+9so5JhEQwKbyM7cOwxn+I1peG/hz4W8H+FZPDWieH9N0nw/IJA+l2lskduwk4cFAMHcDg+tFgOS/Zj+K0fxs+A/g3xgJfOur6xRL1iu0/aoz5U/HYeYjkeoINepVz/AIL8B+Hfhzoo0fwvotloGlLI0os9PgWGIO33m2jjJwK6CmAUUUUAFFFFABRRRQAUUUUAFFFFABRRRQAUUUUAFFFFABRRRQA2vxI+OX/JavH/AP2H7/8A9KHr9tzX5JfF79mr4pa18WPGmoWHgXWrqyu9avJ4J47clZI2ndlYH0II/Ovq+H6tOlVm6kradTzsZFyirI+fqK9V/wCGV/i5/wBE91z/AMBTR/wyv8XP+ie65/4CmvufrmH/AOfi+9Hlezn/ACnlVFeq/wDDK/xc/wCie65/4Cmj/hlf4uf9E91z/wABTR9cw/8Az8X3oPZz/lPKqK9V/wCGV/i5/wBE91z/AMBTR/wyv8XP+ie65/4Cmj65h/8An4vvQezn/KeVUV6r/wAMr/Fz/onuuf8AgKaP+GV/i5/0T3XP/AU0fXMP/wA/F96D2c/5TzTS9UvdD1G31DTbyfT7+3cSQ3VrI0UsbdirA5BHsa+j/hj/AMFBPid4F+z22sz23jHTIyAyakpW52+izLzn3cPXnf8Awyv8XP8Aonuuf+Apo/4ZX+Ln/RPdc/8AAU1y13gMSrVXF/NGkPaw+FM+s4f21fgX8XI4f+Fj+BPsl/GuwTXlhHqCRqT0WUDzB6kBB+NWF+G/7Hvj6E3Wna7pujl+SP7Xms2/793DDH4LXyH/AMMrfFz/AKJ7rn/gKaT/AIZW+Ln/AET3Xf8AwFNfO1snyuo7wqpfNDlFVP4tJP5H1w37Kf7MU3zJ8SYIx6L4ms/6rT1/Zi/Zb0/BuPiFazgDJEnia25/75xXyN/wyv8AFz/onuu/+Apo/wCGV/i5/wBE913/AMBTXH/YOAv/AB1+H+Zn9XobqgvuPriWH9jX4ay7nk07W7peQFe71INj2G6OvoP9mvx98PPiB4R1O4+G2hpoWi2l+1vLFHYR2iyzeWjFwqdflZRk4PFfmF/wyt8XP+ie67/4Cmvvf/gnz8PfEnw4+FviCw8T6LeaHezay08cN5GUZozBCoYD0ypH4GscdluBwmHc6FTml6r9DtwsVGaUaaj6I+pa5/x7qF3pPgvXL2w1HT9IvLezllivtVBNrAyqSHlwR8gxknPArf8ASuC+PWlXmufBPx5p2n2st7fXWiXkMFvAhd5ZGhcKqqBkkkgCvnKaTnFPuevLYh1D41+DvA+m6XD4v8aaBY6tNZQ3En+krEswZcebEhYt5bMGxyeB14zXXTeJNOTw3Jr8d5bzaQtob5bxZQYWhCF9+/pt287umOa8V+G/ge+g+NEGp6lokyWi+AdN00XNzb/IJRLIZYckY3Abcr9K6X9nXw/qPh/9nfw3pGqWFxYahb2U0T2dzGVkT95JtUqenGPwIrqqU6cVdPXT8TOMm3Y8tk/aM8PeJvFXwV8b32uWWgaNdWOrf2jC2oBoba48m3IhkbjLqXHBUH5unNe/3XxE8H33gKXxLN4h01/CU0TK+qG6UW5UtsI35wDuyuM5zx1rwz4bfD3WLO5/Zxa/0C6iGiaHfpfma2I+xTtbwqgkyPkckMBn0NcXr3wr8WSeFNSuk0jWorTSfihqet/ZNNtY3u2smLiK4tYZkKS7WcMF2nIyV5rsnToVJRina3n5sxUpxT/roj6h+FOveC9Y8H2Vp4D1Sx1LQNLiSxhWxuvPECooCxsxJbIUD7xya8/+LXxwuPh38dvh9oRVzoN/bTjWJAhZbcTSww2kzEfdHnApuPAEhqr+zr4euP8AhNPGniZ08WSwalDaW66n4ptYLGS+aPzcstskMbqEDBfMkGWDccLkv8UfDBvit8WviPa6xptzbaLL4WstEtb+WIhJJXlmnaSJj94xN5J4PDKKwUKVOtLmd1b8/wBVc0vJwVtyz+0P8a5vhz4h8BaBpxkFzqusWkupyxqCLXTRcxRSO5zlQ8ksSDjkFxXovjb4reD/AIb/AGUeKPEmm6GbrPkLe3CxtJjqVUnJAyOegzXzR/wqvxt4y+A3xL1/xfYy3vxB1Kzj0y1tYI2eQRac4CeXxuzNPHJN8vDb0I7VsfFjw/r2l/Gw+L5j4wtNI1Pw9b2MN74U0mHUJopUeRpLeWKSGV0Db1IYKASSGPHGvsKMuWDlqr389v8AP8COeS1sfQevfEzwp4Z8M2viLVvEemWGhXQU2+oTXKCGbcNy7GzhsgEjGcgGvCrH4nHXvHHxi17wb4x0JLODR9Els9W1SczaZbkvciQvtYbSQMdcg7cg4xWJ4b8B6j8MdN+FHiW78Ha9qeh6K2qi50mVI7zUdMe7mDxXQhgUKcAMCiKTGJcAEqax/FHhnXfG2nftF6ppPgLWtHg8RaXpaabBc2DQz6jJGZlkkEWMhunykBgCpYAnFXTo0ocyvfz0t8S/TUUpSdv66HreteKPAXxf8eeKPAHjC30uWbwnFb38V1/aDQTbmjLTyIVKvCIsKGYOeHGcV0nwU174Vx2dz4e+GuraNcx27vc3Nrp94J5XYkBpnYsXkJO0GQk5+UZ6V5l8U/hb4l8ZXHx/tNL02ZZtZ0/Rl0+Rh5a3hhV2mijcjaSQNnPGXGeKrfCPw/ea/wDF7wxrTQfECdNE024jkuPE+m2mmQWnmIqC1CJbo0/I3fIxRdikE5qJU6cqTtKySWl9L2T/ABY+aSkro9nsfj98ONRstRvLXxtoc9lpxiF3dJeoYofMOIwz52/MQQOeoxTr/wCPPw80nw/puu3njLR7bSNSLiyupbpVW42MVfYM5ba3BwOO9eLaD8N9Wj/ZO+Gvh6bw7cpqMOq6TJf6c1qwlRF1BXlaRMZAC7mbI6ZNdd40W4+Hvx9XxlqHhbU/EOhX2hR6XbXujWMl7Ppk6TSSOphjBYJMHX5wDygBwOaydGjdpN7vqtbf5lc0t2ekf8Li8DN4fk10eLtFOiR3C2j6iL6PyFmKhhGX3bdxDA4z0NS+Gfit4P8AGWh32saJ4l0vUdKsATd3kNyhjtwF3EyEn5BgZyccV8w6L8P9b1jwjcg+BtR0S1vvixZ6uNHntAGjsC8BeVlXKhMBi2DgfMO1dJ8WvhX4p8YS/tBWOjadcxya3ZaGbCQKI0vWhDNNHG7fKSVXYcnHzDPWj6vR5uXmt93dL9fwD2krXse8eC/i14M+I093B4Y8TaZrs9qMzRWNysjIM43YB+7nv0rNh+P3w3uNYn0qPxxoL6jDIInt/t8e7eXCBRzydzBcDJya8E8JeB9W8e+Mre6s38fx3Vn4fv7FNU8U6fa6XBYyTxeWkAWO3SSba2G+QlE2KQSTVPUvtmp/BfwZ8P7f4Ua9b+ItBvtLF07aWVtbJobmHzrqKcfLL5mH/wBWScO7NgBqv6rS5rKV9u2gvaStsfRviT45/D7wjrLaTrfjPRdM1NJBE9pc3qJJGxVWG9Sfl4ZTzjgiu5VgwDA5B5BFfOes/Di8utM/aSuP7Bnlv9eRobEm3Ja8RNLiWMR8ZbEpcDH8Wa9y8FW89r4P0KG5R47iOwgSVJAQysI1BBz3BrjrU6cUuR/1ZM1jJt6m7RRRXMaBRRRQAUUUUAFFFFABRRRQAUUUUAFFFFABRRRQAUUUUAFFFFABRRRQAUUUUAfEX/BXL/k23w7/ANjXa/8ApJeVg/sk/tVfEOPwn8LvAy/ArxA/h3yLLTP+EsDz/ZvIO1DdY+zbdm35vv49+9dZ/wAFWPD+q+Jf2d9AtdI0y81W5XxRbyNDZQPM4UWt2CxVQSACQM+4rj/2X/2y9a0Dw98M/hhd/B3xTEYUsdDl1mVJEhTLLEZmUxcKM7j83TvQPocT/wA5jpP+u6/+mMVb/wCczn+f+hdpn7SvhnxX+zx+3hYfHIeFdS8WeELwJMzaVEzGFhZfZJInbBCuNvmDOAwYDOQcS/sz6H4s/aH/AG9NS+O0nhDVPC3hK2jd431KMoJG+wiyjjUkDexXMjbMhcYJ5XIM8kh+NzfAD/goF8UvFi+HL3xSY73U7f7BYvtf55Ad5O04UbeTjjNel/8ABNXT7bx58WvjB8T31KztL69t7pB4fjkLTxLdXHntI2QPkUxqgYZyWOcYGdr9nnwlrth/wUz+I2rXOi6jb6VNJqvl30trIsD7pE27XI2nIHrVb9ivwPrWj/t0fGeW70TUNM0q6h1mK3uJrN4oHDajEVCMV2kbeRg9BxQBgf8ABKMf8UX8fT/1D9P/APRd/WF+wb/yaX+1P/2L03/pBeVg/Avxl4z/AGG7/wCLXhDxH8N9c1O/8QW0dnZXFtA/kNJCLhY3V9uJIn8/OVOflx649e/ZB+B3i/wD+xX8eL7XdDv9MvvE+h3y6fptxAy3MkcdjOqv5ZG4b2kIUEZO0HGCCQO589fAX9pVvBf7Knj/AOEen+C9W8Sa34qu7vyLu0TfDCs9rBCRtALM6iNmAA5ytesah8Jdf+Ef/BLPxPa+JbG40vU9Y8QQasdPvI2jmt0ae2iVXUjKkiDdg/3xmvf/APglN4d1Xw3+zz4httX0y80q5fxTcSLDe27wuVNpaAMFYAkZBGcdj6V2n/BRzRdQ179k/wATWWmWNzqV491Ylbe0haWRgLmMkhVBOABQF9Tw79jP9qL4gaT4C+GPgW3+B+v3/h0yQ6efF0bzfZRDJcENcYFuV2oGJPz/AMJ5FW/+CpWrf8JZr3wd+F9vJuuNa1j7TNGp5XcyW8Jx7mWb/vk1nfsr/tja78PfAvw/+GV38HPFUsls8WmSasUeOIeZMQZCph4Vd+evY1g/tI/C3V/2pf8AgoNp/hXUbDW9J8JaXYpp412ytmCgR28l0XWRlKAmWTy8/wCyO9AdTq/2Hb7/AIVd+2Z8evhgbNLK0vLmXU7KOMBUjjiuCY0VR0DRXakY6BBXzv8AtUeDZfGf7U/7R6W1v9outN0KPVIxjJVYW05pXH0i8z9fWvSvDXwE1b9kn9vzwDBoK+IPEnhrUYY459VuoDL8tyJbdllkRQoCOqvzjAC54ru/Dfwz1TxT/wAFDfjja3el3tvomueF7rTV1GW2cW7+bb2kZAfG0nluh/hNAeZ5J8PfHcfxF/an/ZK1dAVePwdZ6fMG6+ZbTajbu3/AmiLf8Cr9Vtc/5Aeof9e8n/oJr8aP2QPBfjmy/ak+FUet+GNZsbPQ7mSzE09hKscSE3MpDORgfPK/fuK/Z68txeWc1uxKrMjRkjqMjH9aBM/Nn/glH/yS340/7tv/AOiLiuI/4J5/8m7ftS/9i6v/AKR39VPgX488ZfsK/wDC0fA3ib4a67rF/rQWLT7uyhb7PJIiTIrhtpDxuJFO5TkYIIz09Z/Yz+APir4a/sg/G3VfEGj3um6p4q0a6Sz0q4hZbkxRWc4RjHjcC7zOApGflBxyKBnyj+zrcN8MfGnwI+IrAJZ3Hia60e4l/uRhoFkJPr5d6x5/unHSvZf2P/8Ak2r9rn/sGSf+k95XMp8HPFmo/wDBPSyurbw/qUWu6B47kvjatZyC5+zyQRxF0TbuP7wxdB/CfSu2/Y78J+Jbf9mP9qFNS8P6lY3+paQTBbTWUsbTO1td5WNWXLcsOBnqO9Azmfg3/wAoufjT/wBjFB/6Hp9eleAo1k/4JDeJAyhhm4bkdxqKkH8x+lQfss/BDxP48/4J/fF3wX/Zd3pmu6hq0lxZWt9A0DTvFFaSog3gcO0WzceMn2ryPS/jN4w8Pfsh6v8As9yfDDxMvia6vWRbn7HKNsLXKTsDFs3b9ylMAYwwPsQD0df+UPp/7CP/ALlq8m8PfZfhT4g8YaOqNZ2fjL4N29xbR5IWSd9KtrmR/qXguefUnFfS3j/4MeJvh7/wS1h8HXmk3c3ibzILu4023jM00bS6iJtm1ATlUZcgZwQ1eMftkfC3xPD8Pf2dfEGjeH9Tu7+T4f2+i3y2tlJI8Oy1jBSQBcqSLmQfMB0PoaBH2f8A8E0v+TPfB3/Xxf8A/pZNX1HXzN/wTp0fUNB/ZL8I2Wp2Nzp15HPfF7e7haKRc3cpGVYZGQQa+maBPcKKKKBBRRRQAUUUUAFFFFABRRRQAUUUUAFFFFABRRRQAlfF1r/wVP8Ahx5xm1Hwh4007RFvjpz62bCKW0ScclWZZeoX5tqgtjnaa+0q/CHRV1yP4dlfEWp38XwSv/HklvrlvpMcX2iG6SKNll3MhbmJmwudv7lsjOKAP0y+I3/BQrwn4B+KWq+BbPwb4s8YanYQW90Z/DltFdRSwzQRTpImJN23bOg3EYya3vi/+3F4O+EFj4SgutF17WPFviewg1Cy8K6dahr6NJQCqyqT8rZ3LtG45VsCvgL40eKPDHgz9t7xpd2HxD1z4e+Gf7D0uDTta8Iq1zLLD/Z1gYogRIpMbIobduOdi9c16nqmvWn7P/7YWh/F3xhcahqPgLxp4RtYtK8Yz2ck0llK1jbxedIoBIlPlElVydtwTzzSuB9XfBX9trwj8ZbXxZbpomu+G/EnhizlvtS0HVrXy5ljjB3bWzjIOBtfacnpjmqvhb9vX4b658B9Q+K+orqXh/QLXUm0lLS9jja7urlURwkSI5DEh/7wxtYnAGa+Tvgb42+I/wAQ/it41XSPijrnxJ+GGk+HtQn1XXbzRhptveztZSRxRbTliysyMu5gcRNxgDPi3hPwBr3iD9ifwz4s0rR5PEWleE/H13eatpcSljJbtb2nzsuOUBQqSBwJc/dBILgfengH/gpF4G8UeLtI0PxJ4Y8S/D+PXNjaRqfiC1WK1u0c4Ry4b5QxIwwynPLCu0g/bb8Bj9pC8+DN/Df6Tr8MwtYdQvBEtncTsiukStv3BmDbVyoywx1IB+Qv2tv2ivDH7b3hv4f/AA6+E+ianrPiu41KK+dpbIw/2YvlujRs/YZdWZlOwCMcmszxB+zzF+0R+2t8fvDK3h07X7DSotQ0bUVZlEF7ELMISRztYMynHTdnqBRqB9ra/wDtj+F/DvxG+Jng2fRtYkv/AAFoUmv388axeVPCkcUhSIl8lyJlHzADIPPSsf4CftyaJ+0F4t0zRtG8A+MtNs9QSZ4tb1CxQWH7tWLAyq7DJKFRjvxXwT8LPE/ivxd47/aXvvHNq1p4vh+GeoWOpxyLtczW8dtAzsM/ebywxxxljjivRv8Agmd460r/AISjwf4b/wCFn+K5tU+zah/xQz27f2PDzNJuWTzMZK/vPufeYj3ouB+hXxx+MejfAT4Y6x431+K4uNO03yw1vabDNKzyLGqoGYDOWB5PQE1538P/ANs7wh8RPgd4y+Jljper2tl4UadNR0i6SNb5WijVyAu/b8wbjLDlWHavn/8A4KXeIdX8eePvhV8G/Deiv4k1O7uj4gudJjnWE3SRiREjDsQqgot1knpgda8WsdV8baB8WPj74E13wPN4O1T4p+F73VrHw0LlL2RrxI5ZVEUkYwwfF3hQM52rzjlgfder/tleFtH/AGZtO+Nsui6w/h2+dUSwRIvtYJnaEEjfs+8hP3umK808bf8ABTvwR4E1ezsb7wP4xkN5a211bTRW0HlziaCOZQhMo3FRMqnHfPWvjjxB+0d4W8RfsB+GfgrYQ6lcfEOHUltpdMWzY7Qt1JMHDYw27cqBR827PGME+u/tw6FeeF7f9jjRtRi8nUNOVbS4iJBKSRjS0dfwINK4H0j4s/4KDeA/B/gHwlrl3oviCTX/ABQrvp3hGK2Q6nhZnhDSJvwgZ0O3kluwODjb+A/7bXg34365qnhptM1jwh4102GSe48Pa7B5U7InLeWe5AIJVtrck4wCa+ev2jNRl/Zw/b88OfGXxhpl/qHw+1DThYx6law+cNPl8hoWXGeCCd5HdZHKhiCKx9K8TQftbft5aP8AET4d6Vdx+DPCOjSQaj4imtmgS7fyrgDGQDubz1QK3zbUYkADFGoH1H+zj+2x4E/aXh1+PQINQ0vVNGi+0T6XqixrNJBj/Wx7HZWUN8p5yCRn7wzn+C/29fhv4q+Bes/Fa+XUfDnh/TNUbSPs+oLGbq6uBFFIEhRHbeWWUYGf4GJwoJr8/P2fPg94jsv2dE+O3w7Mv/CZ+D9fvYdSsY2ONR0vyIGkjIzj5FeTIAyVdv4kSsDwT8OfEXjD9g9dc0TTZ9cs/DXxFuL/AFPTYF3Frc6faKZCvUhSApwDgSE9ASDUD728Ef8ABSzwH4g8UaRpfiPwx4m8BWGuEHSda161WOzukYgK5cN8qkkDeNyDPLAV6X44/a88G+Af2hvDXwh1G3vm1zXI4Wjvo1j+ywvMzrHE5Lbt7FF6Kf8AWL74+MP2tv2l/Cn7aXw/8E/Df4VeHNT13xhfajDd/Z5LHyjpaqjo0Zf7vO8ZZT5YVSSwrzz40eB9S8X/AB2+O3iuxu59Q1j4ZWGkXNrcxklfPtDaQysRjoFiuHI45Umi4H6H+F/2wvBni/8AaP1n4NafbX767pay+ZqBEf2SSSJVaSJSH3blLMp+XrG34818SP2/Ph/8M/jlF8MdQ0/WLnUhd2djc6pbRxGztZbgKVDszhsKrhmwp6N1Ir4P+GN3N8EfjB8Dfjj4wuWsn8cz6zq2ryOCAsbvIm/b/dKTLIAB3FYEfhr4lfGT4N/Ffx0vwsn1218V6sfEJ8Yf2jFF/Zy2bys6wwH5nUK88fynpwMlaLgftLc3AtreWZgWWNS5A9hn+lfFui/8FXPhlfwxXl/4T8a6Vo8k/wBmGrSafDJbLJgEqzLN1AIO1Qxwele4/s0/FhPjZ+zR4X8VmWSW9n0s2980uNxuoQYpmPszozD1DDgZr8wfgn+0d4Z8L/sZ+OfhC3h3UPFPjPxPqNwbGxt7XzYYxJFAiTlgdxdGjLKqqTuVM8HIYH6H/Gf9u3wX8H9U8IWcOi654yHirT11PS5vDsUcwmiY4XCs6sWOM4Apv/Dc/h23s/hzLqXgzxXo0/jjWJNGsrTUbWKGa3kSSGPfKrScITOpBXJwp9q/PX4zeDdV+Bbfs26R4v1vUvB+o6dok11d6hpSmS80wS308wCDcMyIsgUgHGQR2rtfjb8UNEt/CH7M/jAeMvEPxA0jR/FOoXVzrWtwFL+VYbizkdAjOfuqNoy3YdKVwP0H+PH7UHh79n/xV4A0LWtL1PULnxleSWVnJYLGUhdXgQmTc4OM3C/dB+61dR8b/jJofwD+GereNvES3Eum6eIwYLRQ00zu6oiICQCSzDqeACe1fm/+2f8AtU+DPjZqvwG8feHodUj0PQfEWoR3a3tukcxMLaXM+xQ5B+Rx1IycjitX9rH9qXTv2zovhz8PvhfpOqa+LzWJbzUdCuAlpdXPkRhkQSbmVEZGuDuJ48sHHAyXA+6f2bP2mPDv7TnhXVdb0Cw1HSRpl+2n3Nlqqos6OEVw2EZvlO4gZPVWHasr9oz9rDQ/2e9S8P6G2g6v4v8AFuvlv7P0LRIg80iqQCx9ATwMAk4PHBNfLH7K/i7xN8Lf25fFWgeM/Bknw7X4mWR1O00JLuO6ijuIy7iTzEOMNsu+wILKMYwa6v8A4KBzfCK++J3gyz8ceJPFHw88U2mmz3WmeMNGtJJbeH5/kicIu923BiPKIK5+YjcKYH0PB+1Fodv+z3qfxb1vQNd8M6Vp6yibS9WtlivTLHL5Plqm48tL8g3FeeuBWZ8Cf2yPCPx/8B+MfE+iabqunp4WDPfWGoJGs5QRNIrKFcj5tjqMkcoa/OXxN8bPif8AGb9m7wH8LtVudU8V+I/E3iaSSyW4Aiur/TYEiWANIw+ZGnaY+a5PNu244Wu/8O+LPE3wf/aY8Z23izwC3wu0v4j+Erq0g0KK+jurdZoLRlilDpwSzROuDyDOc8HJVwPo3wn/AMFRvhrr97o41Lwx4u8N6Vq119ktdb1Gyh+w+YCA4aRZTwu5d20HGecVP4p/4KbeAvCHjjxX4cu/BvjK7HhnUbjTtRv9Ps4JoY2ileIuSZhhGZDgtj6dq/PD4V29xPoPwksPihqF2PgVf+IbhlFksKrb3isqSiVyu7YQ0ZbJ+4z7PmU17V8KP2lvCH7O/wC05+0te+J7K91ldb1rULaysdPgWb7Uwv7glGJIUKQw5PbPB6UXA+2fHX7d3w58H/A3RfitYrqPiTw3qmqLpCxadGi3EFwYpZGWVJGXaQIjkZ/iUjIOaseC/wBtbwt4g+H/AIu8Z+IvDfibwDofhsQGaTxJYeS9yZSwRYFVm3ncoGOxdfw/Nrxh8L/Evw6/4J3aZdeI7W60z+3fiHDf2VhdIUZYf7NuUEpU8guVPBHIRT3r0Dxro95+0J+yn4wTwR8R/GHxYufC2s6fq99aeIbSRJoYPIuYituu99+N5cjjiMnkgUrgfUfhv/gpx4J1TXtHi1bwT4y8N+Htbn8jS/EF9YBre5O4LkBGJIBIz5e8gnGK9E8Vftu+A/BH7RMHwh1yDUNP1SZoI11iVYhYh5olkjVm37xuLKuduMkZ45r4r+N/7VFx8RbHwVN8EfiHrmmeIHtbPTrf4X6X4dZvsVwisruty3y5UMIwI1bgDoCcM8XfAGb43ftr618PfF+pyS+IW8DWQk1jgsNSisLX9+cDkGRW3YHKs2MHmnqB9/Q/tK6BN+0jN8GBpmpf8JBFp/8AaRv9sf2Xy9gfGd+7dhh/Dj3rhof2+Ph/L+0Q3wjay1WDU11RtG/tiRIhYm7CnEW7zN2TIPLHy8sce9fCPwb+K3i/4U/tT+KPEHxPieTxT4K8IXtlceeSrXjW8Spb5Yj5vMBiAk/i3Buc5riW8K/FDTv2Z7Txmfh3cpbQeJV8Zx+PzfxNL8+2IKYP9ZsMgV9xPXJ6c0XA/byiuR+E3xAs/ip8M/DHi+xeNrfWtPhvNsTbljdlBePPqj7lPoVIrrqYBRRRQAUUUUAFFFFABRRRQAUUUUAFFFFABRRRQAUUUUAFJtHWlooAKKKKACiiigAooooAKKKKACkpaKACiiigAooooAKSlooAKTFLRQAm0UbRS0UAJijbS0UAJtoxS0UAJtFG0UtFACbRRgdKWigBMUbRS0UAJtFGBS0UAJtFG2looAaFA6Uu0UtFACbaKWigAooooAKKKKACiiigAooooAKKKKACiiigAooooAKKKKACiiigAooooAKKKKACiiigApKWigApMClooAKSlooASilooAKKKKACiiigBKKWigBKWiigBKKWigBKMUtFABSbRS0UAJS0UUAFFFFABRRRQAUUUUAFFFFABRRRQAUUUUAFFFFABRRRQAUUUUAFFFFACVXvbG31K1ktru3iubeQYeGZA6MPQg8EVZooAq2On2umWsdtZ20VpbxjCwwIERfoo4FWqKKAKFhoun6TJcSWNhbWb3Db5mt4VQytz8zEDk8nr6mr1LRQAUUUUAFJtFLRQBmx+HdKh1R9TTTLNNRfhrxYEEx4xy+M9B61pUUUAQXVpDfW8lvcQx3EEi7XjlUMrA9QQeCKjsNNtdJtY7WytobO2T7sMEaoi5OeFHHWrdFACUtFFAFCx0TT9MuLiaysLa0muW3zyQQqjSnJOWIHJyT19TV6looAKKKKACkxS0UAJS0UUAFJilooAKo6no9jrVt9n1Cyt7+3zu8q5iWRMjocMDzyavUUARxxrFGqIoVFGFUDgDsBT6WigAooooAKKKKAKFroenWN9cXlvp9rBeT/AOtuIoVWST/eYDJ/Gr1LRQAlL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SUUAFJzWN4i8XaP4Rs/tOrX8NlGenmN8zewA5J+grxzxL+1JbQyNFoWlPcjkfaLxti5zxhBkkfUj6Vy1cTSo/HI4MRj8Phf4s7P8T3yjI9a+RNQ/aF8a3sjNFqEFkp6Jb2yED/vvcaxJPi54ymfcfEN5uzn5SFGcegHSvOlmtFbJniS4iwqdlFv7j7WHrS18a2fxy8b2KhV1x5VHOJoY3/Urn9a67Q/2otas2VNV0211CPgF4CYX9yeoJ/AVpDM6Et7o0p8QYSbtK6+X+R9OUlcF4P+NXhfxk0cEF4bK9Y7VtbwCNmPYKc4Y+wJNd6Pm6V6dOpCorwdz36NanXjzU5XQ6iiitDc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RjgUANYgda8X+K3x/g8OyTaV4eMd7qK/LLdH5ooD6D+836A+pyKzPjx8YnsGl8NaHOVuCNt5dRkgx5/5ZqfX1PYcdc4+d6+fx2PcH7Klv3Pi82zl026GGevV/5FvVdYvtdvpLzUbqS9un6yTNk/Qeg9hxVSiivm3Jyd27s+ElJyblJ3YUVow+H7240G51iKPfZW8yQysOqswOCeOnGOvcVd8M+ELrxLpevXsBwulWouWGM7vm+7nP90Of+A1ShKTSS3NI0ZzailvqYNFafhnw3f8AizVY9P09A07KzlmyFRQMktweP8RWWDU2dr2I5ZKPM1oLXqPw3+PGreD5IrPU2fVNHGF2ucywr/sHuB/dPpwRXl1Fa0q06MuaDN8PiquFmp0nZn3l4f8AEFh4n0yDUNNuUurWYZV0P6EdiPQ1p18V/DP4lX3w51pZ4i0+nTMBdWueHXpkejCvsTR9YtNf0231CxnW4tLhN8ci9CD7dj7H0r6/CYuOJj5n6blmZQx9PtJbo0aKKK9A9oKKKKACiiigBOtH1oJqlqWsWOkw+be3kFpH/fnlVB+ZNJtLclyUVdsuf56UtcuPiZ4TJx/wkmldf+fyP/4qtzT9XsdUi8yzu4LqP+9DIHH6GpjOMtEyI1qcnaMky7RSUtWahRRRQAUUUUAFFFFABRRRQAUUUUAFFFFABRRRQAUUUUAFFFFABRRRQAUUUUAJRuoqOS4ihx5kiJnpuYDNAm0tyWikBz05paBhRRRQAUUUUAFFFFABRRRQAUUUUAFFFFACd6SlNYXjLxPF4N8N3usTQvcRWoUtHHjccsF/rUykoq76ETmqcXOWyNyivJvB/wC0Fp3jDxJZaPBpd1BLdMyiSRlKjClucH2r1ms6VaFZc0HdGOHxNLFR56MrodRRRWx0hRRRQA2lqvfXAsrSa4K7liRnIHU4BNeMRftS6TNJHGNFvQWYL99O5+tc9SvTpWU3a5x18XQwzSqytc9wopFO5QaWug7AooooAKKKKACiiigAooooAKKKKAEahaia7hUkNKikdQWANOjnjlzsdXx12nNK6J5le1ySiiimUFFFNd1jUszBR6k0ALRUP2yD/ntH/wB9ipqBJp7C0UUx5FjXLsFHqxxQMfRVf7Zb/wDPaP8A77FH2y3/AOe0f/fYqeZE80e5Yoqv9st/+e0f/fYoF1CzACWMk9AGFHMg5o9yxRRRVFCc0VHJcRxrl5FQf7RAqlN4h0y3OJNQtUPX5plH9alyS3ZDnFbs0PxpfrWZB4l0q5x5Wp2kmemydT/WtCOZJFyjqw9Qc0Jp7MFOMtmSUUlLVFhRRRQAUUUUAFFFFABRRUckyQqWd1RRySxAFAD+DRwK526+IfhmykMc/iDTYpB1VruMH8s0WvxC8MXsgjg8QabLIeirdxlvyzWftIXtcw9vSvbmV/U6Oio45o5lDRurqeQykEVJWhvuIaBSMwUZJAHfNNinjmXdHIsi+qkGgV1exJRRRQMKKKKACiiigBDQKZJKkK7ndUX1Y4FKkiyKGVgwPQg5oFdXsPooooGFFFFABRRRQAUUUUAFFFFABRRRQAUUUUAFFFFABRRRQAUUUUAFFFFABRRRQAUUUUAFFFFABRRRQAUUUUAFFFFACGuD+MHj4eAfCU1xC6/2jcnybRTg/Mer49FHP1wO9d2eOtfIvx+8WHxL4+nto5fMs9MH2ZAOm/8A5aH65+U/7lefja/sKTa3Z4ubYx4PDOUfieiPN5JnnkeWR2kkdizOxJJJPJPuTTaKt6TpV1rmpQWFlGJbuZsRxs6puOCcZYgdu5r4tJyfds/KdZOy1bGQ6fd3FlPeRW0klrAQJZkUlYyem444z7961rPUtE/4Qu9srqykbW/tQltbqMAYQgBlc9wMcDHU/WpbbVPEXw4vNU05fM0y5uofIuI3AJ2nkEds4zg84BPeucFaX5Nlr1Om6paLfVO6NG18RalZ6RcaXb3kkNhcPvmgTADnGOTjJGB61QjlkiV1SRlDcMFYgH602is3Ju2pg5Sdrs0ND8Qal4bumudMvJLSZk2M0ePmX0IIOQfpV7wTqGh6VrQuddspNQto0ZooVxsMmPl3j+Jfb9D0rBoqozlFp72KhVlBp72+4s6fpt5rFxJHZ2st1IqmRlhTO1R1JxwBz3qtWtpPizVND0nVNMtLjy7PUkCTx4ByM9QexIyvpg/Qh2oeEdX0nRbTVb2zNvY3RAgkkdA0nGchc7sY74p8qavHfqU4KUbwTb6+Rj17P+zn8Qm0bWT4cvZv9Cvm3WxcgCOb0/4EPfqBx81eMVJb3EtncRTwSNFPEwdJFOCrAggg+oIFXh6zoVFOJtg8TLCVo1Y9Nz9AKKwPAniRfF3hLTNWXhriEFwOzjhx+DA/lXQe9fdxkpJSR+wwmqkVOOzFoooqywopCagvrgWtnPMekaM5/AZpbaibsrnjHxq+N8vhi4bQtBZf7TA/0i6IDCDI+6o7tyDzwPcnjwrSvDvib4k6pLNawXer3JOJLiVyQOOhdjgcds/Sse4muNc1aSaeTzbq8mLPI/d2PX9a+4vCvhuz8K6HaaZYRCOCCMLkDlm7sfUk818zTjPMasnOVoo+BoQqZ5iJyqStCPQ+XW/Z38bJDuFjbsf7guUz+vFczceEPFfg7V7bzLG+0u8aVYYZ48qC7cALIpxk56A+tfcFMaNJBhlVhnPIHY12yyuno4SaPVlw/QVnSm00VdHtZbHSrSCedrqaOFEed/vSMAAWPuetXqKK9lKysfUxXKrC0Um4etAIPSmMWiiigAopu4etLQAtFFFABRTfMUdSBSeYvqPzoFdD6KSigZT1LU7fR7Ge9vJlgtYFLySN0VR3rz60+P3hrVPEFjpOmi6vprqZYlmEWyNcnqd2D+lb/wAWGB+HHiH/AK85P5V8o/C3/ko3h7/r8T+deTisVOjVhTjsz5vMcwrYXE0qNO1pf5n25S01WGByKXcK9Y+jFoopKBi0UzzF/vAfjS71PQg0Cuh1FFFAxrV8VfFvVtQ1b4g61/aEkjtb3DwQxtkBIwcKFHuMHjrnNfaprl/EHw38NeKr1bvVdKhurpRt83JViB0B2kZ/GvPxmHliIKMXY8XNMFUx1JQpys0zlf2c9W1HVvh+P7QeSRbe4eG2kkzlogq457gEsPwx2r1Kqun6fbaXZxW1nDHbW0a7UiiUKqj0AFWq6qMHTpqDd7Ho4ak6NGNOTu0h1FIWAo3A962OkWikLAdTim+YvqPzoFcfRSZz0paBhRRRQAUU0uo6nFJ5q/3h+dArofRSBg3SloGFcF8dP+SV67/uR/8Aoxa72uC+On/JK9d/3I//AEYtc9f+DL0Zx4z/AHap6P8AI+b/AII/8lU0D/rpJ/6Kevs2vjL4I/8AJVNA/wCukn/op6+zNwFeblX8J+p4HDn+6y/xfohaKb5if3h+dLuB6HNe0fVXQtFJS0DM/Xv+QLf/APXvJ/6Ca+D7P/j8g/66L/MV94a9/wAgW/8A+veT/wBBNfB9n/x+Qf8AXRf5ivnc1+KHzPh+Iv4lH5/off0f+rX6U6mx/wCrX6U6voVsfbrYKKKTcPWmMWimeYn94fnTgwboc0CuLRRRQMKKKKACkboaWmv91vpQB8RfFK4+0/ETxE+f+X2RfyOP6V1v7OPij+xPHn2CSQrb6nH5W3PHmLllJ/DcP+BVxOsSDU/iDfOBvFxqkhx67pTU3ia1uPAvxAvkgU281hfGW3Hou4PGfpgr+dfFRnKFZ11tc/J6dadLEvFJ6KX5/wDAPuDrRWd4f1iHX9GstRtiTBdQrMmeuCAefetKvs000mj9WjJSSktmJ714Z+1F4q+yaNp+gwyESXj+fOq/881+6D9Wwf8AgFe5twpr4x+K3iKTxx8Rr54GaaMSiztV6jap28exYsR/vV5mYVfZ0eVbs8DO8Q6OG5I7y0/zOHzmvvHwpdfbfDOkz5z5lrE/5oDXxz8TtDTwz42vNKjO5bSG2i3YxuIt48n8/wCdfWfwvmE3w98OsP8AnwhX8kA/pXDll4VJwlueRkClSr1aUt1+jOqrzX9of/klep/9dIP/AEatelV5r+0N/wAks1P/AK6Qf+jVr2sT/Bn6M+px/wDulX/C/wAj5L07TbvV7yO0sbeS7upM7IYV3M2Bk8fQVuf8K18WH/mXdS/8Bm/wrc+Av/JWNC+s/wD6Ikr7ExXz2DwUcTTc5Se58RleVQx9F1Zzad7fkfD/APwrXxZ/0Lupf+Azf4Vt+Cfh94ns/GWhXE+g6hDDFfQSPI9uwVVDgkk46ADOa+xdo9KOPSvQjllOMlJSZ7kOH6UJKSqPQVfuimy/6t/pT6ZN/q3+lez0PqXsfAepXU13eyy3E0k8hZsvIxY9fWuzsPgX421CFJU0Ro42GQZZ40P5Fsj8q4m4/wCPiX/eb+Zr76sv+POD/cX+VfJYLDRxUpc7eh+bZVgIZhOo60np2PkKf4A+OIVLDR1lGMkR3MWf1auems/FXw/m8xo9T0JnO3zF3xByO24cNX3JioLyzgvoXguYI54ZBhkkUMrD0INenLLILWnJpnvT4fppXo1Gn/XofMfgn9pDWtHljh15Bq9lwDKFCToPX0bj1AOe9fR/h/xJp/irS4dQ0y5S5tZRwynkHuCOxHoa+f8A41fA+HQbWXX/AA/Ey2Sc3VkvzCIf30/2e5Hb6dOO+DfxGm8BeJolmkJ0i8YR3MZ6JngSD0K9/bPXisKWIq4Wr7HEarucmHx2Jy/ELDYx3T2f6+h9j0U1WDKCOlOr6I+3CiiigBvtQTjnNFeOftCfEyTwvpceh6bMY9SvkLSyL1ih6ZHuxBHHTB6HFYVqsaMHOXQ5MViYYWlKtPZEHxS/aEt/DlxNpfh9Y73UEO2W6c5ihbuBj7x6+w9+leC6lrvib4h6gIri4vtauWJdbeMFwvqVjUYHHoKvfDP4c3fxG177LGzQWUID3V1jOxSeFH+0ecZ9D9K+uvCvg3SfBunJZaXaJbxgfM+MvIf7zN3NeDCnXzBuc5WifHUqOLzp+1qT5af9f1c+V9P+Avja+jWT+yfs6MMjz541P5ZJFF/8BPG1nGZP7JE6qMnyZ42P5ZBNfYtFdn9l0bbs9P8A1dwtrc0r+v8AwD5c+AOh6/p3xGFrcC+0y3t4WuLm1mDxrLkbFyvfls5P90819RU3auc4GfWn+9d+HoLDw5E7ns4HBrBUvZKV9ep4b+1Hqt/Z6HpFpbySR2V1LJ9p2EgMVClFb25Y4/2R6V55+ztq2pWnxEtrK1eRrK6jk+1RDJQKqEqx9DuCjP8AtEd6+o9b0HT/ABFYSWOpWkV5av1jlXIz2I9D7iqHhnwLoPg/zf7H02GyeX77rlmI9MnJx7Vx1MJOeJVZS0PMr5bVq4+OKU7RVtPTp8zoqSlpCw9a9Y+jOA8XfGzwv4Ovrixurqae/h4ktraIsy5GQMnC/rXS+EPE0Xi/w7Z6vBC8EN0pZY5MbgAxHOPpXyR8ZP8Akp3iD/ruv/oC19LfBI/8Wu0Hp/qm/wDQ2rycPip1q86ctl/mfNYHMauKxlSjPRRv+djvKKQMPWlr1j6U+Wf2mNX1KbxlDp00kiabDbpLBFn5HJ3Aufft7Y966H9ljVr+Ztb095Hk06FY5EVjkRuS2QP97Gf+A+9ezeJvBuieMIYotY0+G+WI5RnyGXPUBgQf1qx4f8NaX4XsRZ6VZx2VtndsjHU+pPUn3PoK8mOEmsT7Zy0PnIZbVjj3inPTt19DXooor1j6MKKSm+Yo6kD8aAH0U3zFPQ5p1ABRRRQAUUlJ5i92A/GgB1FNEinoc06gAooooAKKKKACiiigAooooAKKKKACiiigAooooAKKKKACiiigAooooAKKKKAKOtagmk6Te3snKW8LykeyqT/Svg27upb67nup23zzO0kjerMSSfxJNfZ/xevGsvhr4hkUcm0eP/vr5f618VV8zm0vehE+C4kqN1KdPyv/AF9wVs2nhLW7nSW1m2sZzp8ILm7XAVdp5Oc9iO3esatG1uNY0/R7owG7h0u6xFMyqwhkPUAnGM8H8M9q8ONru6Pkaajf3k/kVb6+uNTvJbq7me4uZDueWQlmY/5FQGitvwToI8UeLtL0tjiO4nVZMddg5bHvgGiKc5JdyYRlVmordmxongG3Xw//AG94k1FtH02VSLSJE33F02Oqrx8vI57+wwad8ONPtr+x8XNcW8c5h0WeWIyIGKOMYZcjgj1qn8SvETeJPFt6yFVsbRja2cMYwiQoSF2j0OM/j6ACqPhvxTJ4at9YjjgWYajZSWRLMRsDEfNwOcAHiunmpwqWS0X4no89ClXUUtFfXv8A10LXgnwna+MJrmxOrR6fqhCiyhnT93cMeq7/AOE9MetYepabdaPqFxY30LW91A5SSJxyp/qO4x1ByKrKxXBU4I5BHBr0Hx9cJ4s8F+HfFDHdqQZ9Nv5Mf6x0GY2+pXqfw4xURjGdN2Wq/EwjCFajKytKOvqv80efVt6bpXiDxoqwWUNxqa2EQRY1O7yYySQBk+uf5elYlaOi3GrRy3FvpDXRluYjHJHaBizx9SPl5xx+WexrGna9n1OalbmtK9n2KU9vLa3EsEyGOWJijo3VSDgg+4IqOnNG0TlHUo6nBVgQR7EetNqCHufTH7LOsNdeF9U055C5s7kSIp/gR14A/wCBK35mvbcV8z/sr3bR+Jtatx9yW1Vz9VfA/wDQq+mN1faYCXNh43P1TJqjqYGF+mgtFFFeie2N21FeQLdWs0Tcq6Mh+hGKmoNLyE1dWPgfWtJuvD2sXen3SmO5tZTG2PUHqPrx+Yr60+FPxW0/x5pMMMkyQazEmJ7VmwWI43r6g9eOmcVR+LvwYtviAn2+xdLLW412iRs7J1HRX/owGf0x8ya54Z1vwXqQi1G0uNOuEb5JeQCRyCjg4P4Hj618xarl1VtK8Wfn/Licjryko3pv+vkz7s3elHavknwj+0J4m8ONHDeyLrVmCMrcnEoUdhIO/uwNfQHgH4r6F8QIttlMbe+UZeyn4kHuOzD3HtnFexQxtKu7Rep9Rg82w2MajF2l2Z3FFFFegeyfOP7RvinWNE8YWEOnapeWMLWSu0dvOyKW3uM4BHNdZ+zbrmo694c1STUr64v5Eu9qvcSs5UbF4GTXn/7UX/I76f8A9eI/9GPXZfsr/wDIr6v/ANfg/wDQFr5+nOX1+Ub6HxdCpN5zKDlprp8j3Cmv91vpTqbJ/q2+lfQH2b2PibV/iB4mj1a9RfEGpqqzuFX7W+AAxwBz6V9heEbiW68K6RNK7SyyWkTO7HJYlASSfWvh7Wv+Q1qH/Xd//QjX294J/wCRP0T/AK8of/QBXz+WzlKc03c+MyGpOdaqpyvY268r+M3xhHgG3TT9OVZtauF3jeMrAn95vU56D2Off1Ovi74yXk958TdfafIdZxGoIIwqqAuPqMfnXbj60qNK8N2ernOMqYTD3p7t2IluvGnxMuZhHLqestnMiRs3lITnjH3Vzg9u1Om8KeOvBMb3As9W0yKNdzzWzMFUdSSUOMfWvpf4I29jF8NdGNiI8PHumK4yZSfn3e+ePwruyu7qK46eX+0gpym7s8yhkvt6Ua0qr5mr3PN/gLrmu+I/Bf27W7k3W6Zkt5HQBmjUAZJHX5tw/DvXol3u+yzbc79hxjrnFLDbR20YjijWKPJIVBgcnJ4HuTUuK9mnBwgoN3PqaNJ0qMacpXaW58V6pfePJLC4XUJPEBsip877SJvL2992eMeua5jTWu01C3awMwvt48k227zN3+zjnNfZvxYUD4b+Ijj/AJc5P5V8pfC0Z+I3h7/r8T+dfL4rDunWhByvc/PMwwLw+Jp03Ub5uvbU0P7Q+I//AD08Tf8AkxX0x8IZNRl+Hektq5uW1E+b5hvN3m/618bt3PTHXtiuxCj0H5UoXn2r3sPhXQlzObZ9lgculhJubqOV11AnCk96+VvHfxY8ca54mvdDtTLYNDcNCtnpqsZWKk/xD5jx6Y47V9Vfzqla6NY2V5c3UFpDFc3LBppVQBpCBgEnvwBWmIozrJKMrG+OwtTFRUIVOVdbHyFN8M/iBryme40vUrs9d11L83/j7ZzWaureL/h5fRxNc6lo86/OsMrMEYA9dp+Vhn2r7bx2HFcZ8WvCtn4r8EanDPEDPBE89vIANySKCRgkdDjB9ia82pl3JFzpzdzwa+R+yg6lGo+ZHP8AwX+MH/CfwyafqSrDrVum87BhJ0zjcPQgkZHuCPQeqfSvh34c623h/wAdaJfK20JdIr4/uMdjfoxr7hXoDXVl+IlWpPn3R6GS42eLoNVPiiL2r5T+NXjLXtL+Jus2tnrN/aW0ZhCQw3Doi5hQnAB9T+tfVtfHPx6/5K1r31h/9ER1GZylGimnbUx4gnKnhYuDs+b9GfRnwV1C51T4Z6Nc3lxLdXMgl3yzOXZsSuBkn2wPwruvWvPvgL/ySnQ/pN/6OevQeld9B3pRb7I9vBtyw1Nv+VfkeM/tKa5qWhaLo82m6hc2DtcMjm2lZCw255wemRXJfCf4uTeH/CviPUdev7rUpIZIUtoZ5i7O7ByFBOcfd5PtXS/tUf8AIp6T/wBfv/tN68K+H3g6Xxz4qstJQskUh3zyL/BGOp+vbnuRXhYmrVp4z92z4/H4ivRzO1J6vZeqsb2sfEbxv8StQkjtJL4xgEiy0pXCop/vbeT9SfpiuYu7bX/CN2stxHqOj3UmSskgeF2x6HjOPrX2xoPh3TvDOmxWGmWsdpaxjhIx1Pck9z7ml13QbDxHpc+n6hbJc20w2sjj8iPQ571vLLpzjzSm+Y7KmR1aseedZuf4Hzz8J/j9fWN/b6V4kuDdWMrCNL2QjfCTwN7fxLnueR1Jr6XX5lyORXwn4w8OP4T8UalpEhZvssxRXYDLKeVJx3IINfXXwf1qbxB8OdEvLh983kmFm7koxTJ9ztp5fiJylKjUeqKyTGVZSnha+rj/AMMztOlcD8ZvGmq+BvCX9o6TbxzSmZYnklBIhUg/Njvzgde4613oqnqml2mtWbWl7bR3ds5UtDMoZWIIIyD15Ar2KkZTg1F2Z9PXhOpTlCm7N9T5DXUviJ8Q2knhl1jUIZG2n7Pujgz6DbhRj/8AXVS6+GXjfQ83r6PfwlRuMsDb2HfPyEnpX2hHCkKhUQIqjACgACnYHevKeWqWs5u5848hjNXqVZOXc+QvA/x08ReE72Nbu6l1nTi37yC6cs4HqjnkEe+R/Ovq7Q9atPEWk2upWUnm2txGJI29j2Pv7V8zftJeFrbQvFtrqFpGsKalGzyIgAHmKRubHqdw+pye9d5+y3rzXnhnVNKdmLWVwJEyeAkgPA/FWP41lg6tSlXeGqO5zZXiK2HxcsDWlzLp+f5Ht9cF8dP+SV67/uR/+jFrva4L46f8kr13/cj/APRi169f+DL0Z9PjP92qej/I+aPg9eQ6f8SNHuriRYbeAyySSMcBVELkk+2Aa6vxz8dvEHjLU207w559lZM2yJbVSbmf3yOR9Bz9a8ntbWW+uoLaBDJPM6xRqOpZiAAPqSK+y/hp8NdO+H+ixRRRJNqMiA3V2RlnbHIGeijsP65r5rAxq1oulB2XU+DymnicVTdClLlindv9D5Y1Pwb4ym3Xt/pWsTMvzmaaOR2HfOf89Kl8LfFjxP4SuEe11Oa4gXg2t0xkiIB6AHp+GK+1Ag7gflXiH7QfwttbzR5/EumwLDfW/wA92sYwJo+7Yx94dc+mfauqtgZ0I+0pTeh6GKyirhIOvhqjuj0L4b/Eax+Imim7tv3FzFhbi1ZgWiY/zB5wcc4PcEDr6+NPgz4sk8J+PdOcM32W8cWk6AgAhyAp59GKn1xmvsteRXp4HEPEU7y3R7uU4546heXxLRlHXv8AkC3/AP17yf8AoJr4Ps/+PyD/AK6L/MV94a9/yBb/AP695P8A0E18H2f/AB+Qf9dF/mK83Nfih8zwuIv4lH5/off0f+rX6U6mx/cX6UpOAa+hWx9utjm/HXjbTvAOhyalqDnbnZFCn35XIyFH5H8jXzH4g+LvjL4haqtrp8t1apIx8mx0vcGIwerL8zHHJ6DjoKh+OHjKXxZ46vIlZvsWns1rBGTxkHDt+LD8QFr6B+DPw5tvA/hm3llhH9sXiCS5kYZK55EY9AP55NeDKdTG1nTg7RR8dUrV82xUsPRly047+Z89SfB/x+sf9oPo92zD5vME6NL+W/dnk+9S+Gfi94t8B6mYLi5uLuKNts1hqJZiMcYBb5kI/L2NfYftXjH7SXgi11HwufEMMQS/sWVZHVeZImbbg/QsD7c0q2Blh4OpRm7oWKymeCpvEYWo7x1PSvBfjCx8caDBqmnybopPleNvvROOqsOx/wAa3q+W/wBmfxU+meL5tFkkIttRjJRMf8tUG4H2+UPn6CvqTivUwlf6xSU+p7+W4z67h1Ue+z9R1FFFdh6glMlYLG59jT/SqGtXY0/Sby5PSGF5D+Ck/wBKmWiZEnaLZ8Q+H1F14y0wHnzL+IH8ZB/jXpX7TXh3+z/FlhqqLhNQt9rHn/WR4Gf++Sv5GvOfA67/ABt4fU87tRtx6/8ALRa+mv2gvDZ174c3M0YzNp7rdqAM5UAh/wDx1ifwr5TD0va4arY/OcHh/rGBr2Wqd/uMr9mfxR/avg+40iVyZ9Nlwqkf8snyw57/ADBx+VexivkD4CeKP+Ec+IVpHLJsttQBtH9NxIKfjuwP+BV9f9a9vL6vtKCXVaH1eS4n6xhIp7x0/wAjkPit4q/4RDwLql+jlLny/KgK9fMf5VI+mc/hXzX8B/DR8R/EaxeRA1vY5u5N3qv3Px3FT+Fdr+1H4p8/UdM0CJjsgU3U69ixyqfiAG/76FdL+zL4XOm+FbrWZowJtQl2xtnP7pMgfT5t/wBcCuKr/tOMjBbRPKr/AO35rGkvhh/X/APJvj9Hs+K2sH+8IT/5CQf0r6L+Cs3nfDHQWznEJX8mYf0r5+/aJj8v4oXjY+/BE3T/AGcf0r3X4AzCb4U6NzypmU/hM/8A9apwemMq/P8AMWWe7mlePr+aPRa81/aH/wCSW6n/ANdIf/Rq16VXmv7Q/wDyS3U/+ukP/o1a9jFfwJ+jPpMw/wB0q/4WeB/AX/krGg/Wf/0RJX2JXwToutXvh3VINR06c2t7Dny5QoO3IKngg9ieorrP+F4eOP8AoPy/9+Yv/iK+ewWNp4em4STep8VlObUsDQdOcW3e+nyPsomkNfG//C8PHH/Qfk/78xf/ABNdt8Gfih4o8T+P7HT9T1aS6s5I5C0TRxgEhCRyF9h3r1KeZU6k1BRep9DRz2hXqRpqL10PpWmTf6t/pThTZv8AVv8ASvVex9G9j4BuP+PiX/fb+dffNl/x6wf7i/yr4FuP+PiX/eb+Zr76sv8Aj1g/3F/lXzuVb1Pl+p8Rw58db5fqWKKKK+jPuCvdW8V5bywSxrLHIpRkcZDAjBBHpXw14z0BvC3irVNKIwttOyJnqUPKE++0j86+66+PPj0oX4ra3jv5J/8AIKV4eaxXs4y8z5HiOmnQhU6p2+//AIY+jvg1rreIPhvoty5JlSLyHyckmMlMn67c/jXaivKf2a2P/CuQCchbuUD9DXq9enh5OVGLfY+gwM3UwtOUt7IWiiiuk7hrfKufSvh74keJG8WeNtX1LzDJC8zJCe3lKdq4HuBn8TX2vqtwbfTbqVeSkTMB9Aa+BD8wzXz+bTdoQ6M+L4kqPlp0ls9T7C+BnhRPDHw/sGKBbq+H2uZu53YKj8F2jH1r0P69aq6ZbrZ6fbQIMJHGqqPYACrde1SiqcFFdD6vD01Roxpx2SFooorY6QooooA8i/aQ1vUNC8J6dNpt7cWMr3yo0lvIUYr5bnBI7cD8hXEfs7+KtZ1vxxcwahqt7fQixdxHcTs6ht6AEAnrgn8zXVftTf8AImaX/wBhBf8A0XJXAfsx/wDJQLn/AK8JP/RkdfP1ZyWPjFPTQ+KxNSazeEFLTQ+p/avnr473ni+HxtGuhvrK2X2SPIsPN8vfufP3eM4xn2xX0NzSEe1evXo+2hyc1j6fGYZ4ql7NScfNHwPq0l9JqVw2pm4N/n96brPmZwPvZ56Y69q6DR73xxHpsC6XJry2AX919k87y8Z5244xn0qx8ZP+SneIP+u4/wDQFr6X+CIB+F2g8Z/dN/6G1fM4bDOpXnTUrWPgMBgXiMXUoqo1a+vzPM/gPeeL5vGsy66+sNZfY3I/tDzfL37kxjdxnGffrX0LQFHpzS819NQo+xhyN3P0DB4Z4Wl7NycvNnz5+0l4m1fQ9e0iPTtTvLCOS3ZmW3mZAxDdcAjmtz9mvXtS17SdZfUtQub9o50VGuZWcqNvQZPSuQ/ao/5GTRf+vZ//AEOug/ZV/wCQLr3/AF8R/wDoNeRCcv7Qcb6f8A+Yp1J/2zKDlp2+R7saTcAuaK8v/aA8aSeFPBLW1rIY77Um+zoy9VTHzsPw49twr2qtRUoOcuh9ZiK0cPSlVnsjjvip+0RNZX02leF3jzEdsuosoYbu4QHjj+8cj2715pZ+FfH/AMRIRcrBqWqQOMrJdT7Y2HqpdgPyrV+Avw9g8a+JZLq/i83TNPCySRsMrJISdqn1HBJ+g9a+tEjWJVVVCqOgAxivEo0amOXtasrR6I+Sw2FrZuniMRNqL2SPi+80/wAb/DF43mGpaKu4ANHKfJZhyASp2k8dD1wa9q+Dfx0bxVdJouu+XHqjD9xcoAqz4/hI7Njnjg89Oh9c1bSrTWtPuLK9gS5tpkKPHIMhga+JvFWjXPgHxte2UUkkU+n3G63mz8wXIaNs+uCp+tRVjUy6UZwleDMsRTrZJOFSnNypvdM+5qX3rF8Ha8nibwxpmqqNv2q3WQr6MRyPwOR+FaV4zR2czIMsqMQB3OOlfQqSceZH20ailDnj2ueC/GP48Xum6pc6F4dkWF7cmO5vsbmD90QdBj+9656YzXlNp4b8a+P4lu0ttT1eI5xPO7Mh55AZjjr6HtXNWbQ3GrQNfO3kPMpuH5LbSw3H64zX3jpsdtDp9ulmI1tVjURCLG3bjjGO2K+coxlmE5OpKyXQ+Ew1OpnVWcq1RpLoj42ZvHPw88uWRtX0iNXG0sXEJb0PVT9D1r638Fz6lc+FdLm1d1bUpIFecqgX5iM4x6jOK17i1hu4XhniSaJxho5FBUj0IPWpduOBXr4fC/V2/euj6bA5e8DJtTck+jH0UUV3nshRRRQAUUUUAFFFFABRRRQAUUUUAFFFFABRRRQAUUUUAFFFFABRRRQBxXxjt2uvhl4gRB8wti5+ikMf0Br4ur7z8R6f/bGgajYHpc28kPP+0pH9a+DpI2hkeN1KOp2lSMEEHGD7ivmM2j78Jdz4HiSDVWnPy/r8xtbN14w1zVPD8ei3N7LdabC6ypFIA5jwNow2MgYOMZxWNXR6b48vNJ8LXmhQWOni3vFKTztCfPcE5BLBh93tx2rxYO11ex8pRla6craff5HOV1Hwv1SLRPiDod5OQsK3GxmP8IcFM/hu/SuZZTGxVlKsOCpBB/Km0oScJKXYilN0qimls7mt4t0F/DPifU9LdWH2adkTcMEp1Q/ipBrJr0mPVNI+KOm2tprV9HpHie1jEMGpT/6m7QDhZW7N/tH175xVGT4HeMt6mDTI72Fz8k1vdRMjDsRlgcH6V0Soyk+akrpndVws6kufDrmi+2tvJnCN0rvfEFudD+EPh+ymP+k6lfSaksf8SxhBGpI9GGD+NWrP4d6d4LkF942voE8o7l0W0lElxO2CQG2nCrx17+ork/GXiy68Za5LqFyqxJgRwW6fchiH3UH9enJPA6U+V0YS5t30D2f1SnL2nxS0t282YlaXh7xBqPhnUhqOlymC7iVgJdgfaD8pOCCO/cd6za6Dwl4yvvBb3b21paXIvofJkW9hLq0eTkAZHBPHPBxXNDSV27HHRaU027W6mRqGqXesXkt5fXEl3cyHLSytuY+30qtUlzN9puZZvKjg8x2fy4hhFySdqjPQZ9e1R1Ld22Zybbbbuz2r9liBm8VavMB8qWgUn6uP/iTX03XhP7Kul+Vout6iQR59wkAJ9EXd/OSvdhX2WXxccPG5+o5LBwwML9b/AJi0UUV6R7oUUUUAIaqahplrqlu8F5bQ3ULfejmQOp/AirfSila+jE0pKzPFfHX7N2k6tHLc+H2/sq95YQEkwOfTHJT8OB6V86zQ6n4R14o3nadqljLjg4ZGHcHuCOmOue9feVfLf7TlnBb+OrSaJFWWezVpdoGWIdgCffAx+Ar5/MMLCnH21PRo+KzrL6VGn9ZorlaZ7r8K/Gv/AAnng201JwFu1zDcqvQSL1I9jwfxrsa8L/ZVkkPh/W0JPkrdKVHbcUwfxwBXudethajqUYzl1PpcvrSxGFhUnu0fL/7UX/I76f8A9eK/+jHrsv2V/wDkV9X/AOvz/wBkWuQ/akjK+MdMkP3Wsto/CRj/AFFdR+ypdxvoeuWwP72O4SRh/ssuB/6Ca8enpmMv66Hy9F2zqS9fyPd6bJ/q2+lOpsh/dt9K+jPuHsfA+tf8hrUP+u7/APoRr7e8E/8AIn6J/wBeUP8A6AK+H9UkWbVb2RDuR5nZW9QWJB/KvuDwT/yJ+if9eUP/AKAK+dyv+JM+H4e/jVjbrwP4/fCG91i+PiTRYGupygW7tYxl2wMB1Hc4wCPYYr3vrijA/CvZr0I14OEj6zF4WnjKTpVNj4f8HfEDXvAN050u6aJGbMtrMN0bHjqvrx1GDXungr9pfTNUkjtdetjpUxwBcxtvhJx37rz9R7133i74W+G/Gm99Q06MXbDH2qH93KPQ7h1x6HIr5p+LHwjufhvcxTxTm90q4crFMww0bckI3qcDr3weleJKnisAuaMuaKPkJ0cwyePPTlzU1/Xy+R9fW9xHdQpLE6yROAyuhyGB7ipq+ff2YvGd1cSX3hy6laWKGP7Ta7iTsG7Drn0yykD3NfQYr28PWWIpqa6n12CxUcZQjWj1OT+LP/JN/EP/AF5yf+gmvk/4Wf8AJRvD3/X4n86+r/iz/wAk38Q/9ecn8q+UPhb/AMlG8O/9fifzrx8f/vNP+up8tnX+/UPl+Z9uL90UtIv3RS19CfbjScfSvK/iN8fNJ8F3Mun2Uf8Aa+pxnDxo4WOI+jNg8j0A+uK2fjR4um8HeA726tGMd5OVtoZB/AzdW+oAYj3Ar5f+G/g1vH/jC00x5XjhbdLcSrywjH3vxJIGT03CvHxmKnTmqNJe8z5nNMwq0akcLhl78jpdQ/aA8ca1cFLK4jtN5wsNnbBz9PmDGqF3N8T9UjZph4leNgQwCTIpHfgDGPwr6t8O+FNI8K2K2ulWMNnEAM+WvLY7k9Sfc1fvykVjcO2FAjYk+nBqfqNWSvUqsy/smvOPNXru58GaV/yErT/rsn/oQr77X/Vr9K+BNK/5CVp/12T/ANCFffa/6tfpXPlG0/kcvDeiq+q/Ud/FXxz8ev8AkrWvfWH/ANER19jfxV8c/Hr/AJK1r31h/wDREddGa/wV6nXxH/ukf8X6M+hfgL/ySnQ/+23/AKOevQq89+An/JKdD/7bf+jnr0KvSw/8GHovyPdwX+60v8K/I8R/ao/5FPSv+v3/ANpvXDfswjPj68OOfsD4/wC/kddz+1R/yKelf9fv/tN64f8AZg/5H69/68H/APRkdeJU/wCRhH5HyWI/5HUPl+R9S0tFFfRn3R8gftCIq/FTUyBy0cJP/fsD+Qr2v9m92b4aQAnIW4mC+w3Z/nmvFv2hv+Spaj/1zh/9AFe0fs2/8k1i/wCvqX+Yr5zC/wC/VPn+Z8Nl/wDyN6vz/M9TFZniDxBYeF9Ll1DU7lLW0iGWdv0AHc+wrT5r5P8A2iPF9xrnjeXSt5FjpeEWMHhpCoLMR68gd+nvXrYrELDU3Ox9JmWNWBoe0trsjoPFn7UF7NNJD4e09LeDOBc3gLO3HUICAOfc/SuR/wCFjfEvxYCbS61O5QHH/EvtcAfUov8AM16F8AvhLpl3oMPiTVrZbye4Zvs0EygpGqsV3FT1JIyDzxiveo41RQoUAdsCvPp0MRiIqpVqWT6I8Shg8bjoKtXrOKfRHw14sj8UKbX/AIST+1Mnd5H9pmQ+m7bvP0zj2r2L9k//AFvib/dtv5y0ftYY8zwv64uf/aVH7J/+t8Tf7tt/OWuOjT9lj1C9/wDhjzMPR+r5wqXNe3f/AAn0PXBfHT/kleu/7kf/AKMWu9rgvjp/ySvXf9yP/wBGLX0Nf+DL0Z9vjP8Adqno/wAj5p+DdrHefE7w/HKu5fPLge6ozKfwIFfaS+lfFfwfvo9P+Jnh+aVtqG48vnjllZF/VhX2ovrXl5V/CfqfPcOW+rz9f0E/pVPVrGHUtMu7SdQ8M8TRup7qRgj8qu1leKNYi8P+HtR1Gb/V2sDykdM4UnH1NezKyi2z6mo0oNy2sfCIZraUMjbXjbKsPUHg/mK+/LKQXFpDKON6BvzFfBem2Mmr6naWcf8ArbqZIgf9pmAH6mvveFQkSqOAABXg5Tf3+2h8bw2n+9fTT9Spr3/IFv8A/r3k/wDQTXwfZ/8AH5B/10X+Yr7w17/kC3//AF7yf+gmvg+z/wCPyD/rov8AMUs1+KHzJ4i/iUfn+h9+p9xfpVXVro2Ol3c45MUTuPwBNWkPyL9Kq6ta/btMu7cHBlidM/UEV77vyn2kr8jtvY+Co7hkukuHVZ3D+YyyZIfnJDfX616yv7T3ivA/0PSR/wBsZP8A45XlllMum6tbyXMCyi3nVpbeVQQwVslGBHfBHSvtK3+HnhG4gikTw7pLI6ghhZRcgj/dr5XA06tRy9nOx+dZTh8TW9p7Cryu6ueA/wDDUHiv/n00n/vzL/8AHKzvEH7QXiPxJot5pd3aaYLe6iaJ2jikDAEdQTIcEdq+k/8AhW3hT/oW9J/8AYv/AIml/wCFa+FM/wDIt6T/AOAUX/xNeo8LipJp1dH5Hvyy7MJxcZYjR+R8ofB2RoviZ4fKcnz9v4bWB/SvtJentWDY+BfDml3cdzaaFp1rcxnKTQ2qKy8Y4IHFbwrqweHeGg4t3PRyvASy+k6cpXu7jqKKK7z2RvpXNfEuUwfD/wARuDtI0+fB9/LbFdK1cZ8ZLj7P8M/EDetsU/76IX+tY1XanJ+RzYl8tCb8mfLPwps/t3xG8OxYzi7WTp/dy2fw219o31nFfWM9rMgkhmjaN0bkMpGCDXyJ8A4/M+K2iHH3fOb/AMguP619idq8nK4/uZX6s+c4einhpt9X+iPg/WtMufCHii7sxIVutPuSqSqMHKtlWHp0B/Gvtfw3r0XiDw1YasjKI7m3WY8/d4yR+ByPwr52/aa8MnTPF1pq8aqItSh2vjr5keASf+AlcfQ1b8F/EE6b8AtdtTKsd1aO1pb84JWY5BHuMyH/AIDXNhp/VK9Sm9v8v+Aefgan9m4uvQntZv7tV+B5r4p1K4+IXj67uLbdNJqF35Vsr8HaSFjB9ONufxr7O8OaLD4d0Kx0y3GIbWFYhxjOB1PuetfMX7OPhb+3PHX9oSx77bTIvN+bBHmtkIMfTcc9tor6v7Yrqy2DalWlvI9HIqLcJ4qe8mfKf7TEPl/EaNv+eljG3/j7j+lepfsz3X2j4ePH/wA8byVPzCt/7NXnn7Ulrs8YaXcY/wBZZbM/7sjHH/j1dt+y3Ju8F6kv93UG/wDRcdYUfdx80cmF9zOai73/AMz2mvNf2h/+SW6n/wBdIf8A0atelV5r+0P/AMkt1P8A66Q/+jVr2cT/AAZ+jPpsw/3Sr/hf5Hz58ErKDUPiholvcwx3EDmbdFMgZW/cydjX1j/whegf9ATT/wDwFT/CvlX4C/8AJWNB+s3/AKIkr7FrzMrinRba6/5HhcPQjLCyclf3v0Rif8IVoH/QF08f9uqf4VPZ+GdI06cT2mmWdtMOBJDAqsPxArUoxXs8sVrY+pVOC1UUFNm/1b/Sn0yb/Vv9Kp7FvY+ALj/j4l/3j/M199WX/HrB/uL/ACr4GuP+PiX/AH2/nX3zZf8AHrB/uL/Kvncq3qfL9T4jhv463y/UsUUUV9GfcDSa+LfjFqkesfErX7iI5jWfyQfdFVD+GVNfUnxM8dW/gLwvdXzupvHUx2sJ6vIRxxnoOp9hXx5ouk3nizxBbWEOZb2+m27jzyTlmPsBk/ga+fzSpzctGO7PiuIKyqezwsNW3f8ARH1T+z/pr6d8L9MMilHuGkmwfQudp/FQD+NekVR0XS4dD0mz0+3BEFrEkKA8naowP5Vf717dGPs6cYdj6zDUvY0YU+yQtFFFanSVdQtxc2NxEekkbJx7ivgRlKZU9QcV+gbDdkV8XfGLwy/hX4hapb7QsFw5uoMcAo5z07YO4fhXgZtBuMZrofG8SUpOnTrLZO33/wDDH2B4c1BNV0HTrxDlbi3jlB+qg/1rRFeNfs3+OotX8N/2BO+L7TsmNSeXhJ4I+hO32+X1r2WvWw9RVqcZo+lwdeOIoQqR6odRSUtdJ2hRRRQB4t+1N/yJul/9hBf/AEXJXAfsx/8AJQLn/rwk/wDRkdd/+1N/yJul/wDYQX/0XJXAfsxf8lAuf+vCT/0ZHXzlb/kYR+R8Liv+RzD5H1RSUtJX0Z90fF3xm/5Kfr//AF2H/oC19MfBH/klug/9cm/9Davmj4zf8lO8Qf8AXdf/AEBa+l/gh/yS3Qf+uTf+htXzuB/3up8/zPh8o/5GNf5/md1RRRX0R9wfNH7VH/Ix6L/17P8A+h10H7Kf/IH13/r4T/0Guf8A2qP+Rj0X/r2f/wBDroP2U/8AkD67/wBfCf8AoNfO0/8AkYv+uh8PS/5Hkv66Hu1fMn7UupyT+KtJ08/6q3tDMP8AedyD+kY/OvpyvmT9qTS3g8U6TqJ/1VxaGEf7yOSf/Rg/Ku7Mb/V2exnvN9SlbyOJ8BfFzWfh3p9xZ6Zb2Msc8vmu9zG7NnAGAQ44wPfqa6n/AIaf8V/8+ekf9+Zf/jlb/wCzdoegeItB1aDUdKsb+8t7kOGurdJGCMoAALDplWr2T/hWvhP/AKFvSf8AwCi/+Jrhw1DESoxlCpZHkYDCY2phoTo17R7WPnz/AIae8V5P+iaT/wB+Zf8A45Xnfi7xZd+NNem1a+jgiuZgqstuCq/KMZAJPPSvsf8A4Vt4U/6FrSf/AACi/wDiaT/hWvhP/oW9J/8AAKL/AOJrWpgcRVjyzqXXob1soxuIjyVa916GD8A3Z/hTohbkjzgPoJpAK9CZQykHoaq6fptrpNnHa2VtFaWsfCQwoERcnJwBx3q1XsU4ezgoPofUYem6NKNN62SR8mfGP4PXvg/VLjVNOga40OZi+Y1ybYk/dYf3cng/ge2cnwL8aPEXgaOO1hmW+05Txa3XzBRxwjdV+nIHpzX2OyhsgjIPrXnfi/4D+F/FKySR2n9lXrZIuLLCDJ7lPunnrxn3rx6uAnCbq4aVmfMYjJqtOq6+Bnyvt/X5EHgH48aF40misrgHSdTkwFgnYFJCT0R+56cHB54zXpvWvhzx34Jvfh/4hl0u9dZGCiWKdOBIhJAbHY5B49j25r6a+AvjK48Y+CFN67S3tjKbaSVjkyAAFW+uGA56kE1pg8XOpN0aq95HRleZVa1R4XEq00el0UUV7J9OFFFFABRRRQAUUUUAFFFFABRRRQAUUUUAFFFFABRRRQAUUUUAFFFFADTzxXxv8bvCp8K/ELUAisLa9Y3cLHHO8ncOPRt3H0+tfZFeYfHj4ft4z8Jm5tIvM1PTt0sIUEtIhHzoB3JwCOOqgd683H0HWo6bo8LOMI8VhnyrWOp8lVc0fUho+qW161pDe+S28QXIJjY84yARnBwcVTor41Nxd10PyyMnGXMt0bWrXuqeOdY1HVTaCSfZ9ouBaREKiDA3YGenHJzWLWxoni7VfDdhe2mmXTWQvCvnSwjbIQucKG6gc54596ms/C0U3g+712bUorVobkW0NrIpLTttBbGOmAw6jHuK0t7TVPXqdLj7b3o6y1bMHFTQ3U9upSKeWNOu1XIH5Zpv2eY25uBDIYA2wy7Tt3YzjOOuKi3Vnqjn96PdC985yepzRUltbzXkwht4ZJ5W+7HGpZj9ABWz4K8LxeMNa/s99Rh06R42MXnDPmuBwg7ZPv8ArVRjKbsioU51JKMepl2+l3d9a3V1BbSzW9qoeeVFO2ME4GT9f6nsca2r+Mptc0HTdMubCyB09RHBdwxlZdg/hbnBHfp1+pqHQfFmq+Gobu1tZyLS6Rori0lXdFICMHcp6HHcc1jVXMoq0eu5rzqEOWD1e4UvJYBRljwBSV6l8APAL+KvFUeq3MR/szTHEm4ggSTdUUH2OGP4DoadKk601CI8LQliq0aUep9EfDHwyfCPgfStMkGJ44t83/XRjuYfgSR9BXVikHt0pT6193CKhFRXQ/YqVNUoKEdkLRRRWhqNqpqmow6Tp9ze3DBILeJpZGPZVGSat8Vl+JNBh8T6De6XcSyxQ3cZid4ThgD6ZH9KmV7PlInzcr5dzzrwj+0Z4c16NU1Mtot3jkTZaInPZx/UCvRLDxVpGqRiS01OzuYz/FDOrD9DXzp4g/Zh1+wkLaVe22pxf3ZMwyfTHI/HI+lcrP8AA/xxbuFbQZGycApNEw+vDcCvDWKxdPSpTufIrMcyw/u1qPN6f8C6PprxR8V/DHhW3ke61WCaZRkWtu4klY9htB4+pwK+TPHXjG78feKLjVJkKNKRHBbqS3loPuqPfJJ+pPSuo039nvxrfsBLYQ2Cn+K4uEIH/fG417J8N/gDpfg25j1DUJRq2pxkNGzJtihPXIXJyR6k+mAKyqRxWOajKPLE560cfm8ownDkh/X3mz8FfBs3gvwNbW10nl31yxup1/us2AF+oUKD7g13/Wk6Yor36cFTgoLZH2VGlGhTjThsjwv9qTw3LeaLpesxAlLORoZlAzhXxhifZlx/wMV5d8F/iHF8PfFBluy39mXiCG4KjJTB+V8e3PTsT1xivrjVdLtta0+4sr2JZ7W4QxyRt0IIxXzV4y/Zr1vTb2WTQCmqWLElI3cJMg9DkhW475/CvExmHqxrLEUVc+TzPBYililjcMrs+irHxdo2pWYu7XVLSe3xnzEmUgfX0ryb4xfHTTrbSLjR/D10t9fXCmOS6hbMcKEYbaw6sR6dM59j5La/BPxtdzeUuhSxnu0kkaAe+S3P4V6z8M/2dY9FuoNT8Ryx3d1EQ8VlFkxowPBZv4j04xjjvVe2xWIXJGHLfqafXMwx0fYwpcl92z5wuLaWzneGeNopUOGRhgg+hHrX3P4JH/FH6J/15Q/+gCvCPiF8BfEviDxpq2o6etobO5l8yPzJ9rdBnjHrmvefCOn3Gk+F9Isrwg3VtaRQylTkblQA4P1FGX0J0ak1JaBkuDq4WtVjUi7dH3Nj61yUPxU8MyeIbzRX1SG3v7aQRMsx2KzYBwrHgkEkY65B46V1hHBHTNfMvjb9nTxNJq13f2F3b6x9olaZtx8mQsxJPB+XqfUfSvQxNSrTSdKNz2sfXxNCMZYeHN3PpdbiORQ4kVl9QRivA/2lvG2l3ml2mgWk6XN6twJ5vLIYRAKRhvc7unoD04z5m3wQ8cxyiP8AsGYsehE0RH578Cuj8N/s0+JdSuEOrSQaPb9WO4Sy/gF4/X868uriMRiIezjStc8DE43G42m6EMO1fq/+GRe/Zd0ee48Uanqm3Fvb2vkFscF3YHAPsEP5ivpv9KxPCXhHTvBeixaZpsPlwJ8zM2C8jd2Y9yf8AOBitvvXq4Wj9XpKD3PocuwrweHjSe/U574g2L6h4H1+2iQySyWUyqoGSW2HAHvmvi7wvrX/AAj/AIk0vUypZbS5SVlXqVDDI/EZr7yZflINfOHxG/Zz1H+1Z7/wyI7m1ncyGxZxG8RPUKT8pGemcY4HNcGYUKk3GrTV2jxs7wdaq4V6Cu4nuul+L9G1jTUvbTU7Wa2cZ8wSgY9jnoR6HmtO1uob2BJ7eZJ4HGVkjYMrD1BHWvjuH4HeOLiTYNBkXnBZ5o1HT/e5/DNfUvw30W98O+B9J03UFVLu3i2SKjbgOTjn6YrqwuIq1m1OFjvy/G4jFS5a1Llst9Tjf2ktLm1D4dtNCpdbS6jnkx2XDLn/AMeFeG/Bjxda+DfHlpd3z+VZTxtbTSkcIGwQT7ZC/hmvsHULGDU7Oe0uolmtpkMckbDIZSMEEV81eNP2a9Z0++kl8OldSsWOVhkcJLH/ALOSQrAeufw7njxtGqqsa9JXsebm2ErrEQxlBXt09D6XgvILqBJoZo5YnG5XRwVIPcHvXkfxu+L2n6Lot5omm3Ed1qt0hhk8ptwt0IwSxB4bGcD8fr4xa/Bfx1cSNbpos8aMfnEkyKnXqctzXqvw2/ZzXSLuLUvEksV1PGd0dlFkxqw5BZuNx9sY471X1jE4hckIct+rLeMx2Ni6NOjyX3b/AOGR88aaduo2np5yn/x4V99x/dX6V8uax+zz4rm1++urVLPyXunlh3T4O0sSueOuMV9RR58tc8HA4pZbRnR51NbhkOGrYb2sasbXt+o6vjr49f8AJWte+sP/AKIjr7Fr55+KXwR8S+LvHmqatYLamzuDHs8yba3yxKpyMHuprfMac6tJKCvqdOe0KuIw0Y0o3d/0Z6N8Bf8AklOh/Sb/ANHPXoA9+tcl8LfDd54R8C6ZpV+Ixd2/mbxG25eZGYc/QiutruoJxpRT3sj2MJFww9OMtGkvyPE/2qP+RT0n/r9/9pvXD/sv/wDI+3v/AF4P/wCjI69Z+OXgPVPH2g2FnpQhaWG581vOfaNu1h6epFc18E/hJr/gPxTdX+qLbiCS0aEeTLuO4up9B2BryKlGbx0altD5qvhq0s2jWUXy6a/I9yooor3j7A+Qv2hf+Spaj/1zh/8AQBXtH7Nv/JNYv+vqX+Yrkvi18F/EfjLxxd6ppy2ptJEjVfNm2tkKB0we9ej/AAd8I6h4J8GppupCMXImkkPlNuGCeOcV4WHo1I4yc2tNT4/A4atTzOrVlFqLvr8zue1fGfxs02bTfibrYmRlE0izxsR95WUcj1wcj8DX2ZXn3xY+E9n8R7FHVxaatbriC6C5BHXY47j+R59QezHYd4ilaO6PUzfBzxmH5ae61MX9nvxtYat4NtdGa5RNTsAyNCxAZo9xKsvqMED6j3Felavr1hoNjJd6heQ2lunLSSuFH0Hv7V8l6p8CfGumyFBpJu0BwJbaVWVvfkg4+orQ0T9n3xlr1xG1/CumQt96a6lDtt9lUk59jiuGjisRCCpeybaPIw2YY6lTjQ+rttaX1/yMv4wfEJfiF4m8+2DLptopht9wwWyfmcj3xx7AcCvQ/wBk5v8ASPEw/wBm2/nLWt4r+AIg8BW2j+HljmvxdpcXN1cttMuEYZzg4A3cD3PqTV74F/DPXfh7qGqvqqW4huo4wphk3HcpPHQf3qzpYevHFqpUX9WMMPg8XTzKNasr33fTVM9j6iuC+On/ACS3Xf8Acj/9GpXeVx/xY8N3vi/wHqWk6cIzeXBi2+a21flkVjzj0Br3KycqUkuzPr8XFyw9SMVdtP8AI+M7OC6dpLi1Vy9ovns6dYwGUBvwZl6etfU/wv8AjlpPirTre01W6i0/WUUI6zsEScjjch6c9dvUZ/Gue+D3wX1jwl4ivLnXIbSSyuLGS2MaPv3bmQ4Ix0wDWH46/ZovobyS58MSpcWrEkWVw+14/ZXPDDr1wfc14GHpYnCxVSCvfdHxeCw2Oy+mq9KN77xPoW81qxsbdri5vLeCBRkySSqqj8Sa+c/jp8ZrbxNanQNClMthuBuboAgS4wQi+2ec98Dt14k/BTxstx5J0CbfnHEke3892K7Xwd+zNqt9cxzeIp49PtV5NvAwklf2z91fqM1pVr4rFL2cIctzoxGMzDHx9hTouN93/wAEo/s6+A5de8TDW7mH/iW6ccozDIkmxwB/ug7vrtr6o+lUNF0Wz8O6bb6fp8C21pAu1Ik6DuT7nqcnrmr49a9bC4dYemodT6TL8GsDQVJb9Shr3/IFv/8Ar3k/9BNfCFn/AMfkH/XRf5ivvPVbd7rTbqGPG+SJkXPTJBFfLtv+zj4wjuInKWOFcE/v/Q/7tedmVGpVlBwV7Hh55hq1edJ0ot2/4B9Wx/cX6Up5pF4UD2p1e6fXLY+RPjz4Bm8J+MJ7+KNjpupu08cnULITl0J9c5I9jx0rtPgv8c7LT9Lt9A8Qy/Z1twEtr5sldnZH9Mdj0x6Y59x8ReG9P8VaVNp2p2y3VrKOUbsexB6gj1FfPfiz9mLVLO4kl8P3kd/bk5EF0dkqj03dG+pxXgVcPWw1V1sOrp9D43EYLFYDEvFYJXT3R9GWWsWWpW6z2t5BcwsMrJFIGU/Qg1DqXiTStGhMt9qNrZxj+KeZUH6mvkab4IeOIZAh0GUkngrNGw/MPx+NXdP/AGffG15IBJpsVmp/iuLlMfU7SxrT67iHoqTubrNsZLRYZ3+f+R9SeG/Fuk+L7ea50i8W9ghlMLyKrAbgAcDI5GGHIrarzr4N/DS9+G+l3sF5fx3b3TrJ5cKELGwBB+YnnPHYdK9F/GvVoynKCdRWZ9Hhp1alKMq0bS7DqKKK2OkbmvOf2grj7P8ACrVx0MjQoP8Av6mf0Br0auD+M3hHU/G3g86ZpXlGdp0dvOfau0ZPXHriufEJypSUd7HFjYylhqkYK7aZ4F+zvAZvidYsP+WUMrn8U2/+zV9c9s14X8Fvg/r3gfxdLqOqpbCD7K8SmKXcd5ZD0wOwavdPxrjy+nKlRtNWdzzMkoVMPheWorO55t8fvDH/AAkfw9vJI03XOnsLtO3C53/+Olj+Ar5IF1NHaSWyyHyJXWR07FlDBT+Tt+dffV5axX1vNbzIJIpVMbow4ZSMEH8DXzK37MPiH+1MC7sP7P8AO4fzH8zy93XGzG7b2z171x5hhZ1JqdNHmZ3l9WtWhVoRvfRnp/7PPhUeH/AMN3IgW61NvtLHHOzpGM+m0Z/4Ea9SPeq9naRafaQW1vGsUEKCOONRgKoGAAPQVPXtUqfsoRguh9VhqKw9GNJdEfOv7VkYF94ckA5aOdc+uCnH6/rWp+yrc79H163/AOec8cn/AH0pH/stbnx3+GusfEH+xTpKwk2nneZ50m372zGOD/dNN+A/w11v4eza0dVWBUvBD5fkybuV35zx/tCvJVKosdz20/4B80sPWjnDrcr5O/yPXK82/aG/5JZqX/XSH/0atek1xnxa8L33jLwPe6VpwjN1K8bL5jbV4dWPOPQGvUrxcqUorsfQ42LnhqkYq7aZ8xfBzV7PQfiRo99f3CWtpEZd80hwq5hcDJ+pFfUH/C3vBuP+Rhs/+/lfP3/DNvjH+5Zf+BH/ANjR/wAM3eMf7ll/4Ef/AGNeBhp4rDQ5I07nxeBqZhgKTpwo3V77M+gv+FveDv8AoYbP/v5SH4v+Dv8AoYbL/v5Xz9/wzb4x/uWX/gR/9jSf8M2+Mv7ll/4Ef/Y11fWsZ/z6/M9JZjmf/Pj8GfV8Mq3EaSIwZGAYMO4PQ06T/Vv9Kr6ZC1rp1tC+N8cSo31AANWX+aNgPSvbWq1PrVdx1Pz+uT/pEn+838zX3Jpfi7RLizh8rV7GX5B9y5Q9vY18z3n7PHjRJpGSzt5wWJBS4XuffFVD8AfHPP8AxJ1P/b1F/wDFV8thnXwrl+7bufnmAljculNqg3zeTPqS+8ceHtNXN1ren24H9+5QfzNcB4u/aO8N6JCyaWX1q8xwIgUiB93I6f7oNeP2/wCz142mYb9OhgHcyXKf0JrqtD/ZZ1G4ZG1fV4LZd3MVohkJHf5mxg/ga7niMZV0hTsetLHZpXXLSo8vr/wbHlvizxdrXxF11Lm8Z7m4c7Le1hUlUBPCoo7n8zx7V9CfA74Qv4Nt21jVo1/tmddscXX7Oh7f7x7n8PXPXeC/hT4d8CgPp1nvvMYN5cfPKfXBxx9BiuwX9a1wuCdOftazvI6MBlMqVX6xipc0x9FFFewfThRRRQA2vO/jJ8NR8QtBDWwVdXs8vbM3AcfxIT74H4j616JRis6lONWLhLZmFejDEU3SqLRnwfZ3mqeDdeE8TS6dqllJggjDIw4KkdwRnr2PpX0P4H/aS0fVoY4NfQ6VegYaZFLQP05B5K9+Dxx1rtvHnwp0L4gRbr6DyL1RhLy3wsg9icYYexHrXh2u/sy+I9PcnTLq11WLtuJhk/I5H/j1fPqhisFK9HWJ8WsLmGVTf1b34P8Arb/I+irDxtoGpx77XWbG4XGcx3CH+tM1Dx14e0pd13rVhbj/AG7hAT9BnmvlGb4I+N4G2toErHOMpLGw5+jVZtfgH44uiM6OsCn+Ka5iH8mJrf67iHp7LX5nZ/a2OassO7/P/I+kvDfxS8PeLfEEmk6TdteTxQmZpAhVMAgEAnqeR0GK7CvDfhP8CNW8G+JLTW9R1KBHhDqbW3UuHDKRyxxjkg4wele5dK9LDzqzheqrM97A1MRVpc2Jjyy/Q8X/AGpv+RL0v/sIL/6Lkrgf2Yv+SgXX/XhJ/wCjI69f+OHgbVPH3h2ystKERmhuxM3nPsG3Y49P9oVynwV+Eev+BfFdxqGprbi3e1aEeTLuO4uh6YHGFNeZVo1HjYzS0PBxGFrSzWFaMXy6anulIelLSV7x9efHPx2099P+KGsbgdk/lzIT3BRR/MNXsn7Pvj7S7rwXZ6NLdx22o2RdDFM4BkUsWDKO4wcH0x7jOt8YPhDH8RraG6tJUtNYt1KxyOPllTrsYjkAHoe2TxzXgd38DPG9rP5f9iNMM4V4Zo2U+/3sgfUV81KFbCYh1YRumfBzpYvLcdOvShzRlf8AHU+vbXUrS+mkit7qGeSLG9Y5AxXPTIHTOD+Rq16kV4n+z/8ADvxF4J1HU59Ys1s4LqJFVfNV23Ak/wAJPGCe9e2V7tGpKpBSkrH2GErVMRSVSpHlb6HzV+1R/wAjJov/AF7P/wCh10H7Kn/IG13/AK+I/wD0Gr/xy+FuueP9Y0250pbdo4IWR/Ok2nJbI7Vq/Av4fat8P9O1OHVRCJLiVXTyZN/AXHpxXlQo1FjnO2n/AAD5ynhqyzd1nF8vf5HqPevOfjl4Ek8beD3+yR+ZqVixnt17vx8yfiOnuBXo+aQj2r2KlNVYOEtmfUV6McRTlSnsz4k+Hfjq7+HXiSPUIUMsTDyrm3OB5iZzjPYjg19Y+E/iV4e8Y2ySafqUJlIy1tKwSVPUFTz17jI9DXIfEr4A6b4yuZdR02VdJ1SRi0uE3RTH1K54JOPmHvkGvGNQ/Z98bWMhWPTY71Af9Zb3CY+vzFT+leDTWKwLcVHmifHUVj8obpxhzw8v60Prl7yBFy08aj3cVgSfEjw1HrFvpY1i2lv7hxHHDC3mHcexK5A/Gvlu2+Bvji6xjQpFU95J4lxz7tn9K7bwP+zr4ks9asdSvb210s2syTqq5mcsrAgEDAwceprqjjMRUaSpW/r5HfTzPG1pKMMO0vP+kfStRzSrDG0jkKqjcxPYU9RjFZHirRZPEXh3UdNiufsj3cDQ+cF3bNwwTjI9fWvXldLRan00m1FuK1Mnwp8UPDnjKJPsGpRCdhk2s7BJV9flPX6jIrqJrmGGMyPKkaKMlmYACvlDWv2cfF2nTOLOK31WHPyvDKqEjtkPjH5n61kR/BDxxNJ5Y0GUHOCWmjAHvkt/KvG+uYiOkqWp8t/amOp+7Uw7b8r/AOTNP9oDxlYeLvGEI0yaO5tbODyftEfKu5Yk4PcdMH616v8Asy6PPp/ge5u5k2pe3TSRZ7oAFz+Yb8q5DwT+zJezXUdx4luI4LZTk2ds2539mfov4Z/CvomxsYNOtIbW2iWG3hQRxxoMBVAwAB9BSwmHqSrPEVlZhluDxE8VLG4hWb2RZooor3D6wKKKKACiiigAooooAKKKKACiiigAooooAKKKKACiiigAooooAKKKKACmsMjGOKdRQB8w/Hr4Rvod5N4j0iInTp23XUKD/UOerD/ZY9fQn8vF6+/57eO4heKVFkidSrKwyGB6gg186fFX9nya0km1XwtEZrdsvLpw+/H3zH6j/Z6+meAPmsdgHd1KS+R8Jm+Ty5nXw633X+R4XS7jtAzx6due/wCg/KlkjeGR45FZJFO1lYEEEHBBHqDTa+fPi9Ub9h4xvNN8I6loFuPLhv5kkmlDc7VGNgGO/HfoKk8K+JrfQdK8QW09lFdS31r5Vu8kSuYpM43An7vysx47gVzlFaKpJNPsbRr1ItO97Ky/r5nQeB/GV14H1r7dboJ0eJ4ZoGbaJEI9cHBzg5x29659cqQRwQcg96KKXNJpRvsZupJxUG9EHv3oorsPh/8AC3WviFdL9ki+z6erYlvpl+RRnkL/AHjjsPbJGaIU5VGoxVyqNGpiJclON2ZngvwZqPjvXYtN06MknmWZgdkKZ5Zv8819meD/AAnZeC9BttKsE2wwjl2+9I3dmPqf88VW8D+BdM8A6Oljp0WC3Msz8vK3qT/ToK6Svr8Fg1ho80tZM/TMryuOBhzS1m/6sLS0UV6Z74UUUUAFFFFABRRRQAUUUUAFFFFABRRRQAlLRRQAUUUUAFFFFACUtFFABRRRQAUUUUAJS0UUAFFFFABRRRQAUUUUAFJS0UAJS0UUAFFFFABRRRQAlLRRQAUUUUAFJS0UAFFFFABSUtFACUtFFACUUtFABRRRQAUUUUAFFFFABRRRQAlFLRQAUUUUAFFFFABRRRQAlLRRQAUUUUAFFFFABRRRQAUlLRQAUUUUAFFFFABRRRQAUUUUAFFFFABRRRQAUUUUAFFFFABRRRQAUUUUAJS0UUAFFFFACUtFFABRRRQAUUUUAFFFFABRRRQAUUUUAFFFFACUtFFABRRRQAUlLRQAUUUUAFFFFABRRRQAUUUUAFFFFABRRRQAUUUUAFFFFABRRRQAUUUUAFFFFABRRRQAUUUUAFFFFAHE+NvhL4d8dBpL208i9IwLy2wko+pxhvT5ga8T8Tfsy69ppd9IuoNWizxG58qXBPv8v6j6dq+ofxpOlcNbB0a+slqeTisrwuL1nGz7o+HdV+HPijRZTHdaDfKR1eOEyJ/30oK/rWPJpV9E217K4RvRomB/lX30VpNg9B+VebLKYfZnY8KXDdO/u1GvkfCFt4V1u94t9G1Cc+kds7fyWuy0P4A+MdaePzbBNMgYZ828kAx7bRlvzAr692rnoB+FOq4ZVTTvKVzWlw5Qi71Jt/geN+Df2a9E0V0uNZmbWrlR/qmGyAHOc7erY9zg+leu21rFZW6QwRJDEgCrHGu1QPQDtU9JXrUqNOirQVj6PD4WjhVy0o2FpaKK3Os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D//2Q=="/>
          <p:cNvSpPr>
            <a:spLocks noChangeAspect="1" noChangeArrowheads="1"/>
          </p:cNvSpPr>
          <p:nvPr userDrawn="1"/>
        </p:nvSpPr>
        <p:spPr bwMode="auto">
          <a:xfrm>
            <a:off x="123825" y="-136525"/>
            <a:ext cx="304800" cy="304800"/>
          </a:xfrm>
          <a:prstGeom prst="rect">
            <a:avLst/>
          </a:prstGeom>
          <a:noFill/>
          <a:extLst>
            <a:ext uri="{909E8E84-426E-40DD-AFC4-6F175D3DCCD1}">
              <a14:hiddenFill xmlns=""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l-GR"/>
          </a:p>
        </p:txBody>
      </p:sp>
      <p:pic>
        <p:nvPicPr>
          <p:cNvPr id="10" name="Imatge 7"/>
          <p:cNvPicPr/>
          <p:nvPr userDrawn="1"/>
        </p:nvPicPr>
        <p:blipFill>
          <a:blip r:embed="rId2" cstate="print">
            <a:extLst>
              <a:ext uri="{28A0092B-C50C-407E-A947-70E740481C1C}">
                <a14:useLocalDpi xmlns="" xmlns:a14="http://schemas.microsoft.com/office/drawing/2010/main" val="0"/>
              </a:ext>
            </a:extLst>
          </a:blip>
          <a:stretch>
            <a:fillRect/>
          </a:stretch>
        </p:blipFill>
        <p:spPr>
          <a:xfrm>
            <a:off x="1733435" y="518552"/>
            <a:ext cx="4833620" cy="1772066"/>
          </a:xfrm>
          <a:prstGeom prst="rect">
            <a:avLst/>
          </a:prstGeom>
        </p:spPr>
      </p:pic>
      <p:pic>
        <p:nvPicPr>
          <p:cNvPr id="7" name="Picture 6"/>
          <p:cNvPicPr>
            <a:picLocks noChangeAspect="1"/>
          </p:cNvPicPr>
          <p:nvPr userDrawn="1"/>
        </p:nvPicPr>
        <p:blipFill rotWithShape="1">
          <a:blip r:embed="rId3"/>
          <a:srcRect l="33333" t="18181" r="31363" b="15287"/>
          <a:stretch/>
        </p:blipFill>
        <p:spPr>
          <a:xfrm rot="2002525">
            <a:off x="4970140" y="2488839"/>
            <a:ext cx="3379798" cy="3582878"/>
          </a:xfrm>
          <a:prstGeom prst="rect">
            <a:avLst/>
          </a:prstGeom>
        </p:spPr>
      </p:pic>
      <p:sp>
        <p:nvSpPr>
          <p:cNvPr id="16" name="Rectangle 15"/>
          <p:cNvSpPr/>
          <p:nvPr userDrawn="1"/>
        </p:nvSpPr>
        <p:spPr>
          <a:xfrm>
            <a:off x="0" y="6576291"/>
            <a:ext cx="9144000" cy="281709"/>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it-IT" sz="1100" b="0" i="0" u="none" strike="noStrike" kern="1200" cap="none" normalizeH="0" baseline="0" dirty="0">
                <a:ln>
                  <a:noFill/>
                </a:ln>
                <a:solidFill>
                  <a:schemeClr val="bg1"/>
                </a:solidFill>
                <a:effectLst/>
                <a:latin typeface="Arial Narrow" panose="020B0606020202030204" pitchFamily="34" charset="0"/>
                <a:ea typeface="Calibri" panose="020F0502020204030204" pitchFamily="34" charset="0"/>
                <a:cs typeface="Times New Roman" panose="02020603050405020304" pitchFamily="18" charset="0"/>
              </a:rPr>
              <a:t>SUSTAINABLE MED CITIES TRAINING SYSTEM</a:t>
            </a:r>
            <a:endParaRPr kumimoji="0" lang="it-IT" altLang="it-IT" sz="1100" b="0" i="0" u="none" strike="noStrike" kern="1200" cap="none" normalizeH="0" baseline="0" dirty="0">
              <a:ln>
                <a:noFill/>
              </a:ln>
              <a:solidFill>
                <a:schemeClr val="bg1"/>
              </a:solidFill>
              <a:effectLst/>
              <a:latin typeface="Arial Narrow" panose="020B0606020202030204" pitchFamily="34" charset="0"/>
              <a:cs typeface="Times New Roman" panose="02020603050405020304" pitchFamily="18" charset="0"/>
            </a:endParaRPr>
          </a:p>
        </p:txBody>
      </p:sp>
      <p:pic>
        <p:nvPicPr>
          <p:cNvPr id="17" name="Picture 16"/>
          <p:cNvPicPr>
            <a:picLocks noChangeAspect="1"/>
          </p:cNvPicPr>
          <p:nvPr userDrawn="1"/>
        </p:nvPicPr>
        <p:blipFill>
          <a:blip r:embed="rId4"/>
          <a:stretch>
            <a:fillRect/>
          </a:stretch>
        </p:blipFill>
        <p:spPr>
          <a:xfrm>
            <a:off x="8210937" y="2218931"/>
            <a:ext cx="771322" cy="284171"/>
          </a:xfrm>
          <a:prstGeom prst="rect">
            <a:avLst/>
          </a:prstGeom>
        </p:spPr>
      </p:pic>
      <p:pic>
        <p:nvPicPr>
          <p:cNvPr id="18" name="Picture 17"/>
          <p:cNvPicPr>
            <a:picLocks noChangeAspect="1"/>
          </p:cNvPicPr>
          <p:nvPr userDrawn="1"/>
        </p:nvPicPr>
        <p:blipFill>
          <a:blip r:embed="rId5"/>
          <a:stretch>
            <a:fillRect/>
          </a:stretch>
        </p:blipFill>
        <p:spPr>
          <a:xfrm>
            <a:off x="8623662" y="2774600"/>
            <a:ext cx="358597" cy="412725"/>
          </a:xfrm>
          <a:prstGeom prst="rect">
            <a:avLst/>
          </a:prstGeom>
        </p:spPr>
      </p:pic>
      <p:pic>
        <p:nvPicPr>
          <p:cNvPr id="19" name="Picture 18"/>
          <p:cNvPicPr>
            <a:picLocks noChangeAspect="1"/>
          </p:cNvPicPr>
          <p:nvPr userDrawn="1"/>
        </p:nvPicPr>
        <p:blipFill>
          <a:blip r:embed="rId6"/>
          <a:stretch>
            <a:fillRect/>
          </a:stretch>
        </p:blipFill>
        <p:spPr>
          <a:xfrm>
            <a:off x="8596598" y="3453359"/>
            <a:ext cx="385661" cy="392427"/>
          </a:xfrm>
          <a:prstGeom prst="rect">
            <a:avLst/>
          </a:prstGeom>
        </p:spPr>
      </p:pic>
      <p:pic>
        <p:nvPicPr>
          <p:cNvPr id="20" name="Picture 19"/>
          <p:cNvPicPr>
            <a:picLocks noChangeAspect="1"/>
          </p:cNvPicPr>
          <p:nvPr userDrawn="1"/>
        </p:nvPicPr>
        <p:blipFill>
          <a:blip r:embed="rId7"/>
          <a:stretch>
            <a:fillRect/>
          </a:stretch>
        </p:blipFill>
        <p:spPr>
          <a:xfrm>
            <a:off x="8549236" y="4111820"/>
            <a:ext cx="433023" cy="419491"/>
          </a:xfrm>
          <a:prstGeom prst="rect">
            <a:avLst/>
          </a:prstGeom>
        </p:spPr>
      </p:pic>
      <p:pic>
        <p:nvPicPr>
          <p:cNvPr id="21" name="Picture 20"/>
          <p:cNvPicPr>
            <a:picLocks noChangeAspect="1"/>
          </p:cNvPicPr>
          <p:nvPr userDrawn="1"/>
        </p:nvPicPr>
        <p:blipFill>
          <a:blip r:embed="rId8"/>
          <a:stretch>
            <a:fillRect/>
          </a:stretch>
        </p:blipFill>
        <p:spPr>
          <a:xfrm>
            <a:off x="8515406" y="4797345"/>
            <a:ext cx="466853" cy="365363"/>
          </a:xfrm>
          <a:prstGeom prst="rect">
            <a:avLst/>
          </a:prstGeom>
        </p:spPr>
      </p:pic>
      <p:pic>
        <p:nvPicPr>
          <p:cNvPr id="22" name="Picture 21"/>
          <p:cNvPicPr>
            <a:picLocks noChangeAspect="1"/>
          </p:cNvPicPr>
          <p:nvPr userDrawn="1"/>
        </p:nvPicPr>
        <p:blipFill>
          <a:blip r:embed="rId9"/>
          <a:stretch>
            <a:fillRect/>
          </a:stretch>
        </p:blipFill>
        <p:spPr>
          <a:xfrm>
            <a:off x="8007957" y="1702556"/>
            <a:ext cx="974302" cy="250341"/>
          </a:xfrm>
          <a:prstGeom prst="rect">
            <a:avLst/>
          </a:prstGeom>
        </p:spPr>
      </p:pic>
      <p:pic>
        <p:nvPicPr>
          <p:cNvPr id="23" name="Picture 22"/>
          <p:cNvPicPr>
            <a:picLocks noChangeAspect="1"/>
          </p:cNvPicPr>
          <p:nvPr userDrawn="1"/>
        </p:nvPicPr>
        <p:blipFill>
          <a:blip r:embed="rId10" cstate="print"/>
          <a:stretch>
            <a:fillRect/>
          </a:stretch>
        </p:blipFill>
        <p:spPr>
          <a:xfrm flipV="1">
            <a:off x="8006659" y="5395766"/>
            <a:ext cx="975600" cy="234816"/>
          </a:xfrm>
          <a:prstGeom prst="rect">
            <a:avLst/>
          </a:prstGeom>
        </p:spPr>
      </p:pic>
      <p:pic>
        <p:nvPicPr>
          <p:cNvPr id="24" name="Picture 23"/>
          <p:cNvPicPr>
            <a:picLocks noChangeAspect="1"/>
          </p:cNvPicPr>
          <p:nvPr userDrawn="1"/>
        </p:nvPicPr>
        <p:blipFill>
          <a:blip r:embed="rId11" cstate="print"/>
          <a:stretch>
            <a:fillRect/>
          </a:stretch>
        </p:blipFill>
        <p:spPr>
          <a:xfrm>
            <a:off x="8006659" y="5914467"/>
            <a:ext cx="975600" cy="230433"/>
          </a:xfrm>
          <a:prstGeom prst="rect">
            <a:avLst/>
          </a:prstGeom>
        </p:spPr>
      </p:pic>
    </p:spTree>
    <p:extLst>
      <p:ext uri="{BB962C8B-B14F-4D97-AF65-F5344CB8AC3E}">
        <p14:creationId xmlns="" xmlns:p14="http://schemas.microsoft.com/office/powerpoint/2010/main" val="6467112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Titel und Inhalt">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0" y="0"/>
            <a:ext cx="9144000" cy="731837"/>
          </a:xfrm>
        </p:spPr>
        <p:txBody>
          <a:bodyPr>
            <a:normAutofit/>
          </a:bodyPr>
          <a:lstStyle>
            <a:lvl1pPr>
              <a:defRPr lang="en-US" sz="2000" b="1" kern="1200" dirty="0">
                <a:solidFill>
                  <a:schemeClr val="tx1">
                    <a:lumMod val="50000"/>
                    <a:lumOff val="50000"/>
                  </a:schemeClr>
                </a:solidFill>
                <a:latin typeface="+mj-lt"/>
                <a:ea typeface="+mj-ea"/>
                <a:cs typeface="+mj-cs"/>
              </a:defRPr>
            </a:lvl1pPr>
          </a:lstStyle>
          <a:p>
            <a:r>
              <a:rPr kumimoji="0" lang="en-US" sz="2800" b="1" i="0" u="none" strike="noStrike" kern="1200" cap="none" spc="0" normalizeH="0" baseline="0" noProof="0" dirty="0">
                <a:ln>
                  <a:noFill/>
                </a:ln>
                <a:solidFill>
                  <a:prstClr val="black">
                    <a:lumMod val="50000"/>
                    <a:lumOff val="50000"/>
                  </a:prstClr>
                </a:solidFill>
                <a:effectLst/>
                <a:uLnTx/>
                <a:uFillTx/>
                <a:latin typeface="+mj-lt"/>
                <a:ea typeface="+mj-ea"/>
                <a:cs typeface="+mj-cs"/>
              </a:rPr>
              <a:t>B.1.4 - ENERGY FROM RENEWABLE SOURCES IN TOTAL           THERMAL ENERGY CONSUMPTION</a:t>
            </a:r>
            <a:endParaRPr lang="it-IT" sz="1400" b="1" dirty="0">
              <a:solidFill>
                <a:schemeClr val="tx1">
                  <a:lumMod val="50000"/>
                  <a:lumOff val="50000"/>
                </a:schemeClr>
              </a:solidFill>
            </a:endParaRPr>
          </a:p>
        </p:txBody>
      </p:sp>
      <p:sp>
        <p:nvSpPr>
          <p:cNvPr id="6" name="Foliennummernplatzhalter 5"/>
          <p:cNvSpPr>
            <a:spLocks noGrp="1"/>
          </p:cNvSpPr>
          <p:nvPr>
            <p:ph type="sldNum" sz="quarter" idx="12"/>
          </p:nvPr>
        </p:nvSpPr>
        <p:spPr/>
        <p:txBody>
          <a:bodyPr/>
          <a:lstStyle/>
          <a:p>
            <a:fld id="{243FB592-B9A9-49AA-A86F-4031F7B97808}" type="slidenum">
              <a:rPr lang="en-US" smtClean="0"/>
              <a:pPr/>
              <a:t>‹N°›</a:t>
            </a:fld>
            <a:endParaRPr lang="en-US"/>
          </a:p>
        </p:txBody>
      </p:sp>
    </p:spTree>
    <p:extLst>
      <p:ext uri="{BB962C8B-B14F-4D97-AF65-F5344CB8AC3E}">
        <p14:creationId xmlns="" xmlns:p14="http://schemas.microsoft.com/office/powerpoint/2010/main" val="22910717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24_Titel und Inhalt">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0" y="0"/>
            <a:ext cx="9144000" cy="731837"/>
          </a:xfrm>
        </p:spPr>
        <p:txBody>
          <a:bodyPr>
            <a:normAutofit/>
          </a:bodyPr>
          <a:lstStyle>
            <a:lvl1pPr>
              <a:defRPr lang="en-US" sz="2000" b="1" kern="1200" dirty="0">
                <a:solidFill>
                  <a:schemeClr val="tx1">
                    <a:lumMod val="50000"/>
                    <a:lumOff val="50000"/>
                  </a:schemeClr>
                </a:solidFill>
                <a:latin typeface="+mj-lt"/>
                <a:ea typeface="+mj-ea"/>
                <a:cs typeface="+mj-cs"/>
              </a:defRPr>
            </a:lvl1pPr>
          </a:lstStyle>
          <a:p>
            <a:r>
              <a:rPr kumimoji="0" lang="en-US" sz="2800" b="1" i="0" u="none" strike="noStrike" kern="1200" cap="none" spc="0" normalizeH="0" baseline="0" noProof="0" dirty="0">
                <a:ln>
                  <a:noFill/>
                </a:ln>
                <a:solidFill>
                  <a:prstClr val="black">
                    <a:lumMod val="50000"/>
                    <a:lumOff val="50000"/>
                  </a:prstClr>
                </a:solidFill>
                <a:effectLst/>
                <a:uLnTx/>
                <a:uFillTx/>
                <a:latin typeface="+mj-lt"/>
                <a:ea typeface="+mj-ea"/>
                <a:cs typeface="+mj-cs"/>
              </a:rPr>
              <a:t>B.1.4 - ENERGY FROM RENEWABLE SOURCES IN TOTAL           THERMAL ENERGY CONSUMPTION</a:t>
            </a:r>
            <a:endParaRPr lang="en-US" dirty="0"/>
          </a:p>
        </p:txBody>
      </p:sp>
      <p:sp>
        <p:nvSpPr>
          <p:cNvPr id="6" name="Foliennummernplatzhalter 5"/>
          <p:cNvSpPr>
            <a:spLocks noGrp="1"/>
          </p:cNvSpPr>
          <p:nvPr>
            <p:ph type="sldNum" sz="quarter" idx="12"/>
          </p:nvPr>
        </p:nvSpPr>
        <p:spPr/>
        <p:txBody>
          <a:bodyPr/>
          <a:lstStyle/>
          <a:p>
            <a:fld id="{243FB592-B9A9-49AA-A86F-4031F7B97808}" type="slidenum">
              <a:rPr lang="en-US" smtClean="0"/>
              <a:pPr/>
              <a:t>‹N°›</a:t>
            </a:fld>
            <a:endParaRPr lang="en-US"/>
          </a:p>
        </p:txBody>
      </p:sp>
    </p:spTree>
    <p:extLst>
      <p:ext uri="{BB962C8B-B14F-4D97-AF65-F5344CB8AC3E}">
        <p14:creationId xmlns="" xmlns:p14="http://schemas.microsoft.com/office/powerpoint/2010/main" val="428562122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elplatzhalter 1"/>
          <p:cNvSpPr>
            <a:spLocks noGrp="1"/>
          </p:cNvSpPr>
          <p:nvPr>
            <p:ph type="title"/>
          </p:nvPr>
        </p:nvSpPr>
        <p:spPr>
          <a:xfrm>
            <a:off x="0" y="0"/>
            <a:ext cx="9143999" cy="718178"/>
          </a:xfrm>
          <a:prstGeom prst="rect">
            <a:avLst/>
          </a:prstGeom>
        </p:spPr>
        <p:txBody>
          <a:bodyPr vert="horz" lIns="91440" tIns="45720" rIns="91440" bIns="45720" rtlCol="0" anchor="ctr">
            <a:noAutofit/>
          </a:bodyPr>
          <a:lstStyle/>
          <a:p>
            <a:r>
              <a:rPr kumimoji="0" lang="en-US" sz="2800" b="1" i="0" u="none" strike="noStrike" kern="1200" cap="none" spc="0" normalizeH="0" baseline="0" noProof="0" dirty="0">
                <a:ln>
                  <a:noFill/>
                </a:ln>
                <a:solidFill>
                  <a:prstClr val="black">
                    <a:lumMod val="50000"/>
                    <a:lumOff val="50000"/>
                  </a:prstClr>
                </a:solidFill>
                <a:effectLst/>
                <a:uLnTx/>
                <a:uFillTx/>
                <a:latin typeface="+mj-lt"/>
                <a:ea typeface="+mj-ea"/>
                <a:cs typeface="+mj-cs"/>
              </a:rPr>
              <a:t>B.1.4 - ENERGY FROM RENEWABLE SOURCES IN TOTAL           THERMAL ENERGY CONSUMPTION</a:t>
            </a:r>
            <a:endParaRPr lang="en-US" dirty="0"/>
          </a:p>
        </p:txBody>
      </p:sp>
      <p:cxnSp>
        <p:nvCxnSpPr>
          <p:cNvPr id="8" name="Gerade Verbindung 7"/>
          <p:cNvCxnSpPr/>
          <p:nvPr userDrawn="1"/>
        </p:nvCxnSpPr>
        <p:spPr>
          <a:xfrm>
            <a:off x="0" y="718181"/>
            <a:ext cx="9144000" cy="0"/>
          </a:xfrm>
          <a:prstGeom prst="line">
            <a:avLst/>
          </a:prstGeom>
          <a:ln w="38100">
            <a:solidFill>
              <a:schemeClr val="accent3">
                <a:lumMod val="75000"/>
              </a:schemeClr>
            </a:solidFill>
          </a:ln>
        </p:spPr>
        <p:style>
          <a:lnRef idx="1">
            <a:schemeClr val="accent1"/>
          </a:lnRef>
          <a:fillRef idx="0">
            <a:schemeClr val="accent1"/>
          </a:fillRef>
          <a:effectRef idx="0">
            <a:schemeClr val="accent1"/>
          </a:effectRef>
          <a:fontRef idx="minor">
            <a:schemeClr val="tx1"/>
          </a:fontRef>
        </p:style>
      </p:cxnSp>
      <p:sp>
        <p:nvSpPr>
          <p:cNvPr id="4" name="Rettangolo 3">
            <a:extLst>
              <a:ext uri="{FF2B5EF4-FFF2-40B4-BE49-F238E27FC236}">
                <a16:creationId xmlns="" xmlns:a16="http://schemas.microsoft.com/office/drawing/2014/main" id="{5E8A9E16-C193-4E5B-B9C6-F4E1DAD62E47}"/>
              </a:ext>
            </a:extLst>
          </p:cNvPr>
          <p:cNvSpPr/>
          <p:nvPr userDrawn="1"/>
        </p:nvSpPr>
        <p:spPr>
          <a:xfrm>
            <a:off x="2169331" y="6087067"/>
            <a:ext cx="6517467" cy="461665"/>
          </a:xfrm>
          <a:prstGeom prst="rect">
            <a:avLst/>
          </a:prstGeom>
        </p:spPr>
        <p:txBody>
          <a:bodyPr wrap="square">
            <a:spAutoFit/>
          </a:bodyPr>
          <a:lstStyle/>
          <a:p>
            <a:r>
              <a:rPr lang="en-US" sz="1200" dirty="0"/>
              <a:t>TRAINING  MODULE </a:t>
            </a:r>
            <a:r>
              <a:rPr lang="el-GR" sz="1200" dirty="0"/>
              <a:t> </a:t>
            </a:r>
            <a:r>
              <a:rPr lang="en-US" sz="1200" dirty="0"/>
              <a:t>3</a:t>
            </a:r>
            <a:r>
              <a:rPr lang="it-IT" sz="1200" dirty="0"/>
              <a:t/>
            </a:r>
            <a:br>
              <a:rPr lang="it-IT" sz="1200" dirty="0"/>
            </a:br>
            <a:r>
              <a:rPr lang="en-US" sz="1200" dirty="0"/>
              <a:t>THE ASSESSMENT CRITERIA OF SBTOOL – BUILDING SCALE</a:t>
            </a:r>
            <a:endParaRPr lang="it-IT" dirty="0"/>
          </a:p>
        </p:txBody>
      </p:sp>
      <p:pic>
        <p:nvPicPr>
          <p:cNvPr id="10" name="Imatge 14"/>
          <p:cNvPicPr/>
          <p:nvPr userDrawn="1"/>
        </p:nvPicPr>
        <p:blipFill>
          <a:blip r:embed="rId5" cstate="print">
            <a:extLst>
              <a:ext uri="{28A0092B-C50C-407E-A947-70E740481C1C}">
                <a14:useLocalDpi xmlns="" xmlns:a14="http://schemas.microsoft.com/office/drawing/2010/main" val="0"/>
              </a:ext>
            </a:extLst>
          </a:blip>
          <a:stretch>
            <a:fillRect/>
          </a:stretch>
        </p:blipFill>
        <p:spPr>
          <a:xfrm>
            <a:off x="379901" y="5967063"/>
            <a:ext cx="1789430" cy="701675"/>
          </a:xfrm>
          <a:prstGeom prst="rect">
            <a:avLst/>
          </a:prstGeom>
        </p:spPr>
      </p:pic>
      <p:sp>
        <p:nvSpPr>
          <p:cNvPr id="11" name="Rectangle 10"/>
          <p:cNvSpPr/>
          <p:nvPr userDrawn="1"/>
        </p:nvSpPr>
        <p:spPr>
          <a:xfrm>
            <a:off x="0" y="6587887"/>
            <a:ext cx="9144000" cy="281709"/>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it-IT" sz="1100" b="0" i="0" u="none" strike="noStrike" kern="1200" cap="none" normalizeH="0" baseline="0" dirty="0">
                <a:ln>
                  <a:noFill/>
                </a:ln>
                <a:solidFill>
                  <a:schemeClr val="bg1"/>
                </a:solidFill>
                <a:effectLst/>
                <a:latin typeface="Arial Narrow" panose="020B0606020202030204" pitchFamily="34" charset="0"/>
                <a:ea typeface="Calibri" panose="020F0502020204030204" pitchFamily="34" charset="0"/>
                <a:cs typeface="Times New Roman" panose="02020603050405020304" pitchFamily="18" charset="0"/>
              </a:rPr>
              <a:t>SUSTAINABLE MED CITIES TRAINING SYSTEM</a:t>
            </a:r>
            <a:endParaRPr kumimoji="0" lang="it-IT" altLang="it-IT" sz="1100" b="0" i="0" u="none" strike="noStrike" kern="1200" cap="none" normalizeH="0" baseline="0" dirty="0">
              <a:ln>
                <a:noFill/>
              </a:ln>
              <a:solidFill>
                <a:schemeClr val="bg1"/>
              </a:solidFill>
              <a:effectLst/>
              <a:latin typeface="Arial Narrow" panose="020B0606020202030204" pitchFamily="34" charset="0"/>
              <a:cs typeface="Times New Roman" panose="02020603050405020304" pitchFamily="18" charset="0"/>
            </a:endParaRPr>
          </a:p>
        </p:txBody>
      </p:sp>
      <p:sp>
        <p:nvSpPr>
          <p:cNvPr id="9" name="Slide Number Placeholder 4"/>
          <p:cNvSpPr>
            <a:spLocks noGrp="1"/>
          </p:cNvSpPr>
          <p:nvPr>
            <p:ph type="sldNum" sz="quarter" idx="4"/>
          </p:nvPr>
        </p:nvSpPr>
        <p:spPr>
          <a:xfrm>
            <a:off x="7086600" y="6552000"/>
            <a:ext cx="2057400" cy="306000"/>
          </a:xfrm>
          <a:prstGeom prst="rect">
            <a:avLst/>
          </a:prstGeom>
        </p:spPr>
        <p:txBody>
          <a:bodyPr vert="horz" lIns="91440" tIns="45720" rIns="91440" bIns="45720" rtlCol="0" anchor="ctr"/>
          <a:lstStyle>
            <a:lvl1pPr algn="r">
              <a:defRPr sz="1100">
                <a:solidFill>
                  <a:schemeClr val="bg1"/>
                </a:solidFill>
                <a:latin typeface="Arial Narrow" panose="020B0606020202030204" pitchFamily="34" charset="0"/>
              </a:defRPr>
            </a:lvl1pPr>
          </a:lstStyle>
          <a:p>
            <a:fld id="{5D41A87E-14F5-4A54-8DA9-7774D8D5E7E0}" type="slidenum">
              <a:rPr lang="el-GR" smtClean="0"/>
              <a:pPr/>
              <a:t>‹N°›</a:t>
            </a:fld>
            <a:endParaRPr lang="el-GR" dirty="0"/>
          </a:p>
        </p:txBody>
      </p:sp>
    </p:spTree>
    <p:extLst>
      <p:ext uri="{BB962C8B-B14F-4D97-AF65-F5344CB8AC3E}">
        <p14:creationId xmlns="" xmlns:p14="http://schemas.microsoft.com/office/powerpoint/2010/main" val="1823990652"/>
      </p:ext>
    </p:extLst>
  </p:cSld>
  <p:clrMap bg1="lt1" tx1="dk1" bg2="lt2" tx2="dk2" accent1="accent1" accent2="accent2" accent3="accent3" accent4="accent4" accent5="accent5" accent6="accent6" hlink="hlink" folHlink="folHlink"/>
  <p:sldLayoutIdLst>
    <p:sldLayoutId id="2147483649" r:id="rId1"/>
    <p:sldLayoutId id="2147483652" r:id="rId2"/>
    <p:sldLayoutId id="2147483653" r:id="rId3"/>
  </p:sldLayoutIdLst>
  <p:hf hdr="0" ftr="0" dt="0"/>
  <p:txStyles>
    <p:titleStyle>
      <a:lvl1pPr algn="ctr" defTabSz="914400" rtl="0" eaLnBrk="1" latinLnBrk="0" hangingPunct="1">
        <a:spcBef>
          <a:spcPct val="0"/>
        </a:spcBef>
        <a:buNone/>
        <a:defRPr sz="20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hyperlink" Target="http://ec.europa.eu/environment/eussd/buildings.htm" TargetMode="Externa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11.xml.rels><?xml version="1.0" encoding="UTF-8" standalone="yes"?>
<Relationships xmlns="http://schemas.openxmlformats.org/package/2006/relationships"><Relationship Id="rId3" Type="http://schemas.openxmlformats.org/officeDocument/2006/relationships/hyperlink" Target="http://ec.europa.eu/environment/eussd/buildings.htm" TargetMode="External"/><Relationship Id="rId7" Type="http://schemas.openxmlformats.org/officeDocument/2006/relationships/image" Target="../media/image51.jpeg"/><Relationship Id="rId2" Type="http://schemas.openxmlformats.org/officeDocument/2006/relationships/image" Target="../media/image12.png"/><Relationship Id="rId1" Type="http://schemas.openxmlformats.org/officeDocument/2006/relationships/slideLayout" Target="../slideLayouts/slideLayout2.xml"/><Relationship Id="rId6" Type="http://schemas.openxmlformats.org/officeDocument/2006/relationships/image" Target="../media/image50.png"/><Relationship Id="rId5" Type="http://schemas.openxmlformats.org/officeDocument/2006/relationships/image" Target="../media/image49.png"/><Relationship Id="rId4" Type="http://schemas.openxmlformats.org/officeDocument/2006/relationships/image" Target="../media/image13.png"/></Relationships>
</file>

<file path=ppt/slides/_rels/slide12.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0.png"/><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13.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53.png"/><Relationship Id="rId4" Type="http://schemas.openxmlformats.org/officeDocument/2006/relationships/image" Target="../media/image12.png"/></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50.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54.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hyperlink" Target="http://ec.europa.eu/environment/eussd/buildings.htm" TargetMode="External"/><Relationship Id="rId1" Type="http://schemas.openxmlformats.org/officeDocument/2006/relationships/slideLayout" Target="../slideLayouts/slideLayout2.xml"/><Relationship Id="rId5" Type="http://schemas.openxmlformats.org/officeDocument/2006/relationships/image" Target="../media/image12.png"/><Relationship Id="rId4" Type="http://schemas.openxmlformats.org/officeDocument/2006/relationships/image" Target="../media/image55.png"/></Relationships>
</file>

<file path=ppt/slides/_rels/slide17.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12.png"/><Relationship Id="rId1" Type="http://schemas.openxmlformats.org/officeDocument/2006/relationships/slideLayout" Target="../slideLayouts/slideLayout2.xml"/><Relationship Id="rId6" Type="http://schemas.openxmlformats.org/officeDocument/2006/relationships/image" Target="../media/image57.png"/><Relationship Id="rId5" Type="http://schemas.openxmlformats.org/officeDocument/2006/relationships/image" Target="../media/image13.png"/><Relationship Id="rId4" Type="http://schemas.openxmlformats.org/officeDocument/2006/relationships/hyperlink" Target="http://ec.europa.eu/environment/eussd/buildings.htm" TargetMode="External"/></Relationships>
</file>

<file path=ppt/slides/_rels/slide1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hyperlink" Target="http://ec.europa.eu/environment/eussd/buildings.htm" TargetMode="External"/><Relationship Id="rId1" Type="http://schemas.openxmlformats.org/officeDocument/2006/relationships/slideLayout" Target="../slideLayouts/slideLayout2.xml"/><Relationship Id="rId5" Type="http://schemas.openxmlformats.org/officeDocument/2006/relationships/image" Target="../media/image12.png"/><Relationship Id="rId4" Type="http://schemas.openxmlformats.org/officeDocument/2006/relationships/image" Target="../media/image57.png"/></Relationships>
</file>

<file path=ppt/slides/_rels/slide19.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12.png"/><Relationship Id="rId1" Type="http://schemas.openxmlformats.org/officeDocument/2006/relationships/slideLayout" Target="../slideLayouts/slideLayout2.xml"/><Relationship Id="rId6" Type="http://schemas.openxmlformats.org/officeDocument/2006/relationships/image" Target="../media/image56.png"/><Relationship Id="rId5" Type="http://schemas.openxmlformats.org/officeDocument/2006/relationships/image" Target="../media/image13.png"/><Relationship Id="rId4" Type="http://schemas.openxmlformats.org/officeDocument/2006/relationships/hyperlink" Target="http://ec.europa.eu/environment/eussd/buildings.htm" TargetMode="External"/></Relationships>
</file>

<file path=ppt/slides/_rels/slide2.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hyperlink" Target="http://ec.europa.eu/environment/eussd/buildings.htm" TargetMode="External"/><Relationship Id="rId7" Type="http://schemas.openxmlformats.org/officeDocument/2006/relationships/image" Target="../media/image16.png"/><Relationship Id="rId2" Type="http://schemas.openxmlformats.org/officeDocument/2006/relationships/image" Target="../media/image12.png"/><Relationship Id="rId1" Type="http://schemas.openxmlformats.org/officeDocument/2006/relationships/slideLayout" Target="../slideLayouts/slideLayout2.xml"/><Relationship Id="rId6" Type="http://schemas.openxmlformats.org/officeDocument/2006/relationships/image" Target="../media/image15.jpeg"/><Relationship Id="rId5" Type="http://schemas.openxmlformats.org/officeDocument/2006/relationships/image" Target="../media/image14.png"/><Relationship Id="rId4" Type="http://schemas.openxmlformats.org/officeDocument/2006/relationships/image" Target="../media/image13.png"/><Relationship Id="rId9" Type="http://schemas.openxmlformats.org/officeDocument/2006/relationships/image" Target="../media/image18.png"/></Relationships>
</file>

<file path=ppt/slides/_rels/slide2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hyperlink" Target="http://ec.europa.eu/environment/eussd/buildings.htm" TargetMode="Externa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2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12.png"/><Relationship Id="rId1" Type="http://schemas.openxmlformats.org/officeDocument/2006/relationships/slideLayout" Target="../slideLayouts/slideLayout2.xml"/><Relationship Id="rId4" Type="http://schemas.openxmlformats.org/officeDocument/2006/relationships/image" Target="../media/image60.png"/></Relationships>
</file>

<file path=ppt/slides/_rels/slide2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61.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62.png"/><Relationship Id="rId7" Type="http://schemas.openxmlformats.org/officeDocument/2006/relationships/image" Target="../media/image65.png"/><Relationship Id="rId2" Type="http://schemas.openxmlformats.org/officeDocument/2006/relationships/image" Target="../media/image12.png"/><Relationship Id="rId1" Type="http://schemas.openxmlformats.org/officeDocument/2006/relationships/slideLayout" Target="../slideLayouts/slideLayout2.xml"/><Relationship Id="rId6" Type="http://schemas.openxmlformats.org/officeDocument/2006/relationships/image" Target="../media/image50.png"/><Relationship Id="rId5" Type="http://schemas.openxmlformats.org/officeDocument/2006/relationships/image" Target="../media/image64.png"/><Relationship Id="rId4" Type="http://schemas.openxmlformats.org/officeDocument/2006/relationships/image" Target="../media/image63.png"/></Relationships>
</file>

<file path=ppt/slides/_rels/slide27.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image" Target="../media/image66.png"/><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63.png"/><Relationship Id="rId4" Type="http://schemas.openxmlformats.org/officeDocument/2006/relationships/image" Target="../media/image25.png"/></Relationships>
</file>

<file path=ppt/slides/_rels/slide2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67.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hyperlink" Target="http://ec.europa.eu/environment/eussd/buildings.htm" TargetMode="External"/><Relationship Id="rId1" Type="http://schemas.openxmlformats.org/officeDocument/2006/relationships/slideLayout" Target="../slideLayouts/slideLayout2.xml"/><Relationship Id="rId6" Type="http://schemas.openxmlformats.org/officeDocument/2006/relationships/chart" Target="../charts/chart2.xml"/><Relationship Id="rId5" Type="http://schemas.openxmlformats.org/officeDocument/2006/relationships/image" Target="../media/image12.png"/><Relationship Id="rId4" Type="http://schemas.openxmlformats.org/officeDocument/2006/relationships/chart" Target="../charts/chart1.xml"/></Relationships>
</file>

<file path=ppt/slides/_rels/slide30.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image" Target="../media/image68.png"/><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31.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image" Target="../media/image70.png"/><Relationship Id="rId1" Type="http://schemas.openxmlformats.org/officeDocument/2006/relationships/slideLayout" Target="../slideLayouts/slideLayout2.xml"/><Relationship Id="rId5" Type="http://schemas.openxmlformats.org/officeDocument/2006/relationships/image" Target="../media/image12.png"/><Relationship Id="rId4" Type="http://schemas.openxmlformats.org/officeDocument/2006/relationships/image" Target="../media/image71.png"/></Relationships>
</file>

<file path=ppt/slides/_rels/slide32.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image" Target="../media/image72.png"/><Relationship Id="rId1" Type="http://schemas.openxmlformats.org/officeDocument/2006/relationships/slideLayout" Target="../slideLayouts/slideLayout2.xml"/><Relationship Id="rId5" Type="http://schemas.openxmlformats.org/officeDocument/2006/relationships/image" Target="../media/image12.png"/><Relationship Id="rId4" Type="http://schemas.openxmlformats.org/officeDocument/2006/relationships/image" Target="../media/image62.png"/></Relationships>
</file>

<file path=ppt/slides/_rels/slide33.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68.png"/><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65.png"/><Relationship Id="rId4" Type="http://schemas.openxmlformats.org/officeDocument/2006/relationships/image" Target="../media/image62.png"/></Relationships>
</file>

<file path=ppt/slides/_rels/slide34.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image" Target="../media/image12.png"/><Relationship Id="rId1" Type="http://schemas.openxmlformats.org/officeDocument/2006/relationships/slideLayout" Target="../slideLayouts/slideLayout2.xml"/><Relationship Id="rId6" Type="http://schemas.openxmlformats.org/officeDocument/2006/relationships/image" Target="../media/image68.png"/><Relationship Id="rId5" Type="http://schemas.openxmlformats.org/officeDocument/2006/relationships/image" Target="../media/image25.png"/><Relationship Id="rId4" Type="http://schemas.openxmlformats.org/officeDocument/2006/relationships/image" Target="../media/image62.png"/></Relationships>
</file>

<file path=ppt/slides/_rels/slide3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73.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image" Target="../media/image62.png"/><Relationship Id="rId1" Type="http://schemas.openxmlformats.org/officeDocument/2006/relationships/slideLayout" Target="../slideLayouts/slideLayout2.xml"/><Relationship Id="rId5" Type="http://schemas.openxmlformats.org/officeDocument/2006/relationships/image" Target="../media/image12.png"/><Relationship Id="rId4" Type="http://schemas.openxmlformats.org/officeDocument/2006/relationships/image" Target="../media/image63.png"/></Relationships>
</file>

<file path=ppt/slides/_rels/slide4.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png"/><Relationship Id="rId1" Type="http://schemas.openxmlformats.org/officeDocument/2006/relationships/slideLayout" Target="../slideLayouts/slideLayout2.xml"/><Relationship Id="rId5" Type="http://schemas.openxmlformats.org/officeDocument/2006/relationships/image" Target="../media/image12.png"/><Relationship Id="rId4" Type="http://schemas.openxmlformats.org/officeDocument/2006/relationships/image" Target="../media/image21.png"/></Relationships>
</file>

<file path=ppt/slides/_rels/slide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0.jpeg"/><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24.wmf"/><Relationship Id="rId4" Type="http://schemas.openxmlformats.org/officeDocument/2006/relationships/image" Target="../media/image23.png"/></Relationships>
</file>

<file path=ppt/slides/_rels/slide6.xml.rels><?xml version="1.0" encoding="UTF-8" standalone="yes"?>
<Relationships xmlns="http://schemas.openxmlformats.org/package/2006/relationships"><Relationship Id="rId8" Type="http://schemas.openxmlformats.org/officeDocument/2006/relationships/image" Target="../media/image28.png"/><Relationship Id="rId13" Type="http://schemas.openxmlformats.org/officeDocument/2006/relationships/image" Target="../media/image33.png"/><Relationship Id="rId3" Type="http://schemas.openxmlformats.org/officeDocument/2006/relationships/image" Target="../media/image25.png"/><Relationship Id="rId7" Type="http://schemas.openxmlformats.org/officeDocument/2006/relationships/image" Target="../media/image27.png"/><Relationship Id="rId12" Type="http://schemas.openxmlformats.org/officeDocument/2006/relationships/image" Target="../media/image32.jpeg"/><Relationship Id="rId2" Type="http://schemas.openxmlformats.org/officeDocument/2006/relationships/image" Target="../media/image12.png"/><Relationship Id="rId1" Type="http://schemas.openxmlformats.org/officeDocument/2006/relationships/slideLayout" Target="../slideLayouts/slideLayout2.xml"/><Relationship Id="rId6" Type="http://schemas.openxmlformats.org/officeDocument/2006/relationships/image" Target="../media/image26.wmf"/><Relationship Id="rId11" Type="http://schemas.openxmlformats.org/officeDocument/2006/relationships/image" Target="../media/image31.png"/><Relationship Id="rId5" Type="http://schemas.openxmlformats.org/officeDocument/2006/relationships/image" Target="../media/image13.png"/><Relationship Id="rId15" Type="http://schemas.openxmlformats.org/officeDocument/2006/relationships/image" Target="../media/image35.png"/><Relationship Id="rId10" Type="http://schemas.openxmlformats.org/officeDocument/2006/relationships/image" Target="../media/image30.jpeg"/><Relationship Id="rId4" Type="http://schemas.openxmlformats.org/officeDocument/2006/relationships/hyperlink" Target="http://ec.europa.eu/environment/eussd/buildings.htm" TargetMode="External"/><Relationship Id="rId9" Type="http://schemas.openxmlformats.org/officeDocument/2006/relationships/image" Target="../media/image29.png"/><Relationship Id="rId14" Type="http://schemas.openxmlformats.org/officeDocument/2006/relationships/image" Target="../media/image34.png"/></Relationships>
</file>

<file path=ppt/slides/_rels/slide7.xml.rels><?xml version="1.0" encoding="UTF-8" standalone="yes"?>
<Relationships xmlns="http://schemas.openxmlformats.org/package/2006/relationships"><Relationship Id="rId8" Type="http://schemas.openxmlformats.org/officeDocument/2006/relationships/image" Target="../media/image39.jpeg"/><Relationship Id="rId13" Type="http://schemas.openxmlformats.org/officeDocument/2006/relationships/image" Target="../media/image43.png"/><Relationship Id="rId3" Type="http://schemas.openxmlformats.org/officeDocument/2006/relationships/image" Target="../media/image36.jpeg"/><Relationship Id="rId7" Type="http://schemas.openxmlformats.org/officeDocument/2006/relationships/image" Target="../media/image13.png"/><Relationship Id="rId12" Type="http://schemas.openxmlformats.org/officeDocument/2006/relationships/image" Target="../media/image42.png"/><Relationship Id="rId17" Type="http://schemas.openxmlformats.org/officeDocument/2006/relationships/image" Target="../media/image46.png"/><Relationship Id="rId2" Type="http://schemas.openxmlformats.org/officeDocument/2006/relationships/image" Target="../media/image12.png"/><Relationship Id="rId16" Type="http://schemas.openxmlformats.org/officeDocument/2006/relationships/image" Target="../media/image45.png"/><Relationship Id="rId1" Type="http://schemas.openxmlformats.org/officeDocument/2006/relationships/slideLayout" Target="../slideLayouts/slideLayout2.xml"/><Relationship Id="rId6" Type="http://schemas.openxmlformats.org/officeDocument/2006/relationships/hyperlink" Target="http://ec.europa.eu/environment/eussd/buildings.htm" TargetMode="External"/><Relationship Id="rId11" Type="http://schemas.openxmlformats.org/officeDocument/2006/relationships/image" Target="../media/image25.png"/><Relationship Id="rId5" Type="http://schemas.openxmlformats.org/officeDocument/2006/relationships/image" Target="../media/image38.png"/><Relationship Id="rId15" Type="http://schemas.openxmlformats.org/officeDocument/2006/relationships/image" Target="../media/image44.png"/><Relationship Id="rId10" Type="http://schemas.openxmlformats.org/officeDocument/2006/relationships/image" Target="../media/image41.jpeg"/><Relationship Id="rId4" Type="http://schemas.openxmlformats.org/officeDocument/2006/relationships/image" Target="../media/image37.jpeg"/><Relationship Id="rId9" Type="http://schemas.openxmlformats.org/officeDocument/2006/relationships/image" Target="../media/image40.jpeg"/><Relationship Id="rId14" Type="http://schemas.openxmlformats.org/officeDocument/2006/relationships/image" Target="../media/image35.png"/></Relationships>
</file>

<file path=ppt/slides/_rels/slide8.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12.png"/><Relationship Id="rId1" Type="http://schemas.openxmlformats.org/officeDocument/2006/relationships/slideLayout" Target="../slideLayouts/slideLayout2.xml"/><Relationship Id="rId6" Type="http://schemas.openxmlformats.org/officeDocument/2006/relationships/image" Target="../media/image13.png"/><Relationship Id="rId5" Type="http://schemas.openxmlformats.org/officeDocument/2006/relationships/hyperlink" Target="http://ec.europa.eu/environment/eussd/buildings.htm" TargetMode="External"/><Relationship Id="rId4" Type="http://schemas.openxmlformats.org/officeDocument/2006/relationships/image" Target="../media/image48.png"/></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hyperlink" Target="http://ec.europa.eu/environment/eussd/buildings.htm" TargetMode="External"/><Relationship Id="rId1" Type="http://schemas.openxmlformats.org/officeDocument/2006/relationships/slideLayout" Target="../slideLayouts/slideLayout2.xml"/><Relationship Id="rId4"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Untertitel 2"/>
          <p:cNvSpPr>
            <a:spLocks noGrp="1"/>
          </p:cNvSpPr>
          <p:nvPr>
            <p:ph type="subTitle" idx="4294967295"/>
          </p:nvPr>
        </p:nvSpPr>
        <p:spPr>
          <a:xfrm>
            <a:off x="354255" y="3194109"/>
            <a:ext cx="6516598" cy="2520280"/>
          </a:xfrm>
          <a:prstGeom prst="rect">
            <a:avLst/>
          </a:prstGeom>
        </p:spPr>
        <p:txBody>
          <a:bodyPr/>
          <a:lstStyle/>
          <a:p>
            <a:pPr marL="0" indent="0">
              <a:buNone/>
            </a:pPr>
            <a:r>
              <a:rPr lang="fr" dirty="0">
                <a:solidFill>
                  <a:srgbClr val="0070C0"/>
                </a:solidFill>
              </a:rPr>
              <a:t>Module de formation 3</a:t>
            </a:r>
            <a:endParaRPr lang="en-US" dirty="0">
              <a:solidFill>
                <a:srgbClr val="0070C0"/>
              </a:solidFill>
            </a:endParaRPr>
          </a:p>
          <a:p>
            <a:pPr marL="0" indent="0">
              <a:buNone/>
            </a:pPr>
            <a:r>
              <a:rPr lang="fr" sz="2800"/>
              <a:t>Calcul des </a:t>
            </a:r>
            <a:r>
              <a:rPr lang="fr" sz="2800" dirty="0"/>
              <a:t>critères d’évaluation</a:t>
            </a:r>
            <a:endParaRPr lang="it-IT" sz="2800" dirty="0"/>
          </a:p>
          <a:p>
            <a:pPr marL="0" indent="0">
              <a:buNone/>
            </a:pPr>
            <a:r>
              <a:rPr lang="fr" sz="2800" dirty="0"/>
              <a:t>de</a:t>
            </a:r>
          </a:p>
          <a:p>
            <a:pPr marL="0" indent="0">
              <a:buNone/>
            </a:pPr>
            <a:r>
              <a:rPr lang="fr" sz="2800" dirty="0"/>
              <a:t>SBTool – Échelle du bâtiment</a:t>
            </a:r>
          </a:p>
        </p:txBody>
      </p:sp>
      <p:grpSp>
        <p:nvGrpSpPr>
          <p:cNvPr id="2" name="Groupe 1">
            <a:extLst>
              <a:ext uri="{FF2B5EF4-FFF2-40B4-BE49-F238E27FC236}">
                <a16:creationId xmlns="" xmlns:a16="http://schemas.microsoft.com/office/drawing/2014/main" id="{656749C2-219F-A25D-A267-08EE5C136FD0}"/>
              </a:ext>
            </a:extLst>
          </p:cNvPr>
          <p:cNvGrpSpPr/>
          <p:nvPr/>
        </p:nvGrpSpPr>
        <p:grpSpPr>
          <a:xfrm>
            <a:off x="0" y="6264473"/>
            <a:ext cx="9144000" cy="593527"/>
            <a:chOff x="0" y="6264473"/>
            <a:chExt cx="9144000" cy="593527"/>
          </a:xfrm>
        </p:grpSpPr>
        <p:sp>
          <p:nvSpPr>
            <p:cNvPr id="4" name="Rectangle 3">
              <a:extLst>
                <a:ext uri="{FF2B5EF4-FFF2-40B4-BE49-F238E27FC236}">
                  <a16:creationId xmlns="" xmlns:a16="http://schemas.microsoft.com/office/drawing/2014/main" id="{5BDE1340-854E-403D-C2A4-4A230EF67023}"/>
                </a:ext>
              </a:extLst>
            </p:cNvPr>
            <p:cNvSpPr/>
            <p:nvPr/>
          </p:nvSpPr>
          <p:spPr>
            <a:xfrm>
              <a:off x="0" y="6572250"/>
              <a:ext cx="9144000" cy="285750"/>
            </a:xfrm>
            <a:prstGeom prst="rect">
              <a:avLst/>
            </a:prstGeom>
            <a:solidFill>
              <a:srgbClr val="1A965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1600" dirty="0"/>
                <a:t>Système de formation Villes MED DURABLES</a:t>
              </a:r>
            </a:p>
          </p:txBody>
        </p:sp>
        <p:sp>
          <p:nvSpPr>
            <p:cNvPr id="5" name="ZoneTexte 4">
              <a:extLst>
                <a:ext uri="{FF2B5EF4-FFF2-40B4-BE49-F238E27FC236}">
                  <a16:creationId xmlns="" xmlns:a16="http://schemas.microsoft.com/office/drawing/2014/main" id="{8C1E44AA-F9A5-26E9-8577-6E83AEB993C5}"/>
                </a:ext>
              </a:extLst>
            </p:cNvPr>
            <p:cNvSpPr txBox="1"/>
            <p:nvPr/>
          </p:nvSpPr>
          <p:spPr>
            <a:xfrm>
              <a:off x="561975" y="6264473"/>
              <a:ext cx="4665893" cy="307777"/>
            </a:xfrm>
            <a:prstGeom prst="rect">
              <a:avLst/>
            </a:prstGeom>
            <a:solidFill>
              <a:schemeClr val="bg1"/>
            </a:solidFill>
          </p:spPr>
          <p:txBody>
            <a:bodyPr wrap="none" rtlCol="0">
              <a:spAutoFit/>
            </a:bodyPr>
            <a:lstStyle/>
            <a:p>
              <a:r>
                <a:rPr lang="fr-FR" sz="1400" dirty="0"/>
                <a:t>WP5 – Activité 5.1  Système de formation durable MED CITIES</a:t>
              </a:r>
            </a:p>
          </p:txBody>
        </p:sp>
      </p:grpSp>
    </p:spTree>
    <p:extLst>
      <p:ext uri="{BB962C8B-B14F-4D97-AF65-F5344CB8AC3E}">
        <p14:creationId xmlns="" xmlns:p14="http://schemas.microsoft.com/office/powerpoint/2010/main" val="59081519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egnaposto numero diapositiva 4">
            <a:extLst>
              <a:ext uri="{FF2B5EF4-FFF2-40B4-BE49-F238E27FC236}">
                <a16:creationId xmlns="" xmlns:a16="http://schemas.microsoft.com/office/drawing/2014/main" id="{C58E2E09-0757-483E-AD0C-4C42867B117B}"/>
              </a:ext>
            </a:extLst>
          </p:cNvPr>
          <p:cNvSpPr>
            <a:spLocks noGrp="1"/>
          </p:cNvSpPr>
          <p:nvPr>
            <p:ph type="sldNum" sz="quarter" idx="12"/>
          </p:nvPr>
        </p:nvSpPr>
        <p:spPr>
          <a:xfrm>
            <a:off x="7010400" y="6581775"/>
            <a:ext cx="2133600" cy="276225"/>
          </a:xfrm>
        </p:spPr>
        <p:txBody>
          <a:bodyPr/>
          <a:lstStyle/>
          <a:p>
            <a:fld id="{243FB592-B9A9-49AA-A86F-4031F7B97808}" type="slidenum">
              <a:rPr lang="en-US" smtClean="0"/>
              <a:pPr/>
              <a:t>10</a:t>
            </a:fld>
            <a:endParaRPr lang="en-US"/>
          </a:p>
        </p:txBody>
      </p:sp>
      <p:sp>
        <p:nvSpPr>
          <p:cNvPr id="6" name="Segnaposto contenuto 2">
            <a:extLst>
              <a:ext uri="{FF2B5EF4-FFF2-40B4-BE49-F238E27FC236}">
                <a16:creationId xmlns="" xmlns:a16="http://schemas.microsoft.com/office/drawing/2014/main" id="{86F2EB93-A63A-4210-B86A-E5FCAD7D8D7F}"/>
              </a:ext>
            </a:extLst>
          </p:cNvPr>
          <p:cNvSpPr txBox="1">
            <a:spLocks/>
          </p:cNvSpPr>
          <p:nvPr/>
        </p:nvSpPr>
        <p:spPr>
          <a:xfrm>
            <a:off x="268224" y="902208"/>
            <a:ext cx="7840606" cy="529777"/>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fr" b="1" u="sng" dirty="0">
                <a:solidFill>
                  <a:prstClr val="black"/>
                </a:solidFill>
                <a:cs typeface="Calibri" panose="020F0502020204030204" pitchFamily="34" charset="0"/>
              </a:rPr>
              <a:t>LIMITE ET PORTÉE</a:t>
            </a:r>
            <a:endParaRPr lang="it-IT" dirty="0">
              <a:solidFill>
                <a:prstClr val="black"/>
              </a:solidFill>
            </a:endParaRPr>
          </a:p>
        </p:txBody>
      </p:sp>
      <p:sp>
        <p:nvSpPr>
          <p:cNvPr id="8" name="Segnaposto contenuto 2">
            <a:extLst>
              <a:ext uri="{FF2B5EF4-FFF2-40B4-BE49-F238E27FC236}">
                <a16:creationId xmlns="" xmlns:a16="http://schemas.microsoft.com/office/drawing/2014/main" id="{86F2EB93-A63A-4210-B86A-E5FCAD7D8D7F}"/>
              </a:ext>
            </a:extLst>
          </p:cNvPr>
          <p:cNvSpPr txBox="1">
            <a:spLocks/>
          </p:cNvSpPr>
          <p:nvPr/>
        </p:nvSpPr>
        <p:spPr>
          <a:xfrm>
            <a:off x="268224" y="1513395"/>
            <a:ext cx="8364788" cy="320012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fr" sz="1800" dirty="0"/>
              <a:t>Selon la directive sur les énergies renouvelables (RED 2018), l'énergie provenant de sources renouvelables désigne l'énergie provenant de sources renouvelables non fossiles, à savoir </a:t>
            </a:r>
            <a:r>
              <a:rPr lang="fr" sz="1800" dirty="0" smtClean="0"/>
              <a:t>l'énergie   éolienne</a:t>
            </a:r>
            <a:r>
              <a:rPr lang="fr" sz="1800" dirty="0"/>
              <a:t>, </a:t>
            </a:r>
            <a:r>
              <a:rPr lang="fr" sz="1800" dirty="0" smtClean="0"/>
              <a:t> solaire</a:t>
            </a:r>
            <a:r>
              <a:rPr lang="fr" sz="1800" dirty="0"/>
              <a:t>, aérothermique, géothermique, hydrothermique et océanique, l'hydroélectricité, la biomasse, le gaz de décharge, le gaz de station d'épuration et biogaz </a:t>
            </a:r>
            <a:r>
              <a:rPr lang="fr" sz="1800" dirty="0" smtClean="0"/>
              <a:t>à </a:t>
            </a:r>
            <a:r>
              <a:rPr lang="fr" sz="1800" dirty="0"/>
              <a:t>chaleur permettant d'utiliser la chaleur aérothermique, géothermique ou hydrothermique à un niveau de température utile ont besoin d'électricité ou d'une autre énergie auxiliaire pour fonctionner. L'énergie utilisée pour faire fonctionner les pompes à chaleur doit donc être déduite de la chaleur totale utilisable. </a:t>
            </a:r>
            <a:r>
              <a:rPr lang="fr" sz="1800" b="1" dirty="0"/>
              <a:t>Seules les pompes à chaleur dont le SPF &gt; 1,15 * 1/η sont prises en compte.</a:t>
            </a:r>
            <a:endParaRPr lang="en-US" sz="1800" b="1" dirty="0"/>
          </a:p>
        </p:txBody>
      </p:sp>
      <p:pic>
        <p:nvPicPr>
          <p:cNvPr id="9" name="Picture 2">
            <a:hlinkClick r:id="rId2"/>
          </p:cNvPr>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8108830" y="778843"/>
            <a:ext cx="990145" cy="541957"/>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
        <p:nvSpPr>
          <p:cNvPr id="10" name="Titolo 1">
            <a:extLst>
              <a:ext uri="{FF2B5EF4-FFF2-40B4-BE49-F238E27FC236}">
                <a16:creationId xmlns="" xmlns:a16="http://schemas.microsoft.com/office/drawing/2014/main" id="{16A089E5-01BB-4338-9765-31AF63FC0C37}"/>
              </a:ext>
            </a:extLst>
          </p:cNvPr>
          <p:cNvSpPr>
            <a:spLocks noGrp="1"/>
          </p:cNvSpPr>
          <p:nvPr>
            <p:ph type="title"/>
          </p:nvPr>
        </p:nvSpPr>
        <p:spPr>
          <a:xfrm>
            <a:off x="0" y="0"/>
            <a:ext cx="9144000" cy="709613"/>
          </a:xfrm>
        </p:spPr>
        <p:txBody>
          <a:bodyPr>
            <a:noAutofit/>
          </a:bodyPr>
          <a:lstStyle/>
          <a:p>
            <a:r>
              <a:rPr lang="fr" dirty="0">
                <a:solidFill>
                  <a:schemeClr val="tx1"/>
                </a:solidFill>
              </a:rPr>
              <a:t>B.1.4 - ÉNERGIES RENOUVELABLES DANS LA </a:t>
            </a:r>
            <a:br>
              <a:rPr lang="fr" dirty="0">
                <a:solidFill>
                  <a:schemeClr val="tx1"/>
                </a:solidFill>
              </a:rPr>
            </a:br>
            <a:r>
              <a:rPr lang="fr" dirty="0">
                <a:solidFill>
                  <a:schemeClr val="tx1"/>
                </a:solidFill>
              </a:rPr>
              <a:t> TOTALE D'ÉNERGIE THERMIQUE</a:t>
            </a:r>
            <a:endParaRPr lang="it-IT" dirty="0">
              <a:solidFill>
                <a:schemeClr val="tx1"/>
              </a:solidFill>
            </a:endParaRPr>
          </a:p>
        </p:txBody>
      </p:sp>
      <p:grpSp>
        <p:nvGrpSpPr>
          <p:cNvPr id="2" name="Groupe 1">
            <a:extLst>
              <a:ext uri="{FF2B5EF4-FFF2-40B4-BE49-F238E27FC236}">
                <a16:creationId xmlns="" xmlns:a16="http://schemas.microsoft.com/office/drawing/2014/main" id="{628F5DF8-FD12-A076-EB26-6A031601BCA0}"/>
              </a:ext>
            </a:extLst>
          </p:cNvPr>
          <p:cNvGrpSpPr/>
          <p:nvPr/>
        </p:nvGrpSpPr>
        <p:grpSpPr>
          <a:xfrm>
            <a:off x="0" y="5928255"/>
            <a:ext cx="9144000" cy="939270"/>
            <a:chOff x="0" y="5918730"/>
            <a:chExt cx="9144000" cy="939270"/>
          </a:xfrm>
        </p:grpSpPr>
        <p:pic>
          <p:nvPicPr>
            <p:cNvPr id="3" name="Image 2">
              <a:extLst>
                <a:ext uri="{FF2B5EF4-FFF2-40B4-BE49-F238E27FC236}">
                  <a16:creationId xmlns="" xmlns:a16="http://schemas.microsoft.com/office/drawing/2014/main" id="{A2ABCA11-5941-6FD5-2EAF-4FE1DED34692}"/>
                </a:ext>
              </a:extLst>
            </p:cNvPr>
            <p:cNvPicPr>
              <a:picLocks noChangeAspect="1"/>
            </p:cNvPicPr>
            <p:nvPr/>
          </p:nvPicPr>
          <p:blipFill>
            <a:blip r:embed="rId4" cstate="print"/>
            <a:stretch>
              <a:fillRect/>
            </a:stretch>
          </p:blipFill>
          <p:spPr>
            <a:xfrm>
              <a:off x="304324" y="5918730"/>
              <a:ext cx="1798476" cy="636325"/>
            </a:xfrm>
            <a:prstGeom prst="rect">
              <a:avLst/>
            </a:prstGeom>
          </p:spPr>
        </p:pic>
        <p:sp>
          <p:nvSpPr>
            <p:cNvPr id="4" name="ZoneTexte 3">
              <a:extLst>
                <a:ext uri="{FF2B5EF4-FFF2-40B4-BE49-F238E27FC236}">
                  <a16:creationId xmlns="" xmlns:a16="http://schemas.microsoft.com/office/drawing/2014/main" id="{DB78C696-C977-EDCB-7FB8-D187C18AD383}"/>
                </a:ext>
              </a:extLst>
            </p:cNvPr>
            <p:cNvSpPr txBox="1"/>
            <p:nvPr/>
          </p:nvSpPr>
          <p:spPr>
            <a:xfrm>
              <a:off x="2217267" y="6031835"/>
              <a:ext cx="6267450" cy="523220"/>
            </a:xfrm>
            <a:prstGeom prst="rect">
              <a:avLst/>
            </a:prstGeom>
            <a:solidFill>
              <a:schemeClr val="bg1"/>
            </a:solidFill>
          </p:spPr>
          <p:txBody>
            <a:bodyPr wrap="square" rtlCol="0">
              <a:spAutoFit/>
            </a:bodyPr>
            <a:lstStyle/>
            <a:p>
              <a:r>
                <a:rPr lang="fr-FR" sz="1400" dirty="0"/>
                <a:t>Module de formation 3</a:t>
              </a:r>
            </a:p>
            <a:p>
              <a:pPr marL="0" indent="0">
                <a:buNone/>
              </a:pPr>
              <a:r>
                <a:rPr lang="fr" sz="1400" dirty="0"/>
                <a:t>Calcul des critères d'évaluation de SBTool – Échelle du bâtiment</a:t>
              </a:r>
            </a:p>
          </p:txBody>
        </p:sp>
        <p:sp>
          <p:nvSpPr>
            <p:cNvPr id="7" name="Rectangle 6">
              <a:extLst>
                <a:ext uri="{FF2B5EF4-FFF2-40B4-BE49-F238E27FC236}">
                  <a16:creationId xmlns="" xmlns:a16="http://schemas.microsoft.com/office/drawing/2014/main" id="{FF482718-DBE4-8653-D562-2D144867E552}"/>
                </a:ext>
              </a:extLst>
            </p:cNvPr>
            <p:cNvSpPr/>
            <p:nvPr/>
          </p:nvSpPr>
          <p:spPr>
            <a:xfrm>
              <a:off x="0" y="6572250"/>
              <a:ext cx="9144000" cy="285750"/>
            </a:xfrm>
            <a:prstGeom prst="rect">
              <a:avLst/>
            </a:prstGeom>
            <a:solidFill>
              <a:srgbClr val="1A965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1400" dirty="0"/>
                <a:t>Système de formation Villes MED DURABLES</a:t>
              </a:r>
            </a:p>
          </p:txBody>
        </p:sp>
      </p:grpSp>
    </p:spTree>
    <p:extLst>
      <p:ext uri="{BB962C8B-B14F-4D97-AF65-F5344CB8AC3E}">
        <p14:creationId xmlns="" xmlns:p14="http://schemas.microsoft.com/office/powerpoint/2010/main" val="45422008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e 1">
            <a:extLst>
              <a:ext uri="{FF2B5EF4-FFF2-40B4-BE49-F238E27FC236}">
                <a16:creationId xmlns="" xmlns:a16="http://schemas.microsoft.com/office/drawing/2014/main" id="{E7F7425B-BBA2-F2B3-98AD-06C53A5D0D1A}"/>
              </a:ext>
            </a:extLst>
          </p:cNvPr>
          <p:cNvGrpSpPr/>
          <p:nvPr/>
        </p:nvGrpSpPr>
        <p:grpSpPr>
          <a:xfrm>
            <a:off x="0" y="5928255"/>
            <a:ext cx="9144000" cy="939270"/>
            <a:chOff x="0" y="5918730"/>
            <a:chExt cx="9144000" cy="939270"/>
          </a:xfrm>
        </p:grpSpPr>
        <p:pic>
          <p:nvPicPr>
            <p:cNvPr id="3" name="Image 2">
              <a:extLst>
                <a:ext uri="{FF2B5EF4-FFF2-40B4-BE49-F238E27FC236}">
                  <a16:creationId xmlns="" xmlns:a16="http://schemas.microsoft.com/office/drawing/2014/main" id="{250BB5C8-01D9-D1F5-0385-D613CBAAFB6B}"/>
                </a:ext>
              </a:extLst>
            </p:cNvPr>
            <p:cNvPicPr>
              <a:picLocks noChangeAspect="1"/>
            </p:cNvPicPr>
            <p:nvPr/>
          </p:nvPicPr>
          <p:blipFill>
            <a:blip r:embed="rId2" cstate="print"/>
            <a:stretch>
              <a:fillRect/>
            </a:stretch>
          </p:blipFill>
          <p:spPr>
            <a:xfrm>
              <a:off x="304324" y="5918730"/>
              <a:ext cx="1798476" cy="636325"/>
            </a:xfrm>
            <a:prstGeom prst="rect">
              <a:avLst/>
            </a:prstGeom>
          </p:spPr>
        </p:pic>
        <p:sp>
          <p:nvSpPr>
            <p:cNvPr id="4" name="ZoneTexte 3">
              <a:extLst>
                <a:ext uri="{FF2B5EF4-FFF2-40B4-BE49-F238E27FC236}">
                  <a16:creationId xmlns="" xmlns:a16="http://schemas.microsoft.com/office/drawing/2014/main" id="{C7595512-67A4-0301-CB4D-8A48A8673F0F}"/>
                </a:ext>
              </a:extLst>
            </p:cNvPr>
            <p:cNvSpPr txBox="1"/>
            <p:nvPr/>
          </p:nvSpPr>
          <p:spPr>
            <a:xfrm>
              <a:off x="2217267" y="6031835"/>
              <a:ext cx="6267450" cy="523220"/>
            </a:xfrm>
            <a:prstGeom prst="rect">
              <a:avLst/>
            </a:prstGeom>
            <a:solidFill>
              <a:schemeClr val="bg1"/>
            </a:solidFill>
          </p:spPr>
          <p:txBody>
            <a:bodyPr wrap="square" rtlCol="0">
              <a:spAutoFit/>
            </a:bodyPr>
            <a:lstStyle/>
            <a:p>
              <a:r>
                <a:rPr lang="fr-FR" sz="1400" dirty="0"/>
                <a:t>Module de formation 3</a:t>
              </a:r>
            </a:p>
            <a:p>
              <a:pPr marL="0" indent="0">
                <a:buNone/>
              </a:pPr>
              <a:r>
                <a:rPr lang="fr" sz="1400" dirty="0"/>
                <a:t>Calcul des critères d'évaluation de SBTool – Échelle du bâtiment</a:t>
              </a:r>
            </a:p>
          </p:txBody>
        </p:sp>
        <p:sp>
          <p:nvSpPr>
            <p:cNvPr id="7" name="Rectangle 6">
              <a:extLst>
                <a:ext uri="{FF2B5EF4-FFF2-40B4-BE49-F238E27FC236}">
                  <a16:creationId xmlns="" xmlns:a16="http://schemas.microsoft.com/office/drawing/2014/main" id="{AD451569-0E7A-1A82-945E-1F38563D611E}"/>
                </a:ext>
              </a:extLst>
            </p:cNvPr>
            <p:cNvSpPr/>
            <p:nvPr/>
          </p:nvSpPr>
          <p:spPr>
            <a:xfrm>
              <a:off x="0" y="6572250"/>
              <a:ext cx="9144000" cy="285750"/>
            </a:xfrm>
            <a:prstGeom prst="rect">
              <a:avLst/>
            </a:prstGeom>
            <a:solidFill>
              <a:srgbClr val="1A965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1400" dirty="0"/>
                <a:t>Système de formation Villes MED DURABLES</a:t>
              </a:r>
            </a:p>
          </p:txBody>
        </p:sp>
      </p:grpSp>
      <p:sp>
        <p:nvSpPr>
          <p:cNvPr id="5" name="Segnaposto numero diapositiva 4">
            <a:extLst>
              <a:ext uri="{FF2B5EF4-FFF2-40B4-BE49-F238E27FC236}">
                <a16:creationId xmlns="" xmlns:a16="http://schemas.microsoft.com/office/drawing/2014/main" id="{C58E2E09-0757-483E-AD0C-4C42867B117B}"/>
              </a:ext>
            </a:extLst>
          </p:cNvPr>
          <p:cNvSpPr>
            <a:spLocks noGrp="1"/>
          </p:cNvSpPr>
          <p:nvPr>
            <p:ph type="sldNum" sz="quarter" idx="12"/>
          </p:nvPr>
        </p:nvSpPr>
        <p:spPr>
          <a:xfrm>
            <a:off x="7010400" y="6581775"/>
            <a:ext cx="2133600" cy="276225"/>
          </a:xfrm>
        </p:spPr>
        <p:txBody>
          <a:bodyPr/>
          <a:lstStyle/>
          <a:p>
            <a:fld id="{243FB592-B9A9-49AA-A86F-4031F7B97808}" type="slidenum">
              <a:rPr lang="en-US" smtClean="0"/>
              <a:pPr/>
              <a:t>11</a:t>
            </a:fld>
            <a:endParaRPr lang="en-US"/>
          </a:p>
        </p:txBody>
      </p:sp>
      <p:sp>
        <p:nvSpPr>
          <p:cNvPr id="6" name="Segnaposto contenuto 2">
            <a:extLst>
              <a:ext uri="{FF2B5EF4-FFF2-40B4-BE49-F238E27FC236}">
                <a16:creationId xmlns="" xmlns:a16="http://schemas.microsoft.com/office/drawing/2014/main" id="{86F2EB93-A63A-4210-B86A-E5FCAD7D8D7F}"/>
              </a:ext>
            </a:extLst>
          </p:cNvPr>
          <p:cNvSpPr txBox="1">
            <a:spLocks/>
          </p:cNvSpPr>
          <p:nvPr/>
        </p:nvSpPr>
        <p:spPr>
          <a:xfrm>
            <a:off x="268224" y="902208"/>
            <a:ext cx="7840606" cy="529777"/>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Font typeface="Arial" panose="020B0604020202020204" pitchFamily="34" charset="0"/>
              <a:buNone/>
            </a:pPr>
            <a:r>
              <a:rPr lang="fr" b="1" u="sng" dirty="0">
                <a:latin typeface="Calibri" panose="020F0502020204030204" pitchFamily="34" charset="0"/>
                <a:cs typeface="Calibri" panose="020F0502020204030204" pitchFamily="34" charset="0"/>
              </a:rPr>
              <a:t>PROCÉDÉ D'ÉVALUATION</a:t>
            </a:r>
            <a:endParaRPr lang="it-IT" dirty="0"/>
          </a:p>
        </p:txBody>
      </p:sp>
      <p:sp>
        <p:nvSpPr>
          <p:cNvPr id="8" name="Segnaposto contenuto 2">
            <a:extLst>
              <a:ext uri="{FF2B5EF4-FFF2-40B4-BE49-F238E27FC236}">
                <a16:creationId xmlns="" xmlns:a16="http://schemas.microsoft.com/office/drawing/2014/main" id="{86F2EB93-A63A-4210-B86A-E5FCAD7D8D7F}"/>
              </a:ext>
            </a:extLst>
          </p:cNvPr>
          <p:cNvSpPr txBox="1">
            <a:spLocks/>
          </p:cNvSpPr>
          <p:nvPr/>
        </p:nvSpPr>
        <p:spPr>
          <a:xfrm>
            <a:off x="243149" y="1535425"/>
            <a:ext cx="7391028" cy="310381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fr" sz="1600" dirty="0"/>
              <a:t>La méthode de calcul est fournie par la série de normes CEN qui prend en charge la mise en œuvre de la directive sur la performance énergétique des bâtiments ( </a:t>
            </a:r>
            <a:r>
              <a:rPr lang="fr" sz="1600" b="1" dirty="0"/>
              <a:t>EPBD </a:t>
            </a:r>
            <a:r>
              <a:rPr lang="fr" sz="1600" dirty="0"/>
              <a:t>) dans toute l' UE</a:t>
            </a:r>
          </a:p>
          <a:p>
            <a:pPr marL="0" indent="0">
              <a:buNone/>
            </a:pPr>
            <a:r>
              <a:rPr lang="fr" sz="1600" dirty="0"/>
              <a:t>La série de normes CEN qui constitue actuellement la base de la plupart des méthodes de calcul nationales comprend </a:t>
            </a:r>
            <a:r>
              <a:rPr lang="fr" sz="1600" b="1" dirty="0"/>
              <a:t>la norme EN 15603 </a:t>
            </a:r>
            <a:r>
              <a:rPr lang="fr" sz="1600" dirty="0"/>
              <a:t>qui rassemble les résultats de </a:t>
            </a:r>
            <a:r>
              <a:rPr lang="fr" sz="1600" b="1" dirty="0"/>
              <a:t>la norme EN 13790</a:t>
            </a:r>
            <a:endParaRPr lang="en-US" sz="1600" dirty="0"/>
          </a:p>
        </p:txBody>
      </p:sp>
      <p:pic>
        <p:nvPicPr>
          <p:cNvPr id="9" name="Picture 2">
            <a:hlinkClick r:id="rId3"/>
          </p:cNvPr>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8108830" y="778843"/>
            <a:ext cx="990145" cy="541957"/>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
        <p:nvSpPr>
          <p:cNvPr id="10" name="Titolo 1">
            <a:extLst>
              <a:ext uri="{FF2B5EF4-FFF2-40B4-BE49-F238E27FC236}">
                <a16:creationId xmlns="" xmlns:a16="http://schemas.microsoft.com/office/drawing/2014/main" id="{16A089E5-01BB-4338-9765-31AF63FC0C37}"/>
              </a:ext>
            </a:extLst>
          </p:cNvPr>
          <p:cNvSpPr>
            <a:spLocks noGrp="1"/>
          </p:cNvSpPr>
          <p:nvPr>
            <p:ph type="title"/>
          </p:nvPr>
        </p:nvSpPr>
        <p:spPr>
          <a:xfrm>
            <a:off x="0" y="0"/>
            <a:ext cx="9144000" cy="709613"/>
          </a:xfrm>
        </p:spPr>
        <p:txBody>
          <a:bodyPr>
            <a:noAutofit/>
          </a:bodyPr>
          <a:lstStyle/>
          <a:p>
            <a:r>
              <a:rPr lang="fr" dirty="0">
                <a:solidFill>
                  <a:schemeClr val="tx1"/>
                </a:solidFill>
              </a:rPr>
              <a:t>B.1.4 - ÉNERGIES RENOUVELABLES DANS LA CONSOMMATION </a:t>
            </a:r>
            <a:br>
              <a:rPr lang="fr" dirty="0">
                <a:solidFill>
                  <a:schemeClr val="tx1"/>
                </a:solidFill>
              </a:rPr>
            </a:br>
            <a:r>
              <a:rPr lang="fr" dirty="0">
                <a:solidFill>
                  <a:schemeClr val="tx1"/>
                </a:solidFill>
              </a:rPr>
              <a:t>TOTALE D'ÉNERGIE THERMIQUE</a:t>
            </a:r>
            <a:endParaRPr lang="it-IT" dirty="0">
              <a:solidFill>
                <a:schemeClr val="tx1"/>
              </a:solidFill>
            </a:endParaRPr>
          </a:p>
        </p:txBody>
      </p:sp>
      <p:pic>
        <p:nvPicPr>
          <p:cNvPr id="11" name="Picture 4"/>
          <p:cNvPicPr>
            <a:picLocks noChangeAspect="1" noChangeArrowheads="1"/>
          </p:cNvPicPr>
          <p:nvPr/>
        </p:nvPicPr>
        <p:blipFill>
          <a:blip r:embed="rId5">
            <a:extLst>
              <a:ext uri="{28A0092B-C50C-407E-A947-70E740481C1C}">
                <a14:useLocalDpi xmlns="" xmlns:a14="http://schemas.microsoft.com/office/drawing/2010/main" val="0"/>
              </a:ext>
            </a:extLst>
          </a:blip>
          <a:srcRect/>
          <a:stretch>
            <a:fillRect/>
          </a:stretch>
        </p:blipFill>
        <p:spPr bwMode="auto">
          <a:xfrm>
            <a:off x="7401426" y="2070794"/>
            <a:ext cx="1414808" cy="1143090"/>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pic>
        <p:nvPicPr>
          <p:cNvPr id="16" name="Picture 4"/>
          <p:cNvPicPr>
            <a:picLocks noChangeAspect="1" noChangeArrowheads="1"/>
          </p:cNvPicPr>
          <p:nvPr/>
        </p:nvPicPr>
        <p:blipFill>
          <a:blip r:embed="rId6" cstate="print">
            <a:extLst>
              <a:ext uri="{28A0092B-C50C-407E-A947-70E740481C1C}">
                <a14:useLocalDpi xmlns="" xmlns:a14="http://schemas.microsoft.com/office/drawing/2010/main" val="0"/>
              </a:ext>
            </a:extLst>
          </a:blip>
          <a:srcRect/>
          <a:stretch>
            <a:fillRect/>
          </a:stretch>
        </p:blipFill>
        <p:spPr bwMode="auto">
          <a:xfrm>
            <a:off x="423015" y="4254106"/>
            <a:ext cx="378512" cy="368806"/>
          </a:xfrm>
          <a:prstGeom prst="rect">
            <a:avLst/>
          </a:prstGeom>
          <a:solidFill>
            <a:srgbClr val="FFFF00"/>
          </a:solidFill>
          <a:ln>
            <a:noFill/>
          </a:ln>
        </p:spPr>
      </p:pic>
      <p:pic>
        <p:nvPicPr>
          <p:cNvPr id="17" name="Picture 2"/>
          <p:cNvPicPr>
            <a:picLocks noChangeAspect="1" noChangeArrowheads="1"/>
          </p:cNvPicPr>
          <p:nvPr/>
        </p:nvPicPr>
        <p:blipFill>
          <a:blip r:embed="rId7" cstate="print">
            <a:extLst>
              <a:ext uri="{28A0092B-C50C-407E-A947-70E740481C1C}">
                <a14:useLocalDpi xmlns="" xmlns:a14="http://schemas.microsoft.com/office/drawing/2010/main" val="0"/>
              </a:ext>
            </a:extLst>
          </a:blip>
          <a:srcRect/>
          <a:stretch>
            <a:fillRect/>
          </a:stretch>
        </p:blipFill>
        <p:spPr bwMode="auto">
          <a:xfrm>
            <a:off x="281019" y="3436557"/>
            <a:ext cx="662504" cy="638080"/>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
        <p:nvSpPr>
          <p:cNvPr id="18" name="Rectangle 17"/>
          <p:cNvSpPr/>
          <p:nvPr/>
        </p:nvSpPr>
        <p:spPr>
          <a:xfrm>
            <a:off x="1162307" y="3570757"/>
            <a:ext cx="4821736" cy="646331"/>
          </a:xfrm>
          <a:prstGeom prst="rect">
            <a:avLst/>
          </a:prstGeom>
          <a:noFill/>
        </p:spPr>
        <p:txBody>
          <a:bodyPr wrap="square">
            <a:spAutoFit/>
          </a:bodyPr>
          <a:lstStyle/>
          <a:p>
            <a:pPr>
              <a:spcBef>
                <a:spcPts val="1200"/>
              </a:spcBef>
            </a:pPr>
            <a:r>
              <a:rPr lang="fr" b="1" dirty="0"/>
              <a:t>Les simulations </a:t>
            </a:r>
            <a:r>
              <a:rPr lang="fr" dirty="0"/>
              <a:t>peuvent fournir des données précises</a:t>
            </a:r>
          </a:p>
        </p:txBody>
      </p:sp>
      <p:sp>
        <p:nvSpPr>
          <p:cNvPr id="19" name="Rectangle 18"/>
          <p:cNvSpPr/>
          <p:nvPr/>
        </p:nvSpPr>
        <p:spPr>
          <a:xfrm>
            <a:off x="943523" y="4209566"/>
            <a:ext cx="8009091" cy="1723549"/>
          </a:xfrm>
          <a:prstGeom prst="rect">
            <a:avLst/>
          </a:prstGeom>
        </p:spPr>
        <p:txBody>
          <a:bodyPr wrap="square">
            <a:spAutoFit/>
          </a:bodyPr>
          <a:lstStyle/>
          <a:p>
            <a:pPr marL="342900" indent="-342900">
              <a:spcAft>
                <a:spcPts val="600"/>
              </a:spcAft>
              <a:buFont typeface="Wingdings" panose="05000000000000000000" pitchFamily="2" charset="2"/>
              <a:buChar char="Ø"/>
            </a:pPr>
            <a:r>
              <a:rPr lang="fr" sz="1600" dirty="0"/>
              <a:t>Dans le cas de </a:t>
            </a:r>
            <a:r>
              <a:rPr lang="fr" sz="1600" b="1" dirty="0"/>
              <a:t>bâtiments existants </a:t>
            </a:r>
            <a:r>
              <a:rPr lang="fr" sz="1600" dirty="0"/>
              <a:t>, la part des énergies renouvelables dans la consommation finale totale d'énergie électrique doit être évaluée par </a:t>
            </a:r>
            <a:r>
              <a:rPr lang="fr" sz="1600" b="1" dirty="0"/>
              <a:t>un compteur d'énergie</a:t>
            </a:r>
            <a:endParaRPr lang="en-GB" sz="1600" b="1" dirty="0">
              <a:solidFill>
                <a:srgbClr val="FF0000"/>
              </a:solidFill>
            </a:endParaRPr>
          </a:p>
          <a:p>
            <a:pPr marL="342900" indent="-342900">
              <a:spcAft>
                <a:spcPts val="600"/>
              </a:spcAft>
              <a:buFont typeface="Wingdings" panose="05000000000000000000" pitchFamily="2" charset="2"/>
              <a:buChar char="Ø"/>
            </a:pPr>
            <a:r>
              <a:rPr lang="fr" sz="1600" dirty="0"/>
              <a:t>Possibilité d'utiliser </a:t>
            </a:r>
            <a:r>
              <a:rPr lang="fr" sz="1600" b="1" dirty="0"/>
              <a:t>des données mesurées ou estimées </a:t>
            </a:r>
            <a:r>
              <a:rPr lang="fr" sz="1600" dirty="0"/>
              <a:t>pour la consommation d'énergie , de sorte qu'il est possible de remplir cet indicateur</a:t>
            </a:r>
            <a:endParaRPr lang="en-US" sz="1600" dirty="0"/>
          </a:p>
          <a:p>
            <a:pPr marL="342900" indent="-342900">
              <a:spcAft>
                <a:spcPts val="600"/>
              </a:spcAft>
              <a:buFont typeface="Wingdings" panose="05000000000000000000" pitchFamily="2" charset="2"/>
              <a:buChar char="Ø"/>
            </a:pPr>
            <a:r>
              <a:rPr lang="fr" sz="1600" dirty="0"/>
              <a:t>La </a:t>
            </a:r>
            <a:r>
              <a:rPr lang="fr" sz="1600" b="1" dirty="0"/>
              <a:t>source des données </a:t>
            </a:r>
            <a:r>
              <a:rPr lang="fr" sz="1600" dirty="0"/>
              <a:t>doit toujours être </a:t>
            </a:r>
            <a:r>
              <a:rPr lang="fr" sz="1600" b="1" dirty="0"/>
              <a:t>clairement déclarée</a:t>
            </a:r>
            <a:endParaRPr lang="en-US" sz="1600" b="1" dirty="0"/>
          </a:p>
        </p:txBody>
      </p:sp>
    </p:spTree>
    <p:extLst>
      <p:ext uri="{BB962C8B-B14F-4D97-AF65-F5344CB8AC3E}">
        <p14:creationId xmlns="" xmlns:p14="http://schemas.microsoft.com/office/powerpoint/2010/main" val="248109301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egnaposto numero diapositiva 4">
            <a:extLst>
              <a:ext uri="{FF2B5EF4-FFF2-40B4-BE49-F238E27FC236}">
                <a16:creationId xmlns="" xmlns:a16="http://schemas.microsoft.com/office/drawing/2014/main" id="{C58E2E09-0757-483E-AD0C-4C42867B117B}"/>
              </a:ext>
            </a:extLst>
          </p:cNvPr>
          <p:cNvSpPr>
            <a:spLocks noGrp="1"/>
          </p:cNvSpPr>
          <p:nvPr>
            <p:ph type="sldNum" sz="quarter" idx="12"/>
          </p:nvPr>
        </p:nvSpPr>
        <p:spPr>
          <a:xfrm>
            <a:off x="7010400" y="6572250"/>
            <a:ext cx="2133600" cy="285750"/>
          </a:xfrm>
        </p:spPr>
        <p:txBody>
          <a:bodyPr/>
          <a:lstStyle/>
          <a:p>
            <a:fld id="{243FB592-B9A9-49AA-A86F-4031F7B97808}" type="slidenum">
              <a:rPr lang="en-US" smtClean="0"/>
              <a:pPr/>
              <a:t>12</a:t>
            </a:fld>
            <a:endParaRPr lang="en-US" dirty="0"/>
          </a:p>
        </p:txBody>
      </p:sp>
      <p:sp>
        <p:nvSpPr>
          <p:cNvPr id="10" name="Titolo 1">
            <a:extLst>
              <a:ext uri="{FF2B5EF4-FFF2-40B4-BE49-F238E27FC236}">
                <a16:creationId xmlns="" xmlns:a16="http://schemas.microsoft.com/office/drawing/2014/main" id="{16A089E5-01BB-4338-9765-31AF63FC0C37}"/>
              </a:ext>
            </a:extLst>
          </p:cNvPr>
          <p:cNvSpPr>
            <a:spLocks noGrp="1"/>
          </p:cNvSpPr>
          <p:nvPr>
            <p:ph type="title"/>
          </p:nvPr>
        </p:nvSpPr>
        <p:spPr>
          <a:xfrm>
            <a:off x="0" y="0"/>
            <a:ext cx="9144000" cy="709613"/>
          </a:xfrm>
        </p:spPr>
        <p:txBody>
          <a:bodyPr>
            <a:noAutofit/>
          </a:bodyPr>
          <a:lstStyle/>
          <a:p>
            <a:r>
              <a:rPr lang="fr" dirty="0">
                <a:solidFill>
                  <a:schemeClr val="tx1"/>
                </a:solidFill>
              </a:rPr>
              <a:t>B.1.4 - ÉNERGIES RENOUVELABLES DANS LA CONSOMMATION </a:t>
            </a:r>
            <a:br>
              <a:rPr lang="fr" dirty="0">
                <a:solidFill>
                  <a:schemeClr val="tx1"/>
                </a:solidFill>
              </a:rPr>
            </a:br>
            <a:r>
              <a:rPr lang="fr" dirty="0">
                <a:solidFill>
                  <a:schemeClr val="tx1"/>
                </a:solidFill>
              </a:rPr>
              <a:t>TOTALE D'ÉNERGIE THERMIQUE</a:t>
            </a:r>
            <a:endParaRPr lang="it-IT" dirty="0">
              <a:solidFill>
                <a:schemeClr val="tx1"/>
              </a:solidFill>
            </a:endParaRPr>
          </a:p>
        </p:txBody>
      </p:sp>
      <p:sp>
        <p:nvSpPr>
          <p:cNvPr id="7" name="Segnaposto contenuto 2">
            <a:extLst>
              <a:ext uri="{FF2B5EF4-FFF2-40B4-BE49-F238E27FC236}">
                <a16:creationId xmlns="" xmlns:a16="http://schemas.microsoft.com/office/drawing/2014/main" id="{86F2EB93-A63A-4210-B86A-E5FCAD7D8D7F}"/>
              </a:ext>
            </a:extLst>
          </p:cNvPr>
          <p:cNvSpPr txBox="1">
            <a:spLocks/>
          </p:cNvSpPr>
          <p:nvPr/>
        </p:nvSpPr>
        <p:spPr>
          <a:xfrm>
            <a:off x="246743" y="1530630"/>
            <a:ext cx="6621889" cy="2474212"/>
          </a:xfrm>
          <a:prstGeom prst="rect">
            <a:avLst/>
          </a:prstGeom>
          <a:noFill/>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fr" sz="1600" dirty="0"/>
              <a:t>L' </a:t>
            </a:r>
            <a:r>
              <a:rPr lang="fr" sz="1600" b="1" dirty="0"/>
              <a:t>énergie thermique réelle produite et utilisée sur site à partir de sources renouvelables </a:t>
            </a:r>
            <a:r>
              <a:rPr lang="fr" sz="1600" dirty="0"/>
              <a:t>(par exemple, des capteurs solaires thermiques) peut être </a:t>
            </a:r>
            <a:r>
              <a:rPr lang="fr" sz="1600" b="1" dirty="0"/>
              <a:t>surveillée.</a:t>
            </a:r>
          </a:p>
          <a:p>
            <a:pPr marL="0" indent="0">
              <a:buNone/>
            </a:pPr>
            <a:r>
              <a:rPr lang="fr" sz="1600" dirty="0"/>
              <a:t>Utiliser </a:t>
            </a:r>
            <a:r>
              <a:rPr lang="fr" sz="1600" b="1" dirty="0"/>
              <a:t>des compteurs de chaleur pour mesurer </a:t>
            </a:r>
            <a:r>
              <a:rPr lang="fr" sz="1600" dirty="0"/>
              <a:t>la chaleur fournie (par exemple à partir d'un réseau de capteurs solaires thermiques)</a:t>
            </a:r>
            <a:endParaRPr lang="en-US" sz="1600" dirty="0"/>
          </a:p>
          <a:p>
            <a:pPr>
              <a:buFont typeface="Courier New" panose="02070309020205020404" pitchFamily="49" charset="0"/>
              <a:buChar char="o"/>
            </a:pPr>
            <a:r>
              <a:rPr lang="fr" sz="1600" dirty="0"/>
              <a:t>Mesurer la température de départ et de retour de l'eau</a:t>
            </a:r>
          </a:p>
          <a:p>
            <a:pPr>
              <a:buFont typeface="Courier New" panose="02070309020205020404" pitchFamily="49" charset="0"/>
              <a:buChar char="o"/>
            </a:pPr>
            <a:r>
              <a:rPr lang="fr" sz="1600" dirty="0"/>
              <a:t>Mesurer le débit d'eau d'alimentation et de retour</a:t>
            </a:r>
          </a:p>
          <a:p>
            <a:pPr marL="0" indent="0">
              <a:buNone/>
            </a:pPr>
            <a:endParaRPr lang="en-US" sz="1600" dirty="0"/>
          </a:p>
        </p:txBody>
      </p:sp>
      <p:sp>
        <p:nvSpPr>
          <p:cNvPr id="11" name="Rectangle 10"/>
          <p:cNvSpPr/>
          <p:nvPr/>
        </p:nvSpPr>
        <p:spPr>
          <a:xfrm>
            <a:off x="625255" y="4006271"/>
            <a:ext cx="8518745" cy="1908215"/>
          </a:xfrm>
          <a:prstGeom prst="rect">
            <a:avLst/>
          </a:prstGeom>
          <a:noFill/>
        </p:spPr>
        <p:txBody>
          <a:bodyPr wrap="square">
            <a:spAutoFit/>
          </a:bodyPr>
          <a:lstStyle/>
          <a:p>
            <a:pPr>
              <a:spcBef>
                <a:spcPts val="1200"/>
              </a:spcBef>
            </a:pPr>
            <a:r>
              <a:rPr lang="fr" dirty="0"/>
              <a:t>Les données sur la consommation d'énergie réelle d'au moins 12 mois consécutifs sont nécessaires.</a:t>
            </a:r>
          </a:p>
          <a:p>
            <a:pPr>
              <a:spcBef>
                <a:spcPts val="1200"/>
              </a:spcBef>
            </a:pPr>
            <a:r>
              <a:rPr lang="fr" dirty="0"/>
              <a:t>Il est préférable de </a:t>
            </a:r>
            <a:r>
              <a:rPr lang="fr" b="1" dirty="0"/>
              <a:t>faire la moyenne </a:t>
            </a:r>
            <a:r>
              <a:rPr lang="fr" dirty="0"/>
              <a:t>sur des enregistrements plus longs (par exemple, </a:t>
            </a:r>
            <a:r>
              <a:rPr lang="fr" b="1" dirty="0"/>
              <a:t>des données sur trois ans </a:t>
            </a:r>
            <a:r>
              <a:rPr lang="fr" dirty="0"/>
              <a:t>) afin d'éliminer les effets des conditions météorologiques variables et d'établir la moyenne des autres fluctuations inhérentes à </a:t>
            </a:r>
            <a:r>
              <a:rPr lang="fr" dirty="0" smtClean="0"/>
              <a:t>    l'occupation </a:t>
            </a:r>
            <a:r>
              <a:rPr lang="fr" dirty="0"/>
              <a:t>du bâtiment.</a:t>
            </a:r>
            <a:endParaRPr lang="en-US" dirty="0"/>
          </a:p>
        </p:txBody>
      </p:sp>
      <p:pic>
        <p:nvPicPr>
          <p:cNvPr id="12" name="Picture 4"/>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264672" y="4116224"/>
            <a:ext cx="378512" cy="368806"/>
          </a:xfrm>
          <a:prstGeom prst="rect">
            <a:avLst/>
          </a:prstGeom>
          <a:solidFill>
            <a:srgbClr val="FFFF00"/>
          </a:solidFill>
          <a:ln>
            <a:noFill/>
          </a:ln>
        </p:spPr>
      </p:pic>
      <p:pic>
        <p:nvPicPr>
          <p:cNvPr id="13" name="Picture 4"/>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255708" y="4820799"/>
            <a:ext cx="378512" cy="368806"/>
          </a:xfrm>
          <a:prstGeom prst="rect">
            <a:avLst/>
          </a:prstGeom>
          <a:solidFill>
            <a:srgbClr val="FFFF00"/>
          </a:solidFill>
          <a:ln>
            <a:noFill/>
          </a:ln>
        </p:spPr>
      </p:pic>
      <p:sp>
        <p:nvSpPr>
          <p:cNvPr id="36" name="Segnaposto contenuto 2">
            <a:extLst>
              <a:ext uri="{FF2B5EF4-FFF2-40B4-BE49-F238E27FC236}">
                <a16:creationId xmlns="" xmlns:a16="http://schemas.microsoft.com/office/drawing/2014/main" id="{86F2EB93-A63A-4210-B86A-E5FCAD7D8D7F}"/>
              </a:ext>
            </a:extLst>
          </p:cNvPr>
          <p:cNvSpPr txBox="1">
            <a:spLocks/>
          </p:cNvSpPr>
          <p:nvPr/>
        </p:nvSpPr>
        <p:spPr>
          <a:xfrm>
            <a:off x="268224" y="902208"/>
            <a:ext cx="8875776" cy="52977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Font typeface="Arial" panose="020B0604020202020204" pitchFamily="34" charset="0"/>
              <a:buNone/>
            </a:pPr>
            <a:r>
              <a:rPr lang="fr" sz="2000" b="1" u="sng" dirty="0">
                <a:latin typeface="Calibri" panose="020F0502020204030204" pitchFamily="34" charset="0"/>
                <a:cs typeface="Calibri" panose="020F0502020204030204" pitchFamily="34" charset="0"/>
              </a:rPr>
              <a:t>MÉTHODE D'ÉVALUATION – INFORMATIONS GÉNÉRALES (Compteurs de chaleur </a:t>
            </a:r>
            <a:r>
              <a:rPr lang="fr" sz="2000" b="1" dirty="0">
                <a:latin typeface="Calibri" panose="020F0502020204030204" pitchFamily="34" charset="0"/>
                <a:cs typeface="Calibri" panose="020F0502020204030204" pitchFamily="34" charset="0"/>
              </a:rPr>
              <a:t>)</a:t>
            </a:r>
            <a:endParaRPr lang="it-IT" sz="2000" dirty="0"/>
          </a:p>
        </p:txBody>
      </p:sp>
      <p:grpSp>
        <p:nvGrpSpPr>
          <p:cNvPr id="15" name="Groupe 14">
            <a:extLst>
              <a:ext uri="{FF2B5EF4-FFF2-40B4-BE49-F238E27FC236}">
                <a16:creationId xmlns="" xmlns:a16="http://schemas.microsoft.com/office/drawing/2014/main" id="{D1F98D3C-3F2B-CEAE-16EB-B75DE3F1E55E}"/>
              </a:ext>
            </a:extLst>
          </p:cNvPr>
          <p:cNvGrpSpPr/>
          <p:nvPr/>
        </p:nvGrpSpPr>
        <p:grpSpPr>
          <a:xfrm>
            <a:off x="6364386" y="2029439"/>
            <a:ext cx="2701680" cy="1924288"/>
            <a:chOff x="6364386" y="2029439"/>
            <a:chExt cx="2701680" cy="1924288"/>
          </a:xfrm>
        </p:grpSpPr>
        <p:pic>
          <p:nvPicPr>
            <p:cNvPr id="3" name="Image 2">
              <a:extLst>
                <a:ext uri="{FF2B5EF4-FFF2-40B4-BE49-F238E27FC236}">
                  <a16:creationId xmlns="" xmlns:a16="http://schemas.microsoft.com/office/drawing/2014/main" id="{8F9EFF57-38F3-06F8-EF19-934D8B515E75}"/>
                </a:ext>
              </a:extLst>
            </p:cNvPr>
            <p:cNvPicPr>
              <a:picLocks noChangeAspect="1"/>
            </p:cNvPicPr>
            <p:nvPr/>
          </p:nvPicPr>
          <p:blipFill>
            <a:blip r:embed="rId3"/>
            <a:stretch>
              <a:fillRect/>
            </a:stretch>
          </p:blipFill>
          <p:spPr>
            <a:xfrm>
              <a:off x="6396754" y="2029439"/>
              <a:ext cx="2669312" cy="1924288"/>
            </a:xfrm>
            <a:prstGeom prst="rect">
              <a:avLst/>
            </a:prstGeom>
          </p:spPr>
        </p:pic>
        <p:sp>
          <p:nvSpPr>
            <p:cNvPr id="4" name="ZoneTexte 3">
              <a:extLst>
                <a:ext uri="{FF2B5EF4-FFF2-40B4-BE49-F238E27FC236}">
                  <a16:creationId xmlns="" xmlns:a16="http://schemas.microsoft.com/office/drawing/2014/main" id="{A3411B3E-9E93-5A95-F4E6-F1CAD3AC53DB}"/>
                </a:ext>
              </a:extLst>
            </p:cNvPr>
            <p:cNvSpPr txBox="1"/>
            <p:nvPr/>
          </p:nvSpPr>
          <p:spPr>
            <a:xfrm>
              <a:off x="6396754" y="2378429"/>
              <a:ext cx="593432" cy="276999"/>
            </a:xfrm>
            <a:prstGeom prst="rect">
              <a:avLst/>
            </a:prstGeom>
            <a:noFill/>
          </p:spPr>
          <p:txBody>
            <a:bodyPr wrap="none" rtlCol="0">
              <a:spAutoFit/>
            </a:bodyPr>
            <a:lstStyle/>
            <a:p>
              <a:r>
                <a:rPr lang="fr-FR" sz="600" b="1" dirty="0"/>
                <a:t>Capteur de </a:t>
              </a:r>
            </a:p>
            <a:p>
              <a:r>
                <a:rPr lang="fr-FR" sz="600" b="1" dirty="0"/>
                <a:t>température</a:t>
              </a:r>
            </a:p>
          </p:txBody>
        </p:sp>
        <p:sp>
          <p:nvSpPr>
            <p:cNvPr id="6" name="ZoneTexte 5">
              <a:extLst>
                <a:ext uri="{FF2B5EF4-FFF2-40B4-BE49-F238E27FC236}">
                  <a16:creationId xmlns="" xmlns:a16="http://schemas.microsoft.com/office/drawing/2014/main" id="{8FF92A47-24B1-A476-9644-D3EEA3B30D23}"/>
                </a:ext>
              </a:extLst>
            </p:cNvPr>
            <p:cNvSpPr txBox="1"/>
            <p:nvPr/>
          </p:nvSpPr>
          <p:spPr>
            <a:xfrm>
              <a:off x="7528456" y="2064326"/>
              <a:ext cx="732893" cy="184666"/>
            </a:xfrm>
            <a:prstGeom prst="rect">
              <a:avLst/>
            </a:prstGeom>
            <a:noFill/>
          </p:spPr>
          <p:txBody>
            <a:bodyPr wrap="none" rtlCol="0">
              <a:spAutoFit/>
            </a:bodyPr>
            <a:lstStyle/>
            <a:p>
              <a:r>
                <a:rPr lang="fr-FR" sz="600" b="1" dirty="0"/>
                <a:t>Capteurs solaires</a:t>
              </a:r>
            </a:p>
          </p:txBody>
        </p:sp>
        <p:sp>
          <p:nvSpPr>
            <p:cNvPr id="8" name="ZoneTexte 7">
              <a:extLst>
                <a:ext uri="{FF2B5EF4-FFF2-40B4-BE49-F238E27FC236}">
                  <a16:creationId xmlns="" xmlns:a16="http://schemas.microsoft.com/office/drawing/2014/main" id="{A41EC79D-601A-26EE-AC67-CA7956CB86B6}"/>
                </a:ext>
              </a:extLst>
            </p:cNvPr>
            <p:cNvSpPr txBox="1"/>
            <p:nvPr/>
          </p:nvSpPr>
          <p:spPr>
            <a:xfrm>
              <a:off x="6364386" y="3023842"/>
              <a:ext cx="593432" cy="276999"/>
            </a:xfrm>
            <a:prstGeom prst="rect">
              <a:avLst/>
            </a:prstGeom>
            <a:noFill/>
          </p:spPr>
          <p:txBody>
            <a:bodyPr wrap="none" rtlCol="0">
              <a:spAutoFit/>
            </a:bodyPr>
            <a:lstStyle/>
            <a:p>
              <a:r>
                <a:rPr lang="fr-FR" sz="600" b="1" dirty="0"/>
                <a:t>Capteurs </a:t>
              </a:r>
            </a:p>
            <a:p>
              <a:r>
                <a:rPr lang="fr-FR" sz="600" b="1" dirty="0"/>
                <a:t>température</a:t>
              </a:r>
            </a:p>
          </p:txBody>
        </p:sp>
        <p:sp>
          <p:nvSpPr>
            <p:cNvPr id="9" name="ZoneTexte 8">
              <a:extLst>
                <a:ext uri="{FF2B5EF4-FFF2-40B4-BE49-F238E27FC236}">
                  <a16:creationId xmlns="" xmlns:a16="http://schemas.microsoft.com/office/drawing/2014/main" id="{45F418B4-4EB8-E55E-313B-3BD396F45B31}"/>
                </a:ext>
              </a:extLst>
            </p:cNvPr>
            <p:cNvSpPr txBox="1"/>
            <p:nvPr/>
          </p:nvSpPr>
          <p:spPr>
            <a:xfrm>
              <a:off x="6793802" y="3112113"/>
              <a:ext cx="546945" cy="184666"/>
            </a:xfrm>
            <a:prstGeom prst="rect">
              <a:avLst/>
            </a:prstGeom>
            <a:noFill/>
          </p:spPr>
          <p:txBody>
            <a:bodyPr wrap="none" rtlCol="0">
              <a:spAutoFit/>
            </a:bodyPr>
            <a:lstStyle/>
            <a:p>
              <a:r>
                <a:rPr lang="fr-FR" sz="600" b="1" dirty="0"/>
                <a:t>débitmètre</a:t>
              </a:r>
            </a:p>
          </p:txBody>
        </p:sp>
        <p:sp>
          <p:nvSpPr>
            <p:cNvPr id="14" name="ZoneTexte 13">
              <a:extLst>
                <a:ext uri="{FF2B5EF4-FFF2-40B4-BE49-F238E27FC236}">
                  <a16:creationId xmlns="" xmlns:a16="http://schemas.microsoft.com/office/drawing/2014/main" id="{1939ABDB-6594-5ADE-369E-CF6B3C7B303F}"/>
                </a:ext>
              </a:extLst>
            </p:cNvPr>
            <p:cNvSpPr txBox="1"/>
            <p:nvPr/>
          </p:nvSpPr>
          <p:spPr>
            <a:xfrm>
              <a:off x="6761132" y="3671376"/>
              <a:ext cx="692818" cy="276999"/>
            </a:xfrm>
            <a:prstGeom prst="rect">
              <a:avLst/>
            </a:prstGeom>
            <a:noFill/>
          </p:spPr>
          <p:txBody>
            <a:bodyPr wrap="none" rtlCol="0">
              <a:spAutoFit/>
            </a:bodyPr>
            <a:lstStyle/>
            <a:p>
              <a:r>
                <a:rPr lang="fr-FR" sz="600" b="1" dirty="0"/>
                <a:t>Enregistreur de </a:t>
              </a:r>
            </a:p>
            <a:p>
              <a:pPr algn="ctr"/>
              <a:r>
                <a:rPr lang="fr-FR" sz="600" b="1" dirty="0"/>
                <a:t>données</a:t>
              </a:r>
            </a:p>
          </p:txBody>
        </p:sp>
      </p:grpSp>
      <p:grpSp>
        <p:nvGrpSpPr>
          <p:cNvPr id="16" name="Groupe 15">
            <a:extLst>
              <a:ext uri="{FF2B5EF4-FFF2-40B4-BE49-F238E27FC236}">
                <a16:creationId xmlns="" xmlns:a16="http://schemas.microsoft.com/office/drawing/2014/main" id="{60F4FE81-A8AD-FA54-2D19-9807C707300A}"/>
              </a:ext>
            </a:extLst>
          </p:cNvPr>
          <p:cNvGrpSpPr/>
          <p:nvPr/>
        </p:nvGrpSpPr>
        <p:grpSpPr>
          <a:xfrm>
            <a:off x="0" y="5928255"/>
            <a:ext cx="9144000" cy="939270"/>
            <a:chOff x="0" y="5918730"/>
            <a:chExt cx="9144000" cy="939270"/>
          </a:xfrm>
        </p:grpSpPr>
        <p:pic>
          <p:nvPicPr>
            <p:cNvPr id="17" name="Image 16">
              <a:extLst>
                <a:ext uri="{FF2B5EF4-FFF2-40B4-BE49-F238E27FC236}">
                  <a16:creationId xmlns="" xmlns:a16="http://schemas.microsoft.com/office/drawing/2014/main" id="{1A318F7B-6A39-4469-E4C6-F5979B09D2E4}"/>
                </a:ext>
              </a:extLst>
            </p:cNvPr>
            <p:cNvPicPr>
              <a:picLocks noChangeAspect="1"/>
            </p:cNvPicPr>
            <p:nvPr/>
          </p:nvPicPr>
          <p:blipFill>
            <a:blip r:embed="rId4" cstate="print"/>
            <a:stretch>
              <a:fillRect/>
            </a:stretch>
          </p:blipFill>
          <p:spPr>
            <a:xfrm>
              <a:off x="304324" y="5918730"/>
              <a:ext cx="1798476" cy="636325"/>
            </a:xfrm>
            <a:prstGeom prst="rect">
              <a:avLst/>
            </a:prstGeom>
          </p:spPr>
        </p:pic>
        <p:sp>
          <p:nvSpPr>
            <p:cNvPr id="18" name="ZoneTexte 17">
              <a:extLst>
                <a:ext uri="{FF2B5EF4-FFF2-40B4-BE49-F238E27FC236}">
                  <a16:creationId xmlns="" xmlns:a16="http://schemas.microsoft.com/office/drawing/2014/main" id="{0980A2BD-D813-BED6-0383-36E61655522E}"/>
                </a:ext>
              </a:extLst>
            </p:cNvPr>
            <p:cNvSpPr txBox="1"/>
            <p:nvPr/>
          </p:nvSpPr>
          <p:spPr>
            <a:xfrm>
              <a:off x="2217267" y="6031835"/>
              <a:ext cx="6267450" cy="523220"/>
            </a:xfrm>
            <a:prstGeom prst="rect">
              <a:avLst/>
            </a:prstGeom>
            <a:solidFill>
              <a:schemeClr val="bg1"/>
            </a:solidFill>
          </p:spPr>
          <p:txBody>
            <a:bodyPr wrap="square" rtlCol="0">
              <a:spAutoFit/>
            </a:bodyPr>
            <a:lstStyle/>
            <a:p>
              <a:r>
                <a:rPr lang="fr-FR" sz="1400" dirty="0"/>
                <a:t>Module de formation 3</a:t>
              </a:r>
            </a:p>
            <a:p>
              <a:pPr marL="0" indent="0">
                <a:buNone/>
              </a:pPr>
              <a:r>
                <a:rPr lang="fr" sz="1400" dirty="0"/>
                <a:t>Calcul des critères d'évaluation de SBTool – Échelle du bâtiment</a:t>
              </a:r>
            </a:p>
          </p:txBody>
        </p:sp>
        <p:sp>
          <p:nvSpPr>
            <p:cNvPr id="19" name="Rectangle 18">
              <a:extLst>
                <a:ext uri="{FF2B5EF4-FFF2-40B4-BE49-F238E27FC236}">
                  <a16:creationId xmlns="" xmlns:a16="http://schemas.microsoft.com/office/drawing/2014/main" id="{EA7B1E63-A1E0-745D-2FF9-C3AAB986026F}"/>
                </a:ext>
              </a:extLst>
            </p:cNvPr>
            <p:cNvSpPr/>
            <p:nvPr/>
          </p:nvSpPr>
          <p:spPr>
            <a:xfrm>
              <a:off x="0" y="6572250"/>
              <a:ext cx="9144000" cy="285750"/>
            </a:xfrm>
            <a:prstGeom prst="rect">
              <a:avLst/>
            </a:prstGeom>
            <a:solidFill>
              <a:srgbClr val="1A965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1400" dirty="0"/>
                <a:t>Système de formation Villes MED DURABLES</a:t>
              </a:r>
            </a:p>
          </p:txBody>
        </p:sp>
      </p:grpSp>
    </p:spTree>
    <p:extLst>
      <p:ext uri="{BB962C8B-B14F-4D97-AF65-F5344CB8AC3E}">
        <p14:creationId xmlns="" xmlns:p14="http://schemas.microsoft.com/office/powerpoint/2010/main" val="270260456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egnaposto numero diapositiva 4">
            <a:extLst>
              <a:ext uri="{FF2B5EF4-FFF2-40B4-BE49-F238E27FC236}">
                <a16:creationId xmlns="" xmlns:a16="http://schemas.microsoft.com/office/drawing/2014/main" id="{C58E2E09-0757-483E-AD0C-4C42867B117B}"/>
              </a:ext>
            </a:extLst>
          </p:cNvPr>
          <p:cNvSpPr>
            <a:spLocks noGrp="1"/>
          </p:cNvSpPr>
          <p:nvPr>
            <p:ph type="sldNum" sz="quarter" idx="12"/>
          </p:nvPr>
        </p:nvSpPr>
        <p:spPr>
          <a:xfrm>
            <a:off x="7010400" y="6581775"/>
            <a:ext cx="2133600" cy="276225"/>
          </a:xfrm>
        </p:spPr>
        <p:txBody>
          <a:bodyPr/>
          <a:lstStyle/>
          <a:p>
            <a:fld id="{243FB592-B9A9-49AA-A86F-4031F7B97808}" type="slidenum">
              <a:rPr lang="en-US" smtClean="0"/>
              <a:pPr/>
              <a:t>13</a:t>
            </a:fld>
            <a:endParaRPr lang="en-US" dirty="0"/>
          </a:p>
        </p:txBody>
      </p:sp>
      <p:sp>
        <p:nvSpPr>
          <p:cNvPr id="10" name="Titolo 1">
            <a:extLst>
              <a:ext uri="{FF2B5EF4-FFF2-40B4-BE49-F238E27FC236}">
                <a16:creationId xmlns="" xmlns:a16="http://schemas.microsoft.com/office/drawing/2014/main" id="{16A089E5-01BB-4338-9765-31AF63FC0C37}"/>
              </a:ext>
            </a:extLst>
          </p:cNvPr>
          <p:cNvSpPr>
            <a:spLocks noGrp="1"/>
          </p:cNvSpPr>
          <p:nvPr>
            <p:ph type="title"/>
          </p:nvPr>
        </p:nvSpPr>
        <p:spPr>
          <a:xfrm>
            <a:off x="0" y="0"/>
            <a:ext cx="9144000" cy="709613"/>
          </a:xfrm>
        </p:spPr>
        <p:txBody>
          <a:bodyPr>
            <a:noAutofit/>
          </a:bodyPr>
          <a:lstStyle/>
          <a:p>
            <a:r>
              <a:rPr lang="fr" dirty="0">
                <a:solidFill>
                  <a:schemeClr val="tx1"/>
                </a:solidFill>
              </a:rPr>
              <a:t>B.1.4 - ÉNERGIES RENOUVELABLES DANS LA CONSOMMATION </a:t>
            </a:r>
            <a:br>
              <a:rPr lang="fr" dirty="0">
                <a:solidFill>
                  <a:schemeClr val="tx1"/>
                </a:solidFill>
              </a:rPr>
            </a:br>
            <a:r>
              <a:rPr lang="fr" dirty="0">
                <a:solidFill>
                  <a:schemeClr val="tx1"/>
                </a:solidFill>
              </a:rPr>
              <a:t>TOTALE D'ÉNERGIE THERMIQUE</a:t>
            </a:r>
            <a:endParaRPr lang="it-IT" dirty="0">
              <a:solidFill>
                <a:schemeClr val="tx1"/>
              </a:solidFill>
            </a:endParaRPr>
          </a:p>
        </p:txBody>
      </p:sp>
      <p:sp>
        <p:nvSpPr>
          <p:cNvPr id="7" name="Segnaposto contenuto 2">
            <a:extLst>
              <a:ext uri="{FF2B5EF4-FFF2-40B4-BE49-F238E27FC236}">
                <a16:creationId xmlns="" xmlns:a16="http://schemas.microsoft.com/office/drawing/2014/main" id="{86F2EB93-A63A-4210-B86A-E5FCAD7D8D7F}"/>
              </a:ext>
            </a:extLst>
          </p:cNvPr>
          <p:cNvSpPr txBox="1">
            <a:spLocks/>
          </p:cNvSpPr>
          <p:nvPr/>
        </p:nvSpPr>
        <p:spPr>
          <a:xfrm>
            <a:off x="246744" y="1530629"/>
            <a:ext cx="8665762" cy="761157"/>
          </a:xfrm>
          <a:prstGeom prst="rect">
            <a:avLst/>
          </a:prstGeom>
          <a:noFill/>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fr" sz="1800" dirty="0"/>
              <a:t>L' </a:t>
            </a:r>
            <a:r>
              <a:rPr lang="fr" sz="1800" b="1" dirty="0"/>
              <a:t>énergie thermique réelle utilisée sur place à partir de la biomasse </a:t>
            </a:r>
            <a:r>
              <a:rPr lang="fr" sz="1800" dirty="0"/>
              <a:t>peut également être calculée à partir de la </a:t>
            </a:r>
            <a:r>
              <a:rPr lang="fr" sz="1800" b="1" dirty="0"/>
              <a:t>quantité de granulés ou de copeaux de bois </a:t>
            </a:r>
            <a:r>
              <a:rPr lang="fr" sz="1800" dirty="0"/>
              <a:t>livrés à un bâtiment</a:t>
            </a:r>
            <a:endParaRPr lang="en-US" sz="1800" b="1" dirty="0"/>
          </a:p>
          <a:p>
            <a:pPr marL="0" indent="0">
              <a:buNone/>
            </a:pPr>
            <a:endParaRPr lang="en-US" sz="1800" dirty="0"/>
          </a:p>
        </p:txBody>
      </p:sp>
      <p:sp>
        <p:nvSpPr>
          <p:cNvPr id="11" name="Rectangle 10"/>
          <p:cNvSpPr/>
          <p:nvPr/>
        </p:nvSpPr>
        <p:spPr>
          <a:xfrm>
            <a:off x="625255" y="4144125"/>
            <a:ext cx="8403771" cy="1231106"/>
          </a:xfrm>
          <a:prstGeom prst="rect">
            <a:avLst/>
          </a:prstGeom>
          <a:noFill/>
        </p:spPr>
        <p:txBody>
          <a:bodyPr wrap="square">
            <a:spAutoFit/>
          </a:bodyPr>
          <a:lstStyle/>
          <a:p>
            <a:pPr>
              <a:spcBef>
                <a:spcPts val="1200"/>
              </a:spcBef>
            </a:pPr>
            <a:r>
              <a:rPr lang="fr" sz="1600" dirty="0"/>
              <a:t>Les données sur la consommation d'énergie réelle d'au moins 12 mois consécutifs sont nécessaires.</a:t>
            </a:r>
          </a:p>
          <a:p>
            <a:pPr>
              <a:spcBef>
                <a:spcPts val="1200"/>
              </a:spcBef>
            </a:pPr>
            <a:r>
              <a:rPr lang="fr" sz="1600" dirty="0"/>
              <a:t>Il est préférable de </a:t>
            </a:r>
            <a:r>
              <a:rPr lang="fr" sz="1600" b="1" dirty="0"/>
              <a:t>faire la moyenne </a:t>
            </a:r>
            <a:r>
              <a:rPr lang="fr" sz="1600" dirty="0"/>
              <a:t>sur des enregistrements plus longs (par exemple, </a:t>
            </a:r>
            <a:r>
              <a:rPr lang="fr" sz="1600" b="1" dirty="0"/>
              <a:t>des données sur trois ans </a:t>
            </a:r>
            <a:r>
              <a:rPr lang="fr" sz="1600" dirty="0"/>
              <a:t>) afin d'éliminer les effets des conditions météorologiques variables et d'établir la moyenne des autres fluctuations inhérentes à l' occupation du bâtiment.</a:t>
            </a:r>
            <a:endParaRPr lang="en-US" sz="1600" dirty="0"/>
          </a:p>
        </p:txBody>
      </p:sp>
      <p:pic>
        <p:nvPicPr>
          <p:cNvPr id="12" name="Picture 4"/>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246743" y="4154753"/>
            <a:ext cx="378512" cy="368806"/>
          </a:xfrm>
          <a:prstGeom prst="rect">
            <a:avLst/>
          </a:prstGeom>
          <a:solidFill>
            <a:srgbClr val="FFFF00"/>
          </a:solidFill>
          <a:ln>
            <a:noFill/>
          </a:ln>
        </p:spPr>
      </p:pic>
      <p:pic>
        <p:nvPicPr>
          <p:cNvPr id="13" name="Picture 4"/>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246743" y="4760717"/>
            <a:ext cx="378512" cy="368806"/>
          </a:xfrm>
          <a:prstGeom prst="rect">
            <a:avLst/>
          </a:prstGeom>
          <a:solidFill>
            <a:srgbClr val="FFFF00"/>
          </a:solidFill>
          <a:ln>
            <a:noFill/>
          </a:ln>
        </p:spPr>
      </p:pic>
      <p:sp>
        <p:nvSpPr>
          <p:cNvPr id="52" name="Segnaposto contenuto 2">
            <a:extLst>
              <a:ext uri="{FF2B5EF4-FFF2-40B4-BE49-F238E27FC236}">
                <a16:creationId xmlns="" xmlns:a16="http://schemas.microsoft.com/office/drawing/2014/main" id="{86F2EB93-A63A-4210-B86A-E5FCAD7D8D7F}"/>
              </a:ext>
            </a:extLst>
          </p:cNvPr>
          <p:cNvSpPr txBox="1">
            <a:spLocks/>
          </p:cNvSpPr>
          <p:nvPr/>
        </p:nvSpPr>
        <p:spPr>
          <a:xfrm>
            <a:off x="183159" y="902208"/>
            <a:ext cx="9152223" cy="52977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fr" sz="1800" b="1" u="sng" dirty="0">
                <a:latin typeface="Calibri" panose="020F0502020204030204" pitchFamily="34" charset="0"/>
                <a:cs typeface="Calibri" panose="020F0502020204030204" pitchFamily="34" charset="0"/>
              </a:rPr>
              <a:t>MÉTHODE D'ÉVALUATION – INFORMATIONS GÉNÉRALES (Quantité de biomasse </a:t>
            </a:r>
            <a:r>
              <a:rPr lang="fr" sz="1800" b="1" dirty="0">
                <a:latin typeface="Calibri" panose="020F0502020204030204" pitchFamily="34" charset="0"/>
                <a:cs typeface="Calibri" panose="020F0502020204030204" pitchFamily="34" charset="0"/>
              </a:rPr>
              <a:t>)</a:t>
            </a:r>
            <a:endParaRPr lang="it-IT" sz="1800" dirty="0"/>
          </a:p>
        </p:txBody>
      </p:sp>
      <p:grpSp>
        <p:nvGrpSpPr>
          <p:cNvPr id="2" name="Groupe 1">
            <a:extLst>
              <a:ext uri="{FF2B5EF4-FFF2-40B4-BE49-F238E27FC236}">
                <a16:creationId xmlns="" xmlns:a16="http://schemas.microsoft.com/office/drawing/2014/main" id="{39F656F2-C55A-B485-68EA-091A9F4152CF}"/>
              </a:ext>
            </a:extLst>
          </p:cNvPr>
          <p:cNvGrpSpPr/>
          <p:nvPr/>
        </p:nvGrpSpPr>
        <p:grpSpPr>
          <a:xfrm>
            <a:off x="0" y="5928255"/>
            <a:ext cx="9144000" cy="939270"/>
            <a:chOff x="0" y="5918730"/>
            <a:chExt cx="9144000" cy="939270"/>
          </a:xfrm>
        </p:grpSpPr>
        <p:pic>
          <p:nvPicPr>
            <p:cNvPr id="3" name="Image 2">
              <a:extLst>
                <a:ext uri="{FF2B5EF4-FFF2-40B4-BE49-F238E27FC236}">
                  <a16:creationId xmlns="" xmlns:a16="http://schemas.microsoft.com/office/drawing/2014/main" id="{AC04872E-C515-3C39-9251-C1A66EEB477A}"/>
                </a:ext>
              </a:extLst>
            </p:cNvPr>
            <p:cNvPicPr>
              <a:picLocks noChangeAspect="1"/>
            </p:cNvPicPr>
            <p:nvPr/>
          </p:nvPicPr>
          <p:blipFill>
            <a:blip r:embed="rId4" cstate="print"/>
            <a:stretch>
              <a:fillRect/>
            </a:stretch>
          </p:blipFill>
          <p:spPr>
            <a:xfrm>
              <a:off x="304324" y="5918730"/>
              <a:ext cx="1798476" cy="636325"/>
            </a:xfrm>
            <a:prstGeom prst="rect">
              <a:avLst/>
            </a:prstGeom>
          </p:spPr>
        </p:pic>
        <p:sp>
          <p:nvSpPr>
            <p:cNvPr id="4" name="ZoneTexte 3">
              <a:extLst>
                <a:ext uri="{FF2B5EF4-FFF2-40B4-BE49-F238E27FC236}">
                  <a16:creationId xmlns="" xmlns:a16="http://schemas.microsoft.com/office/drawing/2014/main" id="{9AAE44E1-ABFF-F566-F508-7685B2498811}"/>
                </a:ext>
              </a:extLst>
            </p:cNvPr>
            <p:cNvSpPr txBox="1"/>
            <p:nvPr/>
          </p:nvSpPr>
          <p:spPr>
            <a:xfrm>
              <a:off x="2217267" y="6031835"/>
              <a:ext cx="6267450" cy="523220"/>
            </a:xfrm>
            <a:prstGeom prst="rect">
              <a:avLst/>
            </a:prstGeom>
            <a:solidFill>
              <a:schemeClr val="bg1"/>
            </a:solidFill>
          </p:spPr>
          <p:txBody>
            <a:bodyPr wrap="square" rtlCol="0">
              <a:spAutoFit/>
            </a:bodyPr>
            <a:lstStyle/>
            <a:p>
              <a:r>
                <a:rPr lang="fr-FR" sz="1400" dirty="0"/>
                <a:t>Module de formation 3</a:t>
              </a:r>
            </a:p>
            <a:p>
              <a:pPr marL="0" indent="0">
                <a:buNone/>
              </a:pPr>
              <a:r>
                <a:rPr lang="fr" sz="1400" dirty="0"/>
                <a:t>Calcul des critères d'évaluation de SBTool – Échelle du bâtiment</a:t>
              </a:r>
            </a:p>
          </p:txBody>
        </p:sp>
        <p:sp>
          <p:nvSpPr>
            <p:cNvPr id="6" name="Rectangle 5">
              <a:extLst>
                <a:ext uri="{FF2B5EF4-FFF2-40B4-BE49-F238E27FC236}">
                  <a16:creationId xmlns="" xmlns:a16="http://schemas.microsoft.com/office/drawing/2014/main" id="{02742532-B0CF-02F1-148A-FB496D93147D}"/>
                </a:ext>
              </a:extLst>
            </p:cNvPr>
            <p:cNvSpPr/>
            <p:nvPr/>
          </p:nvSpPr>
          <p:spPr>
            <a:xfrm>
              <a:off x="0" y="6572250"/>
              <a:ext cx="9144000" cy="285750"/>
            </a:xfrm>
            <a:prstGeom prst="rect">
              <a:avLst/>
            </a:prstGeom>
            <a:solidFill>
              <a:srgbClr val="1A965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1400" dirty="0"/>
                <a:t>Système de formation Villes MED DURABLES</a:t>
              </a:r>
            </a:p>
          </p:txBody>
        </p:sp>
      </p:grpSp>
      <p:grpSp>
        <p:nvGrpSpPr>
          <p:cNvPr id="14" name="Groupe 13">
            <a:extLst>
              <a:ext uri="{FF2B5EF4-FFF2-40B4-BE49-F238E27FC236}">
                <a16:creationId xmlns="" xmlns:a16="http://schemas.microsoft.com/office/drawing/2014/main" id="{39E6ED06-B87E-8687-8FF2-F2218FB87593}"/>
              </a:ext>
            </a:extLst>
          </p:cNvPr>
          <p:cNvGrpSpPr/>
          <p:nvPr/>
        </p:nvGrpSpPr>
        <p:grpSpPr>
          <a:xfrm>
            <a:off x="2396587" y="2359712"/>
            <a:ext cx="4861106" cy="1661503"/>
            <a:chOff x="2396587" y="2359712"/>
            <a:chExt cx="4861106" cy="1661503"/>
          </a:xfrm>
        </p:grpSpPr>
        <p:pic>
          <p:nvPicPr>
            <p:cNvPr id="5123" name="Picture 3"/>
            <p:cNvPicPr>
              <a:picLocks noChangeAspect="1" noChangeArrowheads="1"/>
            </p:cNvPicPr>
            <p:nvPr/>
          </p:nvPicPr>
          <p:blipFill>
            <a:blip r:embed="rId5">
              <a:extLst>
                <a:ext uri="{28A0092B-C50C-407E-A947-70E740481C1C}">
                  <a14:useLocalDpi xmlns="" xmlns:a14="http://schemas.microsoft.com/office/drawing/2010/main" val="0"/>
                </a:ext>
              </a:extLst>
            </a:blip>
            <a:srcRect/>
            <a:stretch>
              <a:fillRect/>
            </a:stretch>
          </p:blipFill>
          <p:spPr bwMode="auto">
            <a:xfrm>
              <a:off x="2396587" y="2359712"/>
              <a:ext cx="4861106" cy="1661503"/>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8" name="Rectangle : coins arrondis 7">
              <a:extLst>
                <a:ext uri="{FF2B5EF4-FFF2-40B4-BE49-F238E27FC236}">
                  <a16:creationId xmlns="" xmlns:a16="http://schemas.microsoft.com/office/drawing/2014/main" id="{D3A46D05-9018-C541-6A2C-51050BDB0CBF}"/>
                </a:ext>
              </a:extLst>
            </p:cNvPr>
            <p:cNvSpPr/>
            <p:nvPr/>
          </p:nvSpPr>
          <p:spPr>
            <a:xfrm>
              <a:off x="3962400" y="2952750"/>
              <a:ext cx="1409700" cy="469003"/>
            </a:xfrm>
            <a:prstGeom prst="roundRect">
              <a:avLst/>
            </a:prstGeom>
          </p:spPr>
          <p:style>
            <a:lnRef idx="1">
              <a:schemeClr val="dk1"/>
            </a:lnRef>
            <a:fillRef idx="2">
              <a:schemeClr val="dk1"/>
            </a:fillRef>
            <a:effectRef idx="1">
              <a:schemeClr val="dk1"/>
            </a:effectRef>
            <a:fontRef idx="minor">
              <a:schemeClr val="dk1"/>
            </a:fontRef>
          </p:style>
          <p:txBody>
            <a:bodyPr rtlCol="0" anchor="ctr"/>
            <a:lstStyle/>
            <a:p>
              <a:pPr algn="ctr"/>
              <a:r>
                <a:rPr lang="fr-FR" sz="1400" b="1" dirty="0">
                  <a:solidFill>
                    <a:schemeClr val="bg1"/>
                  </a:solidFill>
                  <a:effectLst>
                    <a:outerShdw blurRad="38100" dist="38100" dir="2700000" algn="tl">
                      <a:srgbClr val="000000">
                        <a:alpha val="43137"/>
                      </a:srgbClr>
                    </a:outerShdw>
                  </a:effectLst>
                </a:rPr>
                <a:t>Valeur énergétique</a:t>
              </a:r>
            </a:p>
          </p:txBody>
        </p:sp>
        <p:sp>
          <p:nvSpPr>
            <p:cNvPr id="9" name="Rectangle : coins arrondis 8">
              <a:extLst>
                <a:ext uri="{FF2B5EF4-FFF2-40B4-BE49-F238E27FC236}">
                  <a16:creationId xmlns="" xmlns:a16="http://schemas.microsoft.com/office/drawing/2014/main" id="{D86E7F8A-9FD9-D53B-70A5-67AFFA75CD21}"/>
                </a:ext>
              </a:extLst>
            </p:cNvPr>
            <p:cNvSpPr/>
            <p:nvPr/>
          </p:nvSpPr>
          <p:spPr>
            <a:xfrm>
              <a:off x="5762625" y="2638530"/>
              <a:ext cx="1495068" cy="952572"/>
            </a:xfrm>
            <a:prstGeom prst="roundRect">
              <a:avLst/>
            </a:prstGeom>
            <a:solidFill>
              <a:schemeClr val="accent6">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b="1" dirty="0"/>
                <a:t>Energie thermique fournie</a:t>
              </a:r>
            </a:p>
          </p:txBody>
        </p:sp>
      </p:grpSp>
    </p:spTree>
    <p:extLst>
      <p:ext uri="{BB962C8B-B14F-4D97-AF65-F5344CB8AC3E}">
        <p14:creationId xmlns="" xmlns:p14="http://schemas.microsoft.com/office/powerpoint/2010/main" val="35085110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egnaposto numero diapositiva 4">
            <a:extLst>
              <a:ext uri="{FF2B5EF4-FFF2-40B4-BE49-F238E27FC236}">
                <a16:creationId xmlns="" xmlns:a16="http://schemas.microsoft.com/office/drawing/2014/main" id="{C58E2E09-0757-483E-AD0C-4C42867B117B}"/>
              </a:ext>
            </a:extLst>
          </p:cNvPr>
          <p:cNvSpPr>
            <a:spLocks noGrp="1"/>
          </p:cNvSpPr>
          <p:nvPr>
            <p:ph type="sldNum" sz="quarter" idx="12"/>
          </p:nvPr>
        </p:nvSpPr>
        <p:spPr>
          <a:xfrm>
            <a:off x="7010400" y="6581775"/>
            <a:ext cx="2133600" cy="276225"/>
          </a:xfrm>
        </p:spPr>
        <p:txBody>
          <a:bodyPr/>
          <a:lstStyle/>
          <a:p>
            <a:fld id="{243FB592-B9A9-49AA-A86F-4031F7B97808}" type="slidenum">
              <a:rPr lang="en-US" smtClean="0"/>
              <a:pPr/>
              <a:t>14</a:t>
            </a:fld>
            <a:endParaRPr lang="en-US" dirty="0"/>
          </a:p>
        </p:txBody>
      </p:sp>
      <p:sp>
        <p:nvSpPr>
          <p:cNvPr id="10" name="Titolo 1">
            <a:extLst>
              <a:ext uri="{FF2B5EF4-FFF2-40B4-BE49-F238E27FC236}">
                <a16:creationId xmlns="" xmlns:a16="http://schemas.microsoft.com/office/drawing/2014/main" id="{16A089E5-01BB-4338-9765-31AF63FC0C37}"/>
              </a:ext>
            </a:extLst>
          </p:cNvPr>
          <p:cNvSpPr>
            <a:spLocks noGrp="1"/>
          </p:cNvSpPr>
          <p:nvPr>
            <p:ph type="title"/>
          </p:nvPr>
        </p:nvSpPr>
        <p:spPr>
          <a:xfrm>
            <a:off x="0" y="0"/>
            <a:ext cx="9144000" cy="709613"/>
          </a:xfrm>
        </p:spPr>
        <p:txBody>
          <a:bodyPr>
            <a:noAutofit/>
          </a:bodyPr>
          <a:lstStyle/>
          <a:p>
            <a:r>
              <a:rPr lang="fr" dirty="0">
                <a:solidFill>
                  <a:schemeClr val="tx1"/>
                </a:solidFill>
              </a:rPr>
              <a:t>B.1.4 - ÉNERGIES RENOUVELABLES DANS LA CONSOMMATION</a:t>
            </a:r>
            <a:br>
              <a:rPr lang="fr" dirty="0">
                <a:solidFill>
                  <a:schemeClr val="tx1"/>
                </a:solidFill>
              </a:rPr>
            </a:br>
            <a:r>
              <a:rPr lang="fr" dirty="0">
                <a:solidFill>
                  <a:schemeClr val="tx1"/>
                </a:solidFill>
              </a:rPr>
              <a:t> TOTALE D'ÉNERGIE THERMIQUE</a:t>
            </a:r>
            <a:endParaRPr lang="it-IT" dirty="0">
              <a:solidFill>
                <a:schemeClr val="tx1"/>
              </a:solidFill>
            </a:endParaRPr>
          </a:p>
        </p:txBody>
      </p:sp>
      <p:sp>
        <p:nvSpPr>
          <p:cNvPr id="14" name="Segnaposto contenuto 2">
            <a:extLst>
              <a:ext uri="{FF2B5EF4-FFF2-40B4-BE49-F238E27FC236}">
                <a16:creationId xmlns="" xmlns:a16="http://schemas.microsoft.com/office/drawing/2014/main" id="{86F2EB93-A63A-4210-B86A-E5FCAD7D8D7F}"/>
              </a:ext>
            </a:extLst>
          </p:cNvPr>
          <p:cNvSpPr txBox="1">
            <a:spLocks/>
          </p:cNvSpPr>
          <p:nvPr/>
        </p:nvSpPr>
        <p:spPr>
          <a:xfrm>
            <a:off x="246743" y="1530630"/>
            <a:ext cx="8752439" cy="2474212"/>
          </a:xfrm>
          <a:prstGeom prst="rect">
            <a:avLst/>
          </a:prstGeom>
          <a:noFill/>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fr" sz="1600" dirty="0"/>
              <a:t>L' </a:t>
            </a:r>
            <a:r>
              <a:rPr lang="fr" sz="1600" b="1" dirty="0"/>
              <a:t>énergie thermique réelle </a:t>
            </a:r>
            <a:r>
              <a:rPr lang="fr" sz="1600" dirty="0"/>
              <a:t>produite et utilisée sur site </a:t>
            </a:r>
            <a:r>
              <a:rPr lang="fr" sz="1600" b="1" dirty="0"/>
              <a:t>à partir de sources renouvelables ou livrée </a:t>
            </a:r>
            <a:r>
              <a:rPr lang="fr" sz="1600" dirty="0"/>
              <a:t>à un bâtiment peut être </a:t>
            </a:r>
            <a:r>
              <a:rPr lang="fr" sz="1600" b="1" dirty="0"/>
              <a:t>surveillée </a:t>
            </a:r>
            <a:r>
              <a:rPr lang="fr" sz="1600" dirty="0"/>
              <a:t>. S'ils sont disponibles, BEMS ou BMS peuvent fournir des données précieuses avec une ventilation de la consommation réelle d'énergie thermique des différentes installations techniques.</a:t>
            </a:r>
          </a:p>
          <a:p>
            <a:pPr>
              <a:buFont typeface="Courier New" panose="02070309020205020404" pitchFamily="49" charset="0"/>
              <a:buChar char="o"/>
            </a:pPr>
            <a:r>
              <a:rPr lang="fr" sz="1200" dirty="0"/>
              <a:t>de l'énergie du bâtiment ( </a:t>
            </a:r>
            <a:r>
              <a:rPr lang="fr" sz="1200" b="1" dirty="0"/>
              <a:t>BEMS </a:t>
            </a:r>
            <a:r>
              <a:rPr lang="fr" sz="1200" dirty="0"/>
              <a:t>) contrôle et surveille la consommation d'énergie des diverses installations techniques pour le chauffage , le refroidissement, la ventilation, l'éclairage, les charges de prise, </a:t>
            </a:r>
            <a:r>
              <a:rPr lang="fr" sz="1200" dirty="0" err="1"/>
              <a:t>etc. </a:t>
            </a:r>
            <a:r>
              <a:rPr lang="fr" sz="1200" dirty="0"/>
              <a:t>, et les conditions environnementales intérieures .</a:t>
            </a:r>
          </a:p>
          <a:p>
            <a:pPr>
              <a:buFont typeface="Courier New" panose="02070309020205020404" pitchFamily="49" charset="0"/>
              <a:buChar char="o"/>
            </a:pPr>
            <a:r>
              <a:rPr lang="fr" sz="1200" dirty="0"/>
              <a:t>Le système de gestion du bâtiment ( </a:t>
            </a:r>
            <a:r>
              <a:rPr lang="fr" sz="1200" b="1" dirty="0"/>
              <a:t>BMS </a:t>
            </a:r>
            <a:r>
              <a:rPr lang="fr" sz="1200" dirty="0"/>
              <a:t>) peut en outre inclure d'autres fonctions (par exemple, la sécurité , l'accès, les ascenseurs , la sécurité incendie ).</a:t>
            </a:r>
          </a:p>
        </p:txBody>
      </p:sp>
      <p:sp>
        <p:nvSpPr>
          <p:cNvPr id="15" name="Rectangle 14"/>
          <p:cNvSpPr/>
          <p:nvPr/>
        </p:nvSpPr>
        <p:spPr>
          <a:xfrm>
            <a:off x="740229" y="4127205"/>
            <a:ext cx="8403771" cy="1231106"/>
          </a:xfrm>
          <a:prstGeom prst="rect">
            <a:avLst/>
          </a:prstGeom>
          <a:noFill/>
        </p:spPr>
        <p:txBody>
          <a:bodyPr wrap="square">
            <a:spAutoFit/>
          </a:bodyPr>
          <a:lstStyle/>
          <a:p>
            <a:pPr>
              <a:spcBef>
                <a:spcPts val="1200"/>
              </a:spcBef>
            </a:pPr>
            <a:r>
              <a:rPr lang="fr" sz="1600" dirty="0"/>
              <a:t>Les données sur la consommation d'énergie réelle d'au moins 12 mois consécutifs sont nécessaires.</a:t>
            </a:r>
          </a:p>
          <a:p>
            <a:pPr>
              <a:spcBef>
                <a:spcPts val="1200"/>
              </a:spcBef>
            </a:pPr>
            <a:r>
              <a:rPr lang="fr" sz="1600" dirty="0"/>
              <a:t>Il est préférable de </a:t>
            </a:r>
            <a:r>
              <a:rPr lang="fr" sz="1600" b="1" dirty="0"/>
              <a:t>faire la moyenne </a:t>
            </a:r>
            <a:r>
              <a:rPr lang="fr" sz="1600" dirty="0"/>
              <a:t>sur des enregistrements plus longs (par exemple, </a:t>
            </a:r>
            <a:r>
              <a:rPr lang="fr" sz="1600" b="1" dirty="0"/>
              <a:t>des données sur trois ans </a:t>
            </a:r>
            <a:r>
              <a:rPr lang="fr" sz="1600" dirty="0"/>
              <a:t>) afin d'éliminer les effets des conditions météorologiques variables et d'établir la moyenne des autres fluctuations inhérentes à l' occupation du bâtiment.</a:t>
            </a:r>
            <a:endParaRPr lang="en-US" sz="1600" dirty="0"/>
          </a:p>
        </p:txBody>
      </p:sp>
      <p:pic>
        <p:nvPicPr>
          <p:cNvPr id="16" name="Picture 4"/>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246743" y="4154753"/>
            <a:ext cx="378512" cy="368806"/>
          </a:xfrm>
          <a:prstGeom prst="rect">
            <a:avLst/>
          </a:prstGeom>
          <a:solidFill>
            <a:srgbClr val="FFFF00"/>
          </a:solidFill>
          <a:ln>
            <a:noFill/>
          </a:ln>
        </p:spPr>
      </p:pic>
      <p:pic>
        <p:nvPicPr>
          <p:cNvPr id="17" name="Picture 4"/>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246743" y="4760717"/>
            <a:ext cx="378512" cy="368806"/>
          </a:xfrm>
          <a:prstGeom prst="rect">
            <a:avLst/>
          </a:prstGeom>
          <a:solidFill>
            <a:srgbClr val="FFFF00"/>
          </a:solidFill>
          <a:ln>
            <a:noFill/>
          </a:ln>
        </p:spPr>
      </p:pic>
      <p:sp>
        <p:nvSpPr>
          <p:cNvPr id="9" name="Segnaposto contenuto 2">
            <a:extLst>
              <a:ext uri="{FF2B5EF4-FFF2-40B4-BE49-F238E27FC236}">
                <a16:creationId xmlns="" xmlns:a16="http://schemas.microsoft.com/office/drawing/2014/main" id="{86F2EB93-A63A-4210-B86A-E5FCAD7D8D7F}"/>
              </a:ext>
            </a:extLst>
          </p:cNvPr>
          <p:cNvSpPr txBox="1">
            <a:spLocks/>
          </p:cNvSpPr>
          <p:nvPr/>
        </p:nvSpPr>
        <p:spPr>
          <a:xfrm>
            <a:off x="268224" y="902208"/>
            <a:ext cx="8875776" cy="52977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fr" sz="2000" b="1" u="sng" dirty="0">
                <a:latin typeface="Calibri" panose="020F0502020204030204" pitchFamily="34" charset="0"/>
                <a:cs typeface="Calibri" panose="020F0502020204030204" pitchFamily="34" charset="0"/>
              </a:rPr>
              <a:t>MÉTHODE D'ÉVALUATION – INFORMATIONS GÉNÉRALES (BEMS/BMS </a:t>
            </a:r>
            <a:r>
              <a:rPr lang="fr" sz="2000" b="1" dirty="0">
                <a:latin typeface="Calibri" panose="020F0502020204030204" pitchFamily="34" charset="0"/>
                <a:cs typeface="Calibri" panose="020F0502020204030204" pitchFamily="34" charset="0"/>
              </a:rPr>
              <a:t>)</a:t>
            </a:r>
            <a:endParaRPr lang="it-IT" sz="2000" dirty="0"/>
          </a:p>
        </p:txBody>
      </p:sp>
      <p:grpSp>
        <p:nvGrpSpPr>
          <p:cNvPr id="2" name="Groupe 1">
            <a:extLst>
              <a:ext uri="{FF2B5EF4-FFF2-40B4-BE49-F238E27FC236}">
                <a16:creationId xmlns="" xmlns:a16="http://schemas.microsoft.com/office/drawing/2014/main" id="{6762FD79-B8D9-08EC-DBFD-7631C60844D5}"/>
              </a:ext>
            </a:extLst>
          </p:cNvPr>
          <p:cNvGrpSpPr/>
          <p:nvPr/>
        </p:nvGrpSpPr>
        <p:grpSpPr>
          <a:xfrm>
            <a:off x="0" y="5928255"/>
            <a:ext cx="9144000" cy="939270"/>
            <a:chOff x="0" y="5918730"/>
            <a:chExt cx="9144000" cy="939270"/>
          </a:xfrm>
        </p:grpSpPr>
        <p:pic>
          <p:nvPicPr>
            <p:cNvPr id="3" name="Image 2">
              <a:extLst>
                <a:ext uri="{FF2B5EF4-FFF2-40B4-BE49-F238E27FC236}">
                  <a16:creationId xmlns="" xmlns:a16="http://schemas.microsoft.com/office/drawing/2014/main" id="{A41B46EA-0FF0-8A9D-A3DF-29A1D54BF415}"/>
                </a:ext>
              </a:extLst>
            </p:cNvPr>
            <p:cNvPicPr>
              <a:picLocks noChangeAspect="1"/>
            </p:cNvPicPr>
            <p:nvPr/>
          </p:nvPicPr>
          <p:blipFill>
            <a:blip r:embed="rId3" cstate="print"/>
            <a:stretch>
              <a:fillRect/>
            </a:stretch>
          </p:blipFill>
          <p:spPr>
            <a:xfrm>
              <a:off x="304324" y="5918730"/>
              <a:ext cx="1798476" cy="636325"/>
            </a:xfrm>
            <a:prstGeom prst="rect">
              <a:avLst/>
            </a:prstGeom>
          </p:spPr>
        </p:pic>
        <p:sp>
          <p:nvSpPr>
            <p:cNvPr id="4" name="ZoneTexte 3">
              <a:extLst>
                <a:ext uri="{FF2B5EF4-FFF2-40B4-BE49-F238E27FC236}">
                  <a16:creationId xmlns="" xmlns:a16="http://schemas.microsoft.com/office/drawing/2014/main" id="{6E75C913-1940-1217-EF46-5CC295C1E837}"/>
                </a:ext>
              </a:extLst>
            </p:cNvPr>
            <p:cNvSpPr txBox="1"/>
            <p:nvPr/>
          </p:nvSpPr>
          <p:spPr>
            <a:xfrm>
              <a:off x="2217267" y="6031835"/>
              <a:ext cx="6267450" cy="523220"/>
            </a:xfrm>
            <a:prstGeom prst="rect">
              <a:avLst/>
            </a:prstGeom>
            <a:solidFill>
              <a:schemeClr val="bg1"/>
            </a:solidFill>
          </p:spPr>
          <p:txBody>
            <a:bodyPr wrap="square" rtlCol="0">
              <a:spAutoFit/>
            </a:bodyPr>
            <a:lstStyle/>
            <a:p>
              <a:r>
                <a:rPr lang="fr-FR" sz="1400" dirty="0"/>
                <a:t>Module de formation 3</a:t>
              </a:r>
            </a:p>
            <a:p>
              <a:pPr marL="0" indent="0">
                <a:buNone/>
              </a:pPr>
              <a:r>
                <a:rPr lang="fr" sz="1400" dirty="0"/>
                <a:t>Calcul des critères d'évaluation de SBTool – Échelle du bâtiment</a:t>
              </a:r>
            </a:p>
          </p:txBody>
        </p:sp>
        <p:sp>
          <p:nvSpPr>
            <p:cNvPr id="6" name="Rectangle 5">
              <a:extLst>
                <a:ext uri="{FF2B5EF4-FFF2-40B4-BE49-F238E27FC236}">
                  <a16:creationId xmlns="" xmlns:a16="http://schemas.microsoft.com/office/drawing/2014/main" id="{950DBCDE-1054-2AEB-DD9F-28413BA2E40E}"/>
                </a:ext>
              </a:extLst>
            </p:cNvPr>
            <p:cNvSpPr/>
            <p:nvPr/>
          </p:nvSpPr>
          <p:spPr>
            <a:xfrm>
              <a:off x="0" y="6572250"/>
              <a:ext cx="9144000" cy="285750"/>
            </a:xfrm>
            <a:prstGeom prst="rect">
              <a:avLst/>
            </a:prstGeom>
            <a:solidFill>
              <a:srgbClr val="1A965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1400" dirty="0"/>
                <a:t>Système de formation Villes MED DURABLES</a:t>
              </a:r>
            </a:p>
          </p:txBody>
        </p:sp>
      </p:grpSp>
    </p:spTree>
    <p:extLst>
      <p:ext uri="{BB962C8B-B14F-4D97-AF65-F5344CB8AC3E}">
        <p14:creationId xmlns="" xmlns:p14="http://schemas.microsoft.com/office/powerpoint/2010/main" val="416916676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egnaposto numero diapositiva 4">
            <a:extLst>
              <a:ext uri="{FF2B5EF4-FFF2-40B4-BE49-F238E27FC236}">
                <a16:creationId xmlns="" xmlns:a16="http://schemas.microsoft.com/office/drawing/2014/main" id="{C58E2E09-0757-483E-AD0C-4C42867B117B}"/>
              </a:ext>
            </a:extLst>
          </p:cNvPr>
          <p:cNvSpPr>
            <a:spLocks noGrp="1"/>
          </p:cNvSpPr>
          <p:nvPr>
            <p:ph type="sldNum" sz="quarter" idx="12"/>
          </p:nvPr>
        </p:nvSpPr>
        <p:spPr>
          <a:xfrm>
            <a:off x="7010400" y="6581775"/>
            <a:ext cx="2133600" cy="276225"/>
          </a:xfrm>
        </p:spPr>
        <p:txBody>
          <a:bodyPr/>
          <a:lstStyle/>
          <a:p>
            <a:fld id="{243FB592-B9A9-49AA-A86F-4031F7B97808}" type="slidenum">
              <a:rPr lang="en-US" smtClean="0"/>
              <a:pPr/>
              <a:t>15</a:t>
            </a:fld>
            <a:endParaRPr lang="en-US"/>
          </a:p>
        </p:txBody>
      </p:sp>
      <p:sp>
        <p:nvSpPr>
          <p:cNvPr id="6" name="Segnaposto contenuto 2">
            <a:extLst>
              <a:ext uri="{FF2B5EF4-FFF2-40B4-BE49-F238E27FC236}">
                <a16:creationId xmlns="" xmlns:a16="http://schemas.microsoft.com/office/drawing/2014/main" id="{86F2EB93-A63A-4210-B86A-E5FCAD7D8D7F}"/>
              </a:ext>
            </a:extLst>
          </p:cNvPr>
          <p:cNvSpPr txBox="1">
            <a:spLocks/>
          </p:cNvSpPr>
          <p:nvPr/>
        </p:nvSpPr>
        <p:spPr>
          <a:xfrm>
            <a:off x="268224" y="902208"/>
            <a:ext cx="7840606" cy="529777"/>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fr" b="1" u="sng" dirty="0">
                <a:latin typeface="Calibri" panose="020F0502020204030204" pitchFamily="34" charset="0"/>
                <a:cs typeface="Calibri" panose="020F0502020204030204" pitchFamily="34" charset="0"/>
              </a:rPr>
              <a:t>MÉTHODE D'ÉVALUATION - INFORMATIONS GÉNÉRALES</a:t>
            </a:r>
            <a:endParaRPr lang="it-IT" dirty="0"/>
          </a:p>
        </p:txBody>
      </p:sp>
      <p:sp>
        <p:nvSpPr>
          <p:cNvPr id="8" name="Segnaposto contenuto 2">
            <a:extLst>
              <a:ext uri="{FF2B5EF4-FFF2-40B4-BE49-F238E27FC236}">
                <a16:creationId xmlns="" xmlns:a16="http://schemas.microsoft.com/office/drawing/2014/main" id="{86F2EB93-A63A-4210-B86A-E5FCAD7D8D7F}"/>
              </a:ext>
            </a:extLst>
          </p:cNvPr>
          <p:cNvSpPr txBox="1">
            <a:spLocks/>
          </p:cNvSpPr>
          <p:nvPr/>
        </p:nvSpPr>
        <p:spPr>
          <a:xfrm>
            <a:off x="243150" y="1535425"/>
            <a:ext cx="8900850" cy="248982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fr" sz="1800" dirty="0"/>
              <a:t>L' </a:t>
            </a:r>
            <a:r>
              <a:rPr lang="fr" sz="1800" dirty="0">
                <a:solidFill>
                  <a:prstClr val="black"/>
                </a:solidFill>
              </a:rPr>
              <a:t>énergie thermique annuelle produite et utilisée sur place à partir de sources renouvelables est déterminée en fonction de </a:t>
            </a:r>
            <a:r>
              <a:rPr lang="fr" sz="1800" b="1" dirty="0">
                <a:solidFill>
                  <a:prstClr val="black"/>
                </a:solidFill>
              </a:rPr>
              <a:t>chaque vecteur énergétique (combustible) </a:t>
            </a:r>
            <a:r>
              <a:rPr lang="fr" sz="1800" dirty="0">
                <a:solidFill>
                  <a:prstClr val="black"/>
                </a:solidFill>
              </a:rPr>
              <a:t>qui peut </a:t>
            </a:r>
            <a:r>
              <a:rPr lang="fr" sz="1800" dirty="0" smtClean="0">
                <a:solidFill>
                  <a:prstClr val="black"/>
                </a:solidFill>
              </a:rPr>
              <a:t>être remplac</a:t>
            </a:r>
            <a:r>
              <a:rPr lang="fr" sz="1800" dirty="0" smtClean="0"/>
              <a:t>é</a:t>
            </a:r>
            <a:r>
              <a:rPr lang="fr" sz="1800" dirty="0" smtClean="0"/>
              <a:t>.</a:t>
            </a:r>
            <a:endParaRPr lang="fr" sz="1800" dirty="0"/>
          </a:p>
          <a:p>
            <a:pPr marL="0" indent="0">
              <a:buNone/>
            </a:pPr>
            <a:endParaRPr lang="en-US" sz="1800" i="1" dirty="0">
              <a:solidFill>
                <a:prstClr val="black"/>
              </a:solidFill>
            </a:endParaRPr>
          </a:p>
          <a:p>
            <a:pPr marL="0" indent="0">
              <a:buNone/>
            </a:pPr>
            <a:r>
              <a:rPr lang="fr" sz="1800" i="1" dirty="0">
                <a:solidFill>
                  <a:prstClr val="black"/>
                </a:solidFill>
              </a:rPr>
              <a:t>Par exemple,</a:t>
            </a:r>
          </a:p>
          <a:p>
            <a:pPr>
              <a:buFont typeface="Courier New" panose="02070309020205020404" pitchFamily="49" charset="0"/>
              <a:buChar char="o"/>
            </a:pPr>
            <a:r>
              <a:rPr lang="fr" sz="1800" i="1" dirty="0">
                <a:solidFill>
                  <a:prstClr val="black"/>
                </a:solidFill>
              </a:rPr>
              <a:t>Utilisez des capteurs solaires thermiques pour produire de l'eau chaude qui est ensuite utilisée pour le chauffage des locaux au lieu d'une chaudière au mazout.</a:t>
            </a:r>
            <a:endParaRPr lang="en-US" sz="1800" i="1" dirty="0"/>
          </a:p>
        </p:txBody>
      </p:sp>
      <p:sp>
        <p:nvSpPr>
          <p:cNvPr id="10" name="Titolo 1">
            <a:extLst>
              <a:ext uri="{FF2B5EF4-FFF2-40B4-BE49-F238E27FC236}">
                <a16:creationId xmlns="" xmlns:a16="http://schemas.microsoft.com/office/drawing/2014/main" id="{16A089E5-01BB-4338-9765-31AF63FC0C37}"/>
              </a:ext>
            </a:extLst>
          </p:cNvPr>
          <p:cNvSpPr>
            <a:spLocks noGrp="1"/>
          </p:cNvSpPr>
          <p:nvPr>
            <p:ph type="title"/>
          </p:nvPr>
        </p:nvSpPr>
        <p:spPr>
          <a:xfrm>
            <a:off x="0" y="0"/>
            <a:ext cx="9144000" cy="709613"/>
          </a:xfrm>
        </p:spPr>
        <p:txBody>
          <a:bodyPr>
            <a:noAutofit/>
          </a:bodyPr>
          <a:lstStyle/>
          <a:p>
            <a:r>
              <a:rPr lang="fr" dirty="0">
                <a:solidFill>
                  <a:schemeClr val="tx1"/>
                </a:solidFill>
              </a:rPr>
              <a:t>B.1.4 - ÉNERGIES RENOUVELABLES DANS LA CONSOMMATION </a:t>
            </a:r>
            <a:br>
              <a:rPr lang="fr" dirty="0">
                <a:solidFill>
                  <a:schemeClr val="tx1"/>
                </a:solidFill>
              </a:rPr>
            </a:br>
            <a:r>
              <a:rPr lang="fr" dirty="0">
                <a:solidFill>
                  <a:schemeClr val="tx1"/>
                </a:solidFill>
              </a:rPr>
              <a:t>TOTALE D'ÉNERGIE THERMIQUE</a:t>
            </a:r>
            <a:endParaRPr lang="it-IT" dirty="0">
              <a:solidFill>
                <a:schemeClr val="tx1"/>
              </a:solidFill>
            </a:endParaRPr>
          </a:p>
        </p:txBody>
      </p:sp>
      <p:pic>
        <p:nvPicPr>
          <p:cNvPr id="2052" name="Picture 4"/>
          <p:cNvPicPr>
            <a:picLocks noChangeAspect="1" noChangeArrowheads="1"/>
          </p:cNvPicPr>
          <p:nvPr/>
        </p:nvPicPr>
        <p:blipFill rotWithShape="1">
          <a:blip r:embed="rId2">
            <a:extLst>
              <a:ext uri="{28A0092B-C50C-407E-A947-70E740481C1C}">
                <a14:useLocalDpi xmlns="" xmlns:a14="http://schemas.microsoft.com/office/drawing/2010/main" val="0"/>
              </a:ext>
            </a:extLst>
          </a:blip>
          <a:srcRect b="32953"/>
          <a:stretch/>
        </p:blipFill>
        <p:spPr bwMode="auto">
          <a:xfrm>
            <a:off x="2002787" y="3872363"/>
            <a:ext cx="4548187" cy="1312379"/>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2" name="ZoneTexte 1">
            <a:extLst>
              <a:ext uri="{FF2B5EF4-FFF2-40B4-BE49-F238E27FC236}">
                <a16:creationId xmlns="" xmlns:a16="http://schemas.microsoft.com/office/drawing/2014/main" id="{5B6E4B78-F073-DF28-9DAB-F87CCCF1DA57}"/>
              </a:ext>
            </a:extLst>
          </p:cNvPr>
          <p:cNvSpPr txBox="1"/>
          <p:nvPr/>
        </p:nvSpPr>
        <p:spPr>
          <a:xfrm>
            <a:off x="2002787" y="5184742"/>
            <a:ext cx="1353256" cy="461665"/>
          </a:xfrm>
          <a:prstGeom prst="rect">
            <a:avLst/>
          </a:prstGeom>
          <a:noFill/>
        </p:spPr>
        <p:txBody>
          <a:bodyPr wrap="none" rtlCol="0">
            <a:spAutoFit/>
          </a:bodyPr>
          <a:lstStyle/>
          <a:p>
            <a:r>
              <a:rPr lang="fr-FR" sz="1200" dirty="0"/>
              <a:t>Chauffage à partir </a:t>
            </a:r>
          </a:p>
          <a:p>
            <a:r>
              <a:rPr lang="fr-FR" sz="1200" dirty="0"/>
              <a:t>De système solaire</a:t>
            </a:r>
          </a:p>
        </p:txBody>
      </p:sp>
      <p:sp>
        <p:nvSpPr>
          <p:cNvPr id="3" name="ZoneTexte 2">
            <a:extLst>
              <a:ext uri="{FF2B5EF4-FFF2-40B4-BE49-F238E27FC236}">
                <a16:creationId xmlns="" xmlns:a16="http://schemas.microsoft.com/office/drawing/2014/main" id="{FE912307-5074-7C58-A725-6D6A16585666}"/>
              </a:ext>
            </a:extLst>
          </p:cNvPr>
          <p:cNvSpPr txBox="1"/>
          <p:nvPr/>
        </p:nvSpPr>
        <p:spPr>
          <a:xfrm>
            <a:off x="4954948" y="5184742"/>
            <a:ext cx="1399614" cy="461665"/>
          </a:xfrm>
          <a:prstGeom prst="rect">
            <a:avLst/>
          </a:prstGeom>
          <a:noFill/>
        </p:spPr>
        <p:txBody>
          <a:bodyPr wrap="none" rtlCol="0">
            <a:spAutoFit/>
          </a:bodyPr>
          <a:lstStyle/>
          <a:p>
            <a:r>
              <a:rPr lang="fr-FR" sz="1200" dirty="0"/>
              <a:t>Chauffage à partir </a:t>
            </a:r>
          </a:p>
          <a:p>
            <a:r>
              <a:rPr lang="fr-FR" sz="1200" dirty="0"/>
              <a:t>Combustible fossile</a:t>
            </a:r>
          </a:p>
        </p:txBody>
      </p:sp>
      <p:grpSp>
        <p:nvGrpSpPr>
          <p:cNvPr id="4" name="Groupe 3">
            <a:extLst>
              <a:ext uri="{FF2B5EF4-FFF2-40B4-BE49-F238E27FC236}">
                <a16:creationId xmlns="" xmlns:a16="http://schemas.microsoft.com/office/drawing/2014/main" id="{A7F32503-B004-73CE-5F44-6D18E7BD8EB3}"/>
              </a:ext>
            </a:extLst>
          </p:cNvPr>
          <p:cNvGrpSpPr/>
          <p:nvPr/>
        </p:nvGrpSpPr>
        <p:grpSpPr>
          <a:xfrm>
            <a:off x="0" y="5928255"/>
            <a:ext cx="9144000" cy="939270"/>
            <a:chOff x="0" y="5918730"/>
            <a:chExt cx="9144000" cy="939270"/>
          </a:xfrm>
        </p:grpSpPr>
        <p:pic>
          <p:nvPicPr>
            <p:cNvPr id="7" name="Image 6">
              <a:extLst>
                <a:ext uri="{FF2B5EF4-FFF2-40B4-BE49-F238E27FC236}">
                  <a16:creationId xmlns="" xmlns:a16="http://schemas.microsoft.com/office/drawing/2014/main" id="{32022386-5806-79CB-A7B4-188F31D19D0E}"/>
                </a:ext>
              </a:extLst>
            </p:cNvPr>
            <p:cNvPicPr>
              <a:picLocks noChangeAspect="1"/>
            </p:cNvPicPr>
            <p:nvPr/>
          </p:nvPicPr>
          <p:blipFill>
            <a:blip r:embed="rId3" cstate="print"/>
            <a:stretch>
              <a:fillRect/>
            </a:stretch>
          </p:blipFill>
          <p:spPr>
            <a:xfrm>
              <a:off x="304324" y="5918730"/>
              <a:ext cx="1798476" cy="636325"/>
            </a:xfrm>
            <a:prstGeom prst="rect">
              <a:avLst/>
            </a:prstGeom>
          </p:spPr>
        </p:pic>
        <p:sp>
          <p:nvSpPr>
            <p:cNvPr id="9" name="ZoneTexte 8">
              <a:extLst>
                <a:ext uri="{FF2B5EF4-FFF2-40B4-BE49-F238E27FC236}">
                  <a16:creationId xmlns="" xmlns:a16="http://schemas.microsoft.com/office/drawing/2014/main" id="{CE32EF46-49C9-60B0-F437-F95BED1F7B51}"/>
                </a:ext>
              </a:extLst>
            </p:cNvPr>
            <p:cNvSpPr txBox="1"/>
            <p:nvPr/>
          </p:nvSpPr>
          <p:spPr>
            <a:xfrm>
              <a:off x="2217267" y="6031835"/>
              <a:ext cx="6267450" cy="523220"/>
            </a:xfrm>
            <a:prstGeom prst="rect">
              <a:avLst/>
            </a:prstGeom>
            <a:solidFill>
              <a:schemeClr val="bg1"/>
            </a:solidFill>
          </p:spPr>
          <p:txBody>
            <a:bodyPr wrap="square" rtlCol="0">
              <a:spAutoFit/>
            </a:bodyPr>
            <a:lstStyle/>
            <a:p>
              <a:r>
                <a:rPr lang="fr-FR" sz="1400" dirty="0"/>
                <a:t>Module de formation 3</a:t>
              </a:r>
            </a:p>
            <a:p>
              <a:pPr marL="0" indent="0">
                <a:buNone/>
              </a:pPr>
              <a:r>
                <a:rPr lang="fr" sz="1400" dirty="0"/>
                <a:t>Calcul des critères d'évaluation de SBTool – Échelle du bâtiment</a:t>
              </a:r>
            </a:p>
          </p:txBody>
        </p:sp>
        <p:sp>
          <p:nvSpPr>
            <p:cNvPr id="11" name="Rectangle 10">
              <a:extLst>
                <a:ext uri="{FF2B5EF4-FFF2-40B4-BE49-F238E27FC236}">
                  <a16:creationId xmlns="" xmlns:a16="http://schemas.microsoft.com/office/drawing/2014/main" id="{F7886D34-E02E-45BC-B3C1-8C31D961438B}"/>
                </a:ext>
              </a:extLst>
            </p:cNvPr>
            <p:cNvSpPr/>
            <p:nvPr/>
          </p:nvSpPr>
          <p:spPr>
            <a:xfrm>
              <a:off x="0" y="6572250"/>
              <a:ext cx="9144000" cy="285750"/>
            </a:xfrm>
            <a:prstGeom prst="rect">
              <a:avLst/>
            </a:prstGeom>
            <a:solidFill>
              <a:srgbClr val="1A965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1400" dirty="0"/>
                <a:t>Système de formation Villes MED DURABLES</a:t>
              </a:r>
            </a:p>
          </p:txBody>
        </p:sp>
      </p:grpSp>
    </p:spTree>
    <p:extLst>
      <p:ext uri="{BB962C8B-B14F-4D97-AF65-F5344CB8AC3E}">
        <p14:creationId xmlns="" xmlns:p14="http://schemas.microsoft.com/office/powerpoint/2010/main" val="359113504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egnaposto numero diapositiva 4">
            <a:extLst>
              <a:ext uri="{FF2B5EF4-FFF2-40B4-BE49-F238E27FC236}">
                <a16:creationId xmlns="" xmlns:a16="http://schemas.microsoft.com/office/drawing/2014/main" id="{C58E2E09-0757-483E-AD0C-4C42867B117B}"/>
              </a:ext>
            </a:extLst>
          </p:cNvPr>
          <p:cNvSpPr>
            <a:spLocks noGrp="1"/>
          </p:cNvSpPr>
          <p:nvPr>
            <p:ph type="sldNum" sz="quarter" idx="12"/>
          </p:nvPr>
        </p:nvSpPr>
        <p:spPr>
          <a:xfrm>
            <a:off x="7010400" y="6581775"/>
            <a:ext cx="2133600" cy="276225"/>
          </a:xfrm>
        </p:spPr>
        <p:txBody>
          <a:bodyPr/>
          <a:lstStyle/>
          <a:p>
            <a:fld id="{243FB592-B9A9-49AA-A86F-4031F7B97808}" type="slidenum">
              <a:rPr lang="en-US" smtClean="0"/>
              <a:pPr/>
              <a:t>16</a:t>
            </a:fld>
            <a:endParaRPr lang="en-US"/>
          </a:p>
        </p:txBody>
      </p:sp>
      <p:sp>
        <p:nvSpPr>
          <p:cNvPr id="6" name="Segnaposto contenuto 2">
            <a:extLst>
              <a:ext uri="{FF2B5EF4-FFF2-40B4-BE49-F238E27FC236}">
                <a16:creationId xmlns="" xmlns:a16="http://schemas.microsoft.com/office/drawing/2014/main" id="{86F2EB93-A63A-4210-B86A-E5FCAD7D8D7F}"/>
              </a:ext>
            </a:extLst>
          </p:cNvPr>
          <p:cNvSpPr txBox="1">
            <a:spLocks/>
          </p:cNvSpPr>
          <p:nvPr/>
        </p:nvSpPr>
        <p:spPr>
          <a:xfrm>
            <a:off x="268224" y="902208"/>
            <a:ext cx="7840606" cy="529777"/>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Font typeface="Arial" panose="020B0604020202020204" pitchFamily="34" charset="0"/>
              <a:buNone/>
            </a:pPr>
            <a:r>
              <a:rPr lang="fr" b="1" u="sng" dirty="0">
                <a:latin typeface="Calibri" panose="020F0502020204030204" pitchFamily="34" charset="0"/>
                <a:cs typeface="Calibri" panose="020F0502020204030204" pitchFamily="34" charset="0"/>
              </a:rPr>
              <a:t>MÉTHODE D'ÉVALUATION – PHASE DE CONCEPTION</a:t>
            </a:r>
            <a:endParaRPr lang="it-IT" dirty="0"/>
          </a:p>
        </p:txBody>
      </p:sp>
      <p:sp>
        <p:nvSpPr>
          <p:cNvPr id="9" name="Segnaposto contenuto 2">
            <a:extLst>
              <a:ext uri="{FF2B5EF4-FFF2-40B4-BE49-F238E27FC236}">
                <a16:creationId xmlns="" xmlns:a16="http://schemas.microsoft.com/office/drawing/2014/main" id="{86F2EB93-A63A-4210-B86A-E5FCAD7D8D7F}"/>
              </a:ext>
            </a:extLst>
          </p:cNvPr>
          <p:cNvSpPr txBox="1">
            <a:spLocks/>
          </p:cNvSpPr>
          <p:nvPr/>
        </p:nvSpPr>
        <p:spPr>
          <a:xfrm>
            <a:off x="243150" y="1535425"/>
            <a:ext cx="8900850" cy="150000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fr" sz="1800" b="1" dirty="0">
                <a:solidFill>
                  <a:schemeClr val="tx1">
                    <a:lumMod val="50000"/>
                    <a:lumOff val="50000"/>
                  </a:schemeClr>
                </a:solidFill>
              </a:rPr>
              <a:t>Les étapes de calcul </a:t>
            </a:r>
            <a:r>
              <a:rPr lang="fr" sz="1800" b="1" u="sng" dirty="0">
                <a:solidFill>
                  <a:schemeClr val="tx1">
                    <a:lumMod val="50000"/>
                    <a:lumOff val="50000"/>
                  </a:schemeClr>
                </a:solidFill>
              </a:rPr>
              <a:t>des nouveaux bâtiments (de conception) </a:t>
            </a:r>
            <a:r>
              <a:rPr lang="fr" sz="1800" b="1" dirty="0">
                <a:solidFill>
                  <a:schemeClr val="tx1">
                    <a:lumMod val="50000"/>
                    <a:lumOff val="50000"/>
                  </a:schemeClr>
                </a:solidFill>
              </a:rPr>
              <a:t>sont les suivantes :</a:t>
            </a:r>
            <a:r>
              <a:rPr lang="fr" sz="1800" dirty="0"/>
              <a:t> </a:t>
            </a:r>
            <a:endParaRPr lang="it-IT" sz="1800" dirty="0"/>
          </a:p>
          <a:p>
            <a:pPr marL="457200" lvl="0" indent="-457200">
              <a:buFont typeface="+mj-lt"/>
              <a:buAutoNum type="arabicPeriod"/>
            </a:pPr>
            <a:r>
              <a:rPr lang="fr" sz="1800" dirty="0"/>
              <a:t>Calculer l' </a:t>
            </a:r>
            <a:r>
              <a:rPr lang="fr" sz="1800" b="1" dirty="0"/>
              <a:t>énergie thermique annuelle produite et utilisée sur site à partir de sources renouvelables </a:t>
            </a:r>
            <a:r>
              <a:rPr lang="fr" sz="1800" dirty="0"/>
              <a:t>(par exemple, capteurs solaires, HP alimentés par PV) pour couvrir la demande de ses services techniques sur une année typique, selon les normes CEN qui prennent en charge l'EPBD, [kWh]</a:t>
            </a:r>
          </a:p>
        </p:txBody>
      </p:sp>
      <p:pic>
        <p:nvPicPr>
          <p:cNvPr id="8" name="Picture 2">
            <a:hlinkClick r:id="rId2"/>
          </p:cNvPr>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8108830" y="778843"/>
            <a:ext cx="990145" cy="541957"/>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
        <p:nvSpPr>
          <p:cNvPr id="11" name="Titolo 1">
            <a:extLst>
              <a:ext uri="{FF2B5EF4-FFF2-40B4-BE49-F238E27FC236}">
                <a16:creationId xmlns="" xmlns:a16="http://schemas.microsoft.com/office/drawing/2014/main" id="{16A089E5-01BB-4338-9765-31AF63FC0C37}"/>
              </a:ext>
            </a:extLst>
          </p:cNvPr>
          <p:cNvSpPr>
            <a:spLocks noGrp="1"/>
          </p:cNvSpPr>
          <p:nvPr>
            <p:ph type="title"/>
          </p:nvPr>
        </p:nvSpPr>
        <p:spPr>
          <a:xfrm>
            <a:off x="0" y="0"/>
            <a:ext cx="9144000" cy="709613"/>
          </a:xfrm>
        </p:spPr>
        <p:txBody>
          <a:bodyPr>
            <a:noAutofit/>
          </a:bodyPr>
          <a:lstStyle/>
          <a:p>
            <a:r>
              <a:rPr lang="fr" dirty="0">
                <a:solidFill>
                  <a:schemeClr val="tx1"/>
                </a:solidFill>
              </a:rPr>
              <a:t>B.1.4 - ÉNERGIES RENOUVELABLES DANS LA CONSOMMATION </a:t>
            </a:r>
            <a:br>
              <a:rPr lang="fr" dirty="0">
                <a:solidFill>
                  <a:schemeClr val="tx1"/>
                </a:solidFill>
              </a:rPr>
            </a:br>
            <a:r>
              <a:rPr lang="fr" dirty="0">
                <a:solidFill>
                  <a:schemeClr val="tx1"/>
                </a:solidFill>
              </a:rPr>
              <a:t>TOTALE D'ÉNERGIE THERMIQUE</a:t>
            </a:r>
            <a:endParaRPr lang="it-IT" dirty="0">
              <a:solidFill>
                <a:schemeClr val="tx1"/>
              </a:solidFill>
            </a:endParaRPr>
          </a:p>
        </p:txBody>
      </p:sp>
      <p:grpSp>
        <p:nvGrpSpPr>
          <p:cNvPr id="13" name="Groupe 12">
            <a:extLst>
              <a:ext uri="{FF2B5EF4-FFF2-40B4-BE49-F238E27FC236}">
                <a16:creationId xmlns="" xmlns:a16="http://schemas.microsoft.com/office/drawing/2014/main" id="{7F43C877-38F3-F402-482D-C506B96C0FAD}"/>
              </a:ext>
            </a:extLst>
          </p:cNvPr>
          <p:cNvGrpSpPr/>
          <p:nvPr/>
        </p:nvGrpSpPr>
        <p:grpSpPr>
          <a:xfrm>
            <a:off x="1949872" y="3138871"/>
            <a:ext cx="5244255" cy="2727505"/>
            <a:chOff x="2111415" y="3039870"/>
            <a:chExt cx="5244255" cy="2727505"/>
          </a:xfrm>
        </p:grpSpPr>
        <p:pic>
          <p:nvPicPr>
            <p:cNvPr id="3" name="Image 2">
              <a:extLst>
                <a:ext uri="{FF2B5EF4-FFF2-40B4-BE49-F238E27FC236}">
                  <a16:creationId xmlns="" xmlns:a16="http://schemas.microsoft.com/office/drawing/2014/main" id="{1F5EDAC2-965E-7522-78CC-B9D8208952EB}"/>
                </a:ext>
              </a:extLst>
            </p:cNvPr>
            <p:cNvPicPr>
              <a:picLocks noChangeAspect="1"/>
            </p:cNvPicPr>
            <p:nvPr/>
          </p:nvPicPr>
          <p:blipFill>
            <a:blip r:embed="rId4"/>
            <a:stretch>
              <a:fillRect/>
            </a:stretch>
          </p:blipFill>
          <p:spPr>
            <a:xfrm>
              <a:off x="2111415" y="3039870"/>
              <a:ext cx="5130306" cy="2727505"/>
            </a:xfrm>
            <a:prstGeom prst="rect">
              <a:avLst/>
            </a:prstGeom>
          </p:spPr>
        </p:pic>
        <p:sp>
          <p:nvSpPr>
            <p:cNvPr id="4" name="ZoneTexte 3">
              <a:extLst>
                <a:ext uri="{FF2B5EF4-FFF2-40B4-BE49-F238E27FC236}">
                  <a16:creationId xmlns="" xmlns:a16="http://schemas.microsoft.com/office/drawing/2014/main" id="{97A6963D-9C29-A25E-0C19-1D40FC90FE07}"/>
                </a:ext>
              </a:extLst>
            </p:cNvPr>
            <p:cNvSpPr txBox="1"/>
            <p:nvPr/>
          </p:nvSpPr>
          <p:spPr>
            <a:xfrm>
              <a:off x="6152256" y="3393938"/>
              <a:ext cx="1089465" cy="276999"/>
            </a:xfrm>
            <a:prstGeom prst="rect">
              <a:avLst/>
            </a:prstGeom>
            <a:noFill/>
          </p:spPr>
          <p:txBody>
            <a:bodyPr wrap="none" rtlCol="0">
              <a:spAutoFit/>
            </a:bodyPr>
            <a:lstStyle/>
            <a:p>
              <a:r>
                <a:rPr lang="fr-FR" sz="1200" dirty="0">
                  <a:solidFill>
                    <a:srgbClr val="FF0000"/>
                  </a:solidFill>
                </a:rPr>
                <a:t>Chaleur / </a:t>
              </a:r>
              <a:r>
                <a:rPr lang="fr-FR" sz="1200" dirty="0">
                  <a:solidFill>
                    <a:srgbClr val="159961"/>
                  </a:solidFill>
                </a:rPr>
                <a:t>froid</a:t>
              </a:r>
              <a:endParaRPr lang="fr-FR" sz="1200" dirty="0">
                <a:solidFill>
                  <a:srgbClr val="FF0000"/>
                </a:solidFill>
              </a:endParaRPr>
            </a:p>
          </p:txBody>
        </p:sp>
        <p:sp>
          <p:nvSpPr>
            <p:cNvPr id="7" name="ZoneTexte 6">
              <a:extLst>
                <a:ext uri="{FF2B5EF4-FFF2-40B4-BE49-F238E27FC236}">
                  <a16:creationId xmlns="" xmlns:a16="http://schemas.microsoft.com/office/drawing/2014/main" id="{30D939F0-2B98-DECB-EC57-714901ECB838}"/>
                </a:ext>
              </a:extLst>
            </p:cNvPr>
            <p:cNvSpPr txBox="1"/>
            <p:nvPr/>
          </p:nvSpPr>
          <p:spPr>
            <a:xfrm>
              <a:off x="6152256" y="3886505"/>
              <a:ext cx="1030923" cy="276999"/>
            </a:xfrm>
            <a:prstGeom prst="rect">
              <a:avLst/>
            </a:prstGeom>
            <a:noFill/>
          </p:spPr>
          <p:txBody>
            <a:bodyPr wrap="none" rtlCol="0">
              <a:spAutoFit/>
            </a:bodyPr>
            <a:lstStyle/>
            <a:p>
              <a:r>
                <a:rPr lang="fr-FR" sz="1200" dirty="0"/>
                <a:t>Combustibles</a:t>
              </a:r>
            </a:p>
          </p:txBody>
        </p:sp>
        <p:sp>
          <p:nvSpPr>
            <p:cNvPr id="10" name="ZoneTexte 9">
              <a:extLst>
                <a:ext uri="{FF2B5EF4-FFF2-40B4-BE49-F238E27FC236}">
                  <a16:creationId xmlns="" xmlns:a16="http://schemas.microsoft.com/office/drawing/2014/main" id="{EA28164B-BB04-7625-6C8A-2694B41656D1}"/>
                </a:ext>
              </a:extLst>
            </p:cNvPr>
            <p:cNvSpPr txBox="1"/>
            <p:nvPr/>
          </p:nvSpPr>
          <p:spPr>
            <a:xfrm>
              <a:off x="5814799" y="5045576"/>
              <a:ext cx="1540871" cy="461665"/>
            </a:xfrm>
            <a:prstGeom prst="rect">
              <a:avLst/>
            </a:prstGeom>
            <a:noFill/>
          </p:spPr>
          <p:txBody>
            <a:bodyPr wrap="none" rtlCol="0">
              <a:spAutoFit/>
            </a:bodyPr>
            <a:lstStyle/>
            <a:p>
              <a:r>
                <a:rPr lang="fr-FR" sz="1200" dirty="0"/>
                <a:t>Chaleur produite </a:t>
              </a:r>
            </a:p>
            <a:p>
              <a:r>
                <a:rPr lang="fr-FR" sz="1200" dirty="0"/>
                <a:t>par des  combustibles</a:t>
              </a:r>
            </a:p>
          </p:txBody>
        </p:sp>
        <p:sp>
          <p:nvSpPr>
            <p:cNvPr id="12" name="ZoneTexte 11">
              <a:extLst>
                <a:ext uri="{FF2B5EF4-FFF2-40B4-BE49-F238E27FC236}">
                  <a16:creationId xmlns="" xmlns:a16="http://schemas.microsoft.com/office/drawing/2014/main" id="{D2A2EA79-2422-F5DD-0F2A-F130ADF0D750}"/>
                </a:ext>
              </a:extLst>
            </p:cNvPr>
            <p:cNvSpPr txBox="1"/>
            <p:nvPr/>
          </p:nvSpPr>
          <p:spPr>
            <a:xfrm>
              <a:off x="3140505" y="4983374"/>
              <a:ext cx="1798890" cy="461665"/>
            </a:xfrm>
            <a:prstGeom prst="rect">
              <a:avLst/>
            </a:prstGeom>
            <a:noFill/>
          </p:spPr>
          <p:txBody>
            <a:bodyPr wrap="none" rtlCol="0">
              <a:spAutoFit/>
            </a:bodyPr>
            <a:lstStyle/>
            <a:p>
              <a:r>
                <a:rPr lang="fr-FR" sz="1200" dirty="0"/>
                <a:t>Chaleur produite </a:t>
              </a:r>
            </a:p>
            <a:p>
              <a:r>
                <a:rPr lang="fr-FR" sz="1200" dirty="0"/>
                <a:t>par des  systèmes solaires</a:t>
              </a:r>
            </a:p>
          </p:txBody>
        </p:sp>
      </p:grpSp>
      <p:grpSp>
        <p:nvGrpSpPr>
          <p:cNvPr id="14" name="Groupe 13">
            <a:extLst>
              <a:ext uri="{FF2B5EF4-FFF2-40B4-BE49-F238E27FC236}">
                <a16:creationId xmlns="" xmlns:a16="http://schemas.microsoft.com/office/drawing/2014/main" id="{1F87D88A-D1A1-1D9D-5995-53929722D83E}"/>
              </a:ext>
            </a:extLst>
          </p:cNvPr>
          <p:cNvGrpSpPr/>
          <p:nvPr/>
        </p:nvGrpSpPr>
        <p:grpSpPr>
          <a:xfrm>
            <a:off x="0" y="5928255"/>
            <a:ext cx="9144000" cy="939270"/>
            <a:chOff x="0" y="5918730"/>
            <a:chExt cx="9144000" cy="939270"/>
          </a:xfrm>
        </p:grpSpPr>
        <p:pic>
          <p:nvPicPr>
            <p:cNvPr id="15" name="Image 14">
              <a:extLst>
                <a:ext uri="{FF2B5EF4-FFF2-40B4-BE49-F238E27FC236}">
                  <a16:creationId xmlns="" xmlns:a16="http://schemas.microsoft.com/office/drawing/2014/main" id="{2AF8F9BD-56DD-E60D-D030-4BE2E1477535}"/>
                </a:ext>
              </a:extLst>
            </p:cNvPr>
            <p:cNvPicPr>
              <a:picLocks noChangeAspect="1"/>
            </p:cNvPicPr>
            <p:nvPr/>
          </p:nvPicPr>
          <p:blipFill>
            <a:blip r:embed="rId5" cstate="print"/>
            <a:stretch>
              <a:fillRect/>
            </a:stretch>
          </p:blipFill>
          <p:spPr>
            <a:xfrm>
              <a:off x="304324" y="5918730"/>
              <a:ext cx="1798476" cy="636325"/>
            </a:xfrm>
            <a:prstGeom prst="rect">
              <a:avLst/>
            </a:prstGeom>
          </p:spPr>
        </p:pic>
        <p:sp>
          <p:nvSpPr>
            <p:cNvPr id="16" name="ZoneTexte 15">
              <a:extLst>
                <a:ext uri="{FF2B5EF4-FFF2-40B4-BE49-F238E27FC236}">
                  <a16:creationId xmlns="" xmlns:a16="http://schemas.microsoft.com/office/drawing/2014/main" id="{4952BC75-351D-10E8-6465-9C456E5B86C5}"/>
                </a:ext>
              </a:extLst>
            </p:cNvPr>
            <p:cNvSpPr txBox="1"/>
            <p:nvPr/>
          </p:nvSpPr>
          <p:spPr>
            <a:xfrm>
              <a:off x="2217267" y="6031835"/>
              <a:ext cx="6267450" cy="523220"/>
            </a:xfrm>
            <a:prstGeom prst="rect">
              <a:avLst/>
            </a:prstGeom>
            <a:solidFill>
              <a:schemeClr val="bg1"/>
            </a:solidFill>
          </p:spPr>
          <p:txBody>
            <a:bodyPr wrap="square" rtlCol="0">
              <a:spAutoFit/>
            </a:bodyPr>
            <a:lstStyle/>
            <a:p>
              <a:r>
                <a:rPr lang="fr-FR" sz="1400" dirty="0"/>
                <a:t>Module de formation 3</a:t>
              </a:r>
            </a:p>
            <a:p>
              <a:pPr marL="0" indent="0">
                <a:buNone/>
              </a:pPr>
              <a:r>
                <a:rPr lang="fr" sz="1400" dirty="0"/>
                <a:t>Calcul des critères d'évaluation de SBTool – Échelle du bâtiment</a:t>
              </a:r>
            </a:p>
          </p:txBody>
        </p:sp>
        <p:sp>
          <p:nvSpPr>
            <p:cNvPr id="17" name="Rectangle 16">
              <a:extLst>
                <a:ext uri="{FF2B5EF4-FFF2-40B4-BE49-F238E27FC236}">
                  <a16:creationId xmlns="" xmlns:a16="http://schemas.microsoft.com/office/drawing/2014/main" id="{B8ACC578-F511-C90C-1201-3F4E0C379470}"/>
                </a:ext>
              </a:extLst>
            </p:cNvPr>
            <p:cNvSpPr/>
            <p:nvPr/>
          </p:nvSpPr>
          <p:spPr>
            <a:xfrm>
              <a:off x="0" y="6572250"/>
              <a:ext cx="9144000" cy="285750"/>
            </a:xfrm>
            <a:prstGeom prst="rect">
              <a:avLst/>
            </a:prstGeom>
            <a:solidFill>
              <a:srgbClr val="1A965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1400" dirty="0"/>
                <a:t>Système de formation Villes MED DURABLES</a:t>
              </a:r>
            </a:p>
          </p:txBody>
        </p:sp>
      </p:grpSp>
    </p:spTree>
    <p:extLst>
      <p:ext uri="{BB962C8B-B14F-4D97-AF65-F5344CB8AC3E}">
        <p14:creationId xmlns="" xmlns:p14="http://schemas.microsoft.com/office/powerpoint/2010/main" val="326741711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e 3">
            <a:extLst>
              <a:ext uri="{FF2B5EF4-FFF2-40B4-BE49-F238E27FC236}">
                <a16:creationId xmlns="" xmlns:a16="http://schemas.microsoft.com/office/drawing/2014/main" id="{D86FF609-B473-C18B-3FF6-4C1C4AD7AF7B}"/>
              </a:ext>
            </a:extLst>
          </p:cNvPr>
          <p:cNvGrpSpPr/>
          <p:nvPr/>
        </p:nvGrpSpPr>
        <p:grpSpPr>
          <a:xfrm>
            <a:off x="0" y="5928255"/>
            <a:ext cx="9144000" cy="939270"/>
            <a:chOff x="0" y="5918730"/>
            <a:chExt cx="9144000" cy="939270"/>
          </a:xfrm>
        </p:grpSpPr>
        <p:pic>
          <p:nvPicPr>
            <p:cNvPr id="7" name="Image 6">
              <a:extLst>
                <a:ext uri="{FF2B5EF4-FFF2-40B4-BE49-F238E27FC236}">
                  <a16:creationId xmlns="" xmlns:a16="http://schemas.microsoft.com/office/drawing/2014/main" id="{A52035C8-7140-F928-3A71-E4329181646E}"/>
                </a:ext>
              </a:extLst>
            </p:cNvPr>
            <p:cNvPicPr>
              <a:picLocks noChangeAspect="1"/>
            </p:cNvPicPr>
            <p:nvPr/>
          </p:nvPicPr>
          <p:blipFill>
            <a:blip r:embed="rId2" cstate="print"/>
            <a:stretch>
              <a:fillRect/>
            </a:stretch>
          </p:blipFill>
          <p:spPr>
            <a:xfrm>
              <a:off x="304324" y="5918730"/>
              <a:ext cx="1798476" cy="636325"/>
            </a:xfrm>
            <a:prstGeom prst="rect">
              <a:avLst/>
            </a:prstGeom>
          </p:spPr>
        </p:pic>
        <p:sp>
          <p:nvSpPr>
            <p:cNvPr id="10" name="ZoneTexte 9">
              <a:extLst>
                <a:ext uri="{FF2B5EF4-FFF2-40B4-BE49-F238E27FC236}">
                  <a16:creationId xmlns="" xmlns:a16="http://schemas.microsoft.com/office/drawing/2014/main" id="{DA80D7A2-003E-FBD4-36AF-0F711443A262}"/>
                </a:ext>
              </a:extLst>
            </p:cNvPr>
            <p:cNvSpPr txBox="1"/>
            <p:nvPr/>
          </p:nvSpPr>
          <p:spPr>
            <a:xfrm>
              <a:off x="2217267" y="6031835"/>
              <a:ext cx="6267450" cy="523220"/>
            </a:xfrm>
            <a:prstGeom prst="rect">
              <a:avLst/>
            </a:prstGeom>
            <a:solidFill>
              <a:schemeClr val="bg1"/>
            </a:solidFill>
          </p:spPr>
          <p:txBody>
            <a:bodyPr wrap="square" rtlCol="0">
              <a:spAutoFit/>
            </a:bodyPr>
            <a:lstStyle/>
            <a:p>
              <a:r>
                <a:rPr lang="fr-FR" sz="1400" dirty="0"/>
                <a:t>Module de formation 3</a:t>
              </a:r>
            </a:p>
            <a:p>
              <a:pPr marL="0" indent="0">
                <a:buNone/>
              </a:pPr>
              <a:r>
                <a:rPr lang="fr" sz="1400" dirty="0"/>
                <a:t>Calcul des critères d'évaluation de SBTool – Échelle du bâtiment</a:t>
              </a:r>
            </a:p>
          </p:txBody>
        </p:sp>
        <p:sp>
          <p:nvSpPr>
            <p:cNvPr id="12" name="Rectangle 11">
              <a:extLst>
                <a:ext uri="{FF2B5EF4-FFF2-40B4-BE49-F238E27FC236}">
                  <a16:creationId xmlns="" xmlns:a16="http://schemas.microsoft.com/office/drawing/2014/main" id="{4651E8E3-9E1B-ABF6-E5B6-D1EFAEC915A5}"/>
                </a:ext>
              </a:extLst>
            </p:cNvPr>
            <p:cNvSpPr/>
            <p:nvPr/>
          </p:nvSpPr>
          <p:spPr>
            <a:xfrm>
              <a:off x="0" y="6572250"/>
              <a:ext cx="9144000" cy="285750"/>
            </a:xfrm>
            <a:prstGeom prst="rect">
              <a:avLst/>
            </a:prstGeom>
            <a:solidFill>
              <a:srgbClr val="1A965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1400" dirty="0"/>
                <a:t>Système de formation Villes MED DURABLES</a:t>
              </a:r>
            </a:p>
          </p:txBody>
        </p:sp>
      </p:grpSp>
      <p:pic>
        <p:nvPicPr>
          <p:cNvPr id="3074" name="Picture 2"/>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6905744" y="5323112"/>
            <a:ext cx="2046708" cy="118872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5" name="Segnaposto numero diapositiva 4">
            <a:extLst>
              <a:ext uri="{FF2B5EF4-FFF2-40B4-BE49-F238E27FC236}">
                <a16:creationId xmlns="" xmlns:a16="http://schemas.microsoft.com/office/drawing/2014/main" id="{C58E2E09-0757-483E-AD0C-4C42867B117B}"/>
              </a:ext>
            </a:extLst>
          </p:cNvPr>
          <p:cNvSpPr>
            <a:spLocks noGrp="1"/>
          </p:cNvSpPr>
          <p:nvPr>
            <p:ph type="sldNum" sz="quarter" idx="12"/>
          </p:nvPr>
        </p:nvSpPr>
        <p:spPr>
          <a:xfrm>
            <a:off x="7010400" y="6581775"/>
            <a:ext cx="2133600" cy="276225"/>
          </a:xfrm>
        </p:spPr>
        <p:txBody>
          <a:bodyPr/>
          <a:lstStyle/>
          <a:p>
            <a:fld id="{243FB592-B9A9-49AA-A86F-4031F7B97808}" type="slidenum">
              <a:rPr lang="en-US" smtClean="0"/>
              <a:pPr/>
              <a:t>17</a:t>
            </a:fld>
            <a:endParaRPr lang="en-US"/>
          </a:p>
        </p:txBody>
      </p:sp>
      <p:sp>
        <p:nvSpPr>
          <p:cNvPr id="6" name="Segnaposto contenuto 2">
            <a:extLst>
              <a:ext uri="{FF2B5EF4-FFF2-40B4-BE49-F238E27FC236}">
                <a16:creationId xmlns="" xmlns:a16="http://schemas.microsoft.com/office/drawing/2014/main" id="{86F2EB93-A63A-4210-B86A-E5FCAD7D8D7F}"/>
              </a:ext>
            </a:extLst>
          </p:cNvPr>
          <p:cNvSpPr txBox="1">
            <a:spLocks/>
          </p:cNvSpPr>
          <p:nvPr/>
        </p:nvSpPr>
        <p:spPr>
          <a:xfrm>
            <a:off x="268224" y="902208"/>
            <a:ext cx="7840606" cy="529777"/>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Font typeface="Arial" panose="020B0604020202020204" pitchFamily="34" charset="0"/>
              <a:buNone/>
            </a:pPr>
            <a:r>
              <a:rPr lang="fr" b="1" u="sng" dirty="0">
                <a:latin typeface="Calibri" panose="020F0502020204030204" pitchFamily="34" charset="0"/>
                <a:cs typeface="Calibri" panose="020F0502020204030204" pitchFamily="34" charset="0"/>
              </a:rPr>
              <a:t>MÉTHODE D'ÉVALUATION – PHASE DE CONCEPTION</a:t>
            </a:r>
            <a:endParaRPr lang="it-IT" dirty="0"/>
          </a:p>
        </p:txBody>
      </p:sp>
      <p:sp>
        <p:nvSpPr>
          <p:cNvPr id="9" name="Segnaposto contenuto 2">
            <a:extLst>
              <a:ext uri="{FF2B5EF4-FFF2-40B4-BE49-F238E27FC236}">
                <a16:creationId xmlns="" xmlns:a16="http://schemas.microsoft.com/office/drawing/2014/main" id="{86F2EB93-A63A-4210-B86A-E5FCAD7D8D7F}"/>
              </a:ext>
            </a:extLst>
          </p:cNvPr>
          <p:cNvSpPr txBox="1">
            <a:spLocks/>
          </p:cNvSpPr>
          <p:nvPr/>
        </p:nvSpPr>
        <p:spPr>
          <a:xfrm>
            <a:off x="243150" y="1302291"/>
            <a:ext cx="8900850" cy="914564"/>
          </a:xfrm>
          <a:prstGeom prst="rect">
            <a:avLst/>
          </a:prstGeom>
          <a:noFill/>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457200" indent="-457200">
              <a:buFont typeface="+mj-lt"/>
              <a:buAutoNum type="arabicPeriod" startAt="2"/>
            </a:pPr>
            <a:r>
              <a:rPr lang="fr" sz="1800" b="1" dirty="0"/>
              <a:t>énergie thermique </a:t>
            </a:r>
            <a:r>
              <a:rPr lang="fr" sz="1800" dirty="0"/>
              <a:t>annuelle délivrée (par ex. fioul, gaz naturel, chauffage urbain) au bâtiment pour couvrir la demande de ses services techniques sur une année type , selon les normes CEN qui prennent en charge l'EPBD, [kWh].</a:t>
            </a:r>
            <a:endParaRPr lang="en-US" sz="1800" dirty="0">
              <a:solidFill>
                <a:srgbClr val="FF0000"/>
              </a:solidFill>
            </a:endParaRPr>
          </a:p>
        </p:txBody>
      </p:sp>
      <p:pic>
        <p:nvPicPr>
          <p:cNvPr id="8" name="Picture 2">
            <a:hlinkClick r:id="rId4"/>
          </p:cNvPr>
          <p:cNvPicPr>
            <a:picLocks noChangeAspect="1" noChangeArrowheads="1"/>
          </p:cNvPicPr>
          <p:nvPr/>
        </p:nvPicPr>
        <p:blipFill>
          <a:blip r:embed="rId5" cstate="print">
            <a:extLst>
              <a:ext uri="{28A0092B-C50C-407E-A947-70E740481C1C}">
                <a14:useLocalDpi xmlns="" xmlns:a14="http://schemas.microsoft.com/office/drawing/2010/main" val="0"/>
              </a:ext>
            </a:extLst>
          </a:blip>
          <a:srcRect/>
          <a:stretch>
            <a:fillRect/>
          </a:stretch>
        </p:blipFill>
        <p:spPr bwMode="auto">
          <a:xfrm>
            <a:off x="8108830" y="778843"/>
            <a:ext cx="990145" cy="541957"/>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
        <p:nvSpPr>
          <p:cNvPr id="11" name="Titolo 1">
            <a:extLst>
              <a:ext uri="{FF2B5EF4-FFF2-40B4-BE49-F238E27FC236}">
                <a16:creationId xmlns="" xmlns:a16="http://schemas.microsoft.com/office/drawing/2014/main" id="{16A089E5-01BB-4338-9765-31AF63FC0C37}"/>
              </a:ext>
            </a:extLst>
          </p:cNvPr>
          <p:cNvSpPr>
            <a:spLocks noGrp="1"/>
          </p:cNvSpPr>
          <p:nvPr>
            <p:ph type="title"/>
          </p:nvPr>
        </p:nvSpPr>
        <p:spPr>
          <a:xfrm>
            <a:off x="0" y="-21265"/>
            <a:ext cx="9144000" cy="709613"/>
          </a:xfrm>
        </p:spPr>
        <p:txBody>
          <a:bodyPr>
            <a:noAutofit/>
          </a:bodyPr>
          <a:lstStyle/>
          <a:p>
            <a:r>
              <a:rPr lang="fr" dirty="0">
                <a:solidFill>
                  <a:schemeClr val="tx1"/>
                </a:solidFill>
              </a:rPr>
              <a:t>B.1.4 - ÉNERGIES RENOUVELABLES DANS LA CONSOMMATION </a:t>
            </a:r>
            <a:br>
              <a:rPr lang="fr" dirty="0">
                <a:solidFill>
                  <a:schemeClr val="tx1"/>
                </a:solidFill>
              </a:rPr>
            </a:br>
            <a:r>
              <a:rPr lang="fr" dirty="0">
                <a:solidFill>
                  <a:schemeClr val="tx1"/>
                </a:solidFill>
              </a:rPr>
              <a:t>TOTALE D'ÉNERGIE THERMIQUE</a:t>
            </a:r>
            <a:endParaRPr lang="it-IT" dirty="0">
              <a:solidFill>
                <a:schemeClr val="tx1"/>
              </a:solidFill>
            </a:endParaRPr>
          </a:p>
        </p:txBody>
      </p:sp>
      <p:sp>
        <p:nvSpPr>
          <p:cNvPr id="22" name="Segnaposto contenuto 2">
            <a:extLst>
              <a:ext uri="{FF2B5EF4-FFF2-40B4-BE49-F238E27FC236}">
                <a16:creationId xmlns="" xmlns:a16="http://schemas.microsoft.com/office/drawing/2014/main" id="{86F2EB93-A63A-4210-B86A-E5FCAD7D8D7F}"/>
              </a:ext>
            </a:extLst>
          </p:cNvPr>
          <p:cNvSpPr txBox="1">
            <a:spLocks/>
          </p:cNvSpPr>
          <p:nvPr/>
        </p:nvSpPr>
        <p:spPr>
          <a:xfrm>
            <a:off x="219201" y="4411826"/>
            <a:ext cx="8900850" cy="98546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457200" lvl="0" indent="-457200">
              <a:spcBef>
                <a:spcPts val="0"/>
              </a:spcBef>
              <a:buFont typeface="+mj-lt"/>
              <a:buAutoNum type="arabicPeriod" startAt="3"/>
            </a:pPr>
            <a:r>
              <a:rPr lang="fr" sz="1800" dirty="0"/>
              <a:t>Additionnez l' énergie thermique des SER et l'énergie thermique fournie, pour calculer </a:t>
            </a:r>
            <a:r>
              <a:rPr lang="fr" sz="1800" dirty="0" smtClean="0"/>
              <a:t>  l</a:t>
            </a:r>
            <a:r>
              <a:rPr lang="fr" sz="1800" dirty="0"/>
              <a:t>' </a:t>
            </a:r>
            <a:r>
              <a:rPr lang="fr" sz="1800" b="1" dirty="0"/>
              <a:t>énergie thermique finale totale </a:t>
            </a:r>
            <a:r>
              <a:rPr lang="fr" sz="1800" dirty="0"/>
              <a:t>(SER et conventionnelle ), [ kWh]</a:t>
            </a:r>
            <a:endParaRPr lang="en-GB" sz="1800" dirty="0"/>
          </a:p>
          <a:p>
            <a:pPr marL="457200" lvl="0" indent="-457200">
              <a:spcBef>
                <a:spcPts val="0"/>
              </a:spcBef>
              <a:buFont typeface="+mj-lt"/>
              <a:buAutoNum type="arabicPeriod" startAt="3"/>
            </a:pPr>
            <a:r>
              <a:rPr lang="fr" sz="1800" dirty="0"/>
              <a:t>Calculez le </a:t>
            </a:r>
            <a:r>
              <a:rPr lang="fr" sz="1800" b="1" dirty="0"/>
              <a:t>rapport en pourcentage </a:t>
            </a:r>
            <a:r>
              <a:rPr lang="fr" sz="1800" dirty="0"/>
              <a:t>de l' </a:t>
            </a:r>
            <a:r>
              <a:rPr lang="fr" sz="1800" b="1" dirty="0"/>
              <a:t>énergie thermique produite à partir de sources renouvelables à l'énergie thermique finale totale </a:t>
            </a:r>
            <a:r>
              <a:rPr lang="fr" sz="1800" dirty="0"/>
              <a:t>(SER et conventionnelle) </a:t>
            </a:r>
            <a:r>
              <a:rPr lang="fr" sz="1800" b="1" dirty="0"/>
              <a:t>, [%]</a:t>
            </a:r>
          </a:p>
        </p:txBody>
      </p:sp>
      <p:sp>
        <p:nvSpPr>
          <p:cNvPr id="3" name="Rectangle 2"/>
          <p:cNvSpPr/>
          <p:nvPr/>
        </p:nvSpPr>
        <p:spPr>
          <a:xfrm>
            <a:off x="6759222" y="3545461"/>
            <a:ext cx="2339753" cy="523220"/>
          </a:xfrm>
          <a:prstGeom prst="rect">
            <a:avLst/>
          </a:prstGeom>
        </p:spPr>
        <p:txBody>
          <a:bodyPr wrap="square">
            <a:spAutoFit/>
          </a:bodyPr>
          <a:lstStyle/>
          <a:p>
            <a:pPr marL="285750" indent="-285750">
              <a:buFont typeface="Wingdings" panose="05000000000000000000" pitchFamily="2" charset="2"/>
              <a:buChar char="Ø"/>
            </a:pPr>
            <a:r>
              <a:rPr lang="fr" sz="1400" dirty="0"/>
              <a:t>Voir aussi </a:t>
            </a:r>
            <a:r>
              <a:rPr lang="fr" sz="1400" b="1" dirty="0"/>
              <a:t>B.1.2 pour l'étape de conception</a:t>
            </a:r>
            <a:endParaRPr lang="en-US" sz="1400" dirty="0"/>
          </a:p>
        </p:txBody>
      </p:sp>
      <p:grpSp>
        <p:nvGrpSpPr>
          <p:cNvPr id="16" name="Groupe 15">
            <a:extLst>
              <a:ext uri="{FF2B5EF4-FFF2-40B4-BE49-F238E27FC236}">
                <a16:creationId xmlns="" xmlns:a16="http://schemas.microsoft.com/office/drawing/2014/main" id="{79F5275B-F8F5-5A35-87EC-52254308978E}"/>
              </a:ext>
            </a:extLst>
          </p:cNvPr>
          <p:cNvGrpSpPr/>
          <p:nvPr/>
        </p:nvGrpSpPr>
        <p:grpSpPr>
          <a:xfrm>
            <a:off x="2182243" y="2322863"/>
            <a:ext cx="4322493" cy="2051898"/>
            <a:chOff x="2182243" y="2322863"/>
            <a:chExt cx="4322493" cy="2051898"/>
          </a:xfrm>
        </p:grpSpPr>
        <p:pic>
          <p:nvPicPr>
            <p:cNvPr id="14" name="Image 13">
              <a:extLst>
                <a:ext uri="{FF2B5EF4-FFF2-40B4-BE49-F238E27FC236}">
                  <a16:creationId xmlns="" xmlns:a16="http://schemas.microsoft.com/office/drawing/2014/main" id="{6DC472FD-80DE-9463-D987-C999498C72AD}"/>
                </a:ext>
              </a:extLst>
            </p:cNvPr>
            <p:cNvPicPr>
              <a:picLocks noChangeAspect="1"/>
            </p:cNvPicPr>
            <p:nvPr/>
          </p:nvPicPr>
          <p:blipFill>
            <a:blip r:embed="rId6"/>
            <a:stretch>
              <a:fillRect/>
            </a:stretch>
          </p:blipFill>
          <p:spPr>
            <a:xfrm>
              <a:off x="2182243" y="2322863"/>
              <a:ext cx="4322493" cy="2051898"/>
            </a:xfrm>
            <a:prstGeom prst="rect">
              <a:avLst/>
            </a:prstGeom>
          </p:spPr>
        </p:pic>
        <p:sp>
          <p:nvSpPr>
            <p:cNvPr id="15" name="Rectangle : coins arrondis 14">
              <a:extLst>
                <a:ext uri="{FF2B5EF4-FFF2-40B4-BE49-F238E27FC236}">
                  <a16:creationId xmlns="" xmlns:a16="http://schemas.microsoft.com/office/drawing/2014/main" id="{3EE9CAD9-D8A5-B992-0742-E0310C998406}"/>
                </a:ext>
              </a:extLst>
            </p:cNvPr>
            <p:cNvSpPr/>
            <p:nvPr/>
          </p:nvSpPr>
          <p:spPr>
            <a:xfrm>
              <a:off x="4425043" y="2408464"/>
              <a:ext cx="2079693" cy="1877786"/>
            </a:xfrm>
            <a:prstGeom prst="round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grpSp>
    </p:spTree>
    <p:extLst>
      <p:ext uri="{BB962C8B-B14F-4D97-AF65-F5344CB8AC3E}">
        <p14:creationId xmlns="" xmlns:p14="http://schemas.microsoft.com/office/powerpoint/2010/main" val="58517986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egnaposto numero diapositiva 4">
            <a:extLst>
              <a:ext uri="{FF2B5EF4-FFF2-40B4-BE49-F238E27FC236}">
                <a16:creationId xmlns="" xmlns:a16="http://schemas.microsoft.com/office/drawing/2014/main" id="{C58E2E09-0757-483E-AD0C-4C42867B117B}"/>
              </a:ext>
            </a:extLst>
          </p:cNvPr>
          <p:cNvSpPr>
            <a:spLocks noGrp="1"/>
          </p:cNvSpPr>
          <p:nvPr>
            <p:ph type="sldNum" sz="quarter" idx="12"/>
          </p:nvPr>
        </p:nvSpPr>
        <p:spPr>
          <a:xfrm>
            <a:off x="7010400" y="6581775"/>
            <a:ext cx="2133600" cy="276225"/>
          </a:xfrm>
        </p:spPr>
        <p:txBody>
          <a:bodyPr/>
          <a:lstStyle/>
          <a:p>
            <a:fld id="{243FB592-B9A9-49AA-A86F-4031F7B97808}" type="slidenum">
              <a:rPr lang="en-US" smtClean="0"/>
              <a:pPr/>
              <a:t>18</a:t>
            </a:fld>
            <a:endParaRPr lang="en-US"/>
          </a:p>
        </p:txBody>
      </p:sp>
      <p:sp>
        <p:nvSpPr>
          <p:cNvPr id="6" name="Segnaposto contenuto 2">
            <a:extLst>
              <a:ext uri="{FF2B5EF4-FFF2-40B4-BE49-F238E27FC236}">
                <a16:creationId xmlns="" xmlns:a16="http://schemas.microsoft.com/office/drawing/2014/main" id="{86F2EB93-A63A-4210-B86A-E5FCAD7D8D7F}"/>
              </a:ext>
            </a:extLst>
          </p:cNvPr>
          <p:cNvSpPr txBox="1">
            <a:spLocks/>
          </p:cNvSpPr>
          <p:nvPr/>
        </p:nvSpPr>
        <p:spPr>
          <a:xfrm>
            <a:off x="268224" y="902208"/>
            <a:ext cx="7840606" cy="529777"/>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Font typeface="Arial" panose="020B0604020202020204" pitchFamily="34" charset="0"/>
              <a:buNone/>
            </a:pPr>
            <a:r>
              <a:rPr lang="fr" b="1" u="sng" dirty="0">
                <a:latin typeface="Calibri" panose="020F0502020204030204" pitchFamily="34" charset="0"/>
                <a:cs typeface="Calibri" panose="020F0502020204030204" pitchFamily="34" charset="0"/>
              </a:rPr>
              <a:t>MÉTHODE D'ÉVALUATION – ÉTAPE D'OCCUPATION</a:t>
            </a:r>
            <a:endParaRPr lang="it-IT" dirty="0"/>
          </a:p>
        </p:txBody>
      </p:sp>
      <p:sp>
        <p:nvSpPr>
          <p:cNvPr id="9" name="Segnaposto contenuto 2">
            <a:extLst>
              <a:ext uri="{FF2B5EF4-FFF2-40B4-BE49-F238E27FC236}">
                <a16:creationId xmlns="" xmlns:a16="http://schemas.microsoft.com/office/drawing/2014/main" id="{86F2EB93-A63A-4210-B86A-E5FCAD7D8D7F}"/>
              </a:ext>
            </a:extLst>
          </p:cNvPr>
          <p:cNvSpPr txBox="1">
            <a:spLocks/>
          </p:cNvSpPr>
          <p:nvPr/>
        </p:nvSpPr>
        <p:spPr>
          <a:xfrm>
            <a:off x="243150" y="1535425"/>
            <a:ext cx="8900850" cy="202944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fr" sz="1800" b="1" dirty="0">
                <a:solidFill>
                  <a:schemeClr val="tx1">
                    <a:lumMod val="50000"/>
                    <a:lumOff val="50000"/>
                  </a:schemeClr>
                </a:solidFill>
              </a:rPr>
              <a:t>Les étapes de calcul pour </a:t>
            </a:r>
            <a:r>
              <a:rPr lang="fr" sz="1800" b="1" u="sng" dirty="0">
                <a:solidFill>
                  <a:schemeClr val="tx1">
                    <a:lumMod val="50000"/>
                    <a:lumOff val="50000"/>
                  </a:schemeClr>
                </a:solidFill>
              </a:rPr>
              <a:t>les bâtiments existants </a:t>
            </a:r>
            <a:r>
              <a:rPr lang="fr" sz="1800" b="1" dirty="0">
                <a:solidFill>
                  <a:schemeClr val="tx1">
                    <a:lumMod val="50000"/>
                    <a:lumOff val="50000"/>
                  </a:schemeClr>
                </a:solidFill>
              </a:rPr>
              <a:t>sont les suivantes :</a:t>
            </a:r>
            <a:r>
              <a:rPr lang="fr" sz="1800" dirty="0"/>
              <a:t> </a:t>
            </a:r>
            <a:endParaRPr lang="it-IT" sz="1800" dirty="0"/>
          </a:p>
          <a:p>
            <a:pPr marL="457200" indent="-457200">
              <a:buFont typeface="+mj-lt"/>
              <a:buAutoNum type="arabicPeriod"/>
            </a:pPr>
            <a:r>
              <a:rPr lang="fr" sz="1800" dirty="0"/>
              <a:t>Calculer l' énergie thermique annuelle </a:t>
            </a:r>
            <a:r>
              <a:rPr lang="fr" sz="1800" b="1" dirty="0"/>
              <a:t>produite et utilisée sur site à partir de sources renouvelables </a:t>
            </a:r>
            <a:r>
              <a:rPr lang="fr" sz="1800" dirty="0"/>
              <a:t>(par exemple, capteurs solaires, HP alimentés par PV, biomasse) pour couvrir la demande de ses services techniques, en utilisant une valeur </a:t>
            </a:r>
            <a:r>
              <a:rPr lang="fr" sz="1800" b="1" dirty="0"/>
              <a:t>moyenne sur 3 ans , à partir de données surveillées </a:t>
            </a:r>
            <a:r>
              <a:rPr lang="fr" sz="1800" dirty="0"/>
              <a:t>ou </a:t>
            </a:r>
            <a:r>
              <a:rPr lang="fr" sz="1800" b="1" dirty="0"/>
              <a:t>de calculs </a:t>
            </a:r>
            <a:r>
              <a:rPr lang="fr" sz="1800" dirty="0"/>
              <a:t>, [kWh]</a:t>
            </a:r>
          </a:p>
          <a:p>
            <a:pPr marL="457200" lvl="0" indent="-457200">
              <a:buFont typeface="+mj-lt"/>
              <a:buAutoNum type="arabicPeriod"/>
            </a:pPr>
            <a:endParaRPr lang="en-US" sz="1800" dirty="0"/>
          </a:p>
        </p:txBody>
      </p:sp>
      <p:pic>
        <p:nvPicPr>
          <p:cNvPr id="10" name="Picture 2">
            <a:hlinkClick r:id="rId2"/>
          </p:cNvPr>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8108830" y="778843"/>
            <a:ext cx="990145" cy="541957"/>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
        <p:nvSpPr>
          <p:cNvPr id="11" name="Titolo 1">
            <a:extLst>
              <a:ext uri="{FF2B5EF4-FFF2-40B4-BE49-F238E27FC236}">
                <a16:creationId xmlns="" xmlns:a16="http://schemas.microsoft.com/office/drawing/2014/main" id="{16A089E5-01BB-4338-9765-31AF63FC0C37}"/>
              </a:ext>
            </a:extLst>
          </p:cNvPr>
          <p:cNvSpPr>
            <a:spLocks noGrp="1"/>
          </p:cNvSpPr>
          <p:nvPr>
            <p:ph type="title"/>
          </p:nvPr>
        </p:nvSpPr>
        <p:spPr>
          <a:xfrm>
            <a:off x="0" y="0"/>
            <a:ext cx="9144000" cy="709613"/>
          </a:xfrm>
        </p:spPr>
        <p:txBody>
          <a:bodyPr>
            <a:noAutofit/>
          </a:bodyPr>
          <a:lstStyle/>
          <a:p>
            <a:r>
              <a:rPr lang="fr" dirty="0">
                <a:solidFill>
                  <a:schemeClr val="tx1"/>
                </a:solidFill>
              </a:rPr>
              <a:t>B.1.4 - ÉNERGIES RENOUVELABLES DANS LA CONSOMMATION </a:t>
            </a:r>
            <a:br>
              <a:rPr lang="fr" dirty="0">
                <a:solidFill>
                  <a:schemeClr val="tx1"/>
                </a:solidFill>
              </a:rPr>
            </a:br>
            <a:r>
              <a:rPr lang="fr" dirty="0">
                <a:solidFill>
                  <a:schemeClr val="tx1"/>
                </a:solidFill>
              </a:rPr>
              <a:t>TOTALE D'ÉNERGIE THERMIQUE</a:t>
            </a:r>
            <a:endParaRPr lang="it-IT" dirty="0">
              <a:solidFill>
                <a:schemeClr val="tx1"/>
              </a:solidFill>
            </a:endParaRPr>
          </a:p>
        </p:txBody>
      </p:sp>
      <p:pic>
        <p:nvPicPr>
          <p:cNvPr id="3" name="Image 2">
            <a:extLst>
              <a:ext uri="{FF2B5EF4-FFF2-40B4-BE49-F238E27FC236}">
                <a16:creationId xmlns="" xmlns:a16="http://schemas.microsoft.com/office/drawing/2014/main" id="{24BACF5A-85BD-ACC6-D10C-DD7643A3D5C4}"/>
              </a:ext>
            </a:extLst>
          </p:cNvPr>
          <p:cNvPicPr>
            <a:picLocks noChangeAspect="1"/>
          </p:cNvPicPr>
          <p:nvPr/>
        </p:nvPicPr>
        <p:blipFill>
          <a:blip r:embed="rId4"/>
          <a:stretch>
            <a:fillRect/>
          </a:stretch>
        </p:blipFill>
        <p:spPr>
          <a:xfrm>
            <a:off x="2102800" y="3270676"/>
            <a:ext cx="4805193" cy="2281037"/>
          </a:xfrm>
          <a:prstGeom prst="rect">
            <a:avLst/>
          </a:prstGeom>
        </p:spPr>
      </p:pic>
      <p:sp>
        <p:nvSpPr>
          <p:cNvPr id="4" name="Rectangle : coins arrondis 3">
            <a:extLst>
              <a:ext uri="{FF2B5EF4-FFF2-40B4-BE49-F238E27FC236}">
                <a16:creationId xmlns="" xmlns:a16="http://schemas.microsoft.com/office/drawing/2014/main" id="{9513F5DD-1F6B-F8A9-0227-05445F2B3F3A}"/>
              </a:ext>
            </a:extLst>
          </p:cNvPr>
          <p:cNvSpPr/>
          <p:nvPr/>
        </p:nvSpPr>
        <p:spPr>
          <a:xfrm>
            <a:off x="2236007" y="3356278"/>
            <a:ext cx="2365546" cy="2087482"/>
          </a:xfrm>
          <a:prstGeom prst="round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grpSp>
        <p:nvGrpSpPr>
          <p:cNvPr id="7" name="Groupe 6">
            <a:extLst>
              <a:ext uri="{FF2B5EF4-FFF2-40B4-BE49-F238E27FC236}">
                <a16:creationId xmlns="" xmlns:a16="http://schemas.microsoft.com/office/drawing/2014/main" id="{AED74992-BB64-6294-365F-C2975474BC36}"/>
              </a:ext>
            </a:extLst>
          </p:cNvPr>
          <p:cNvGrpSpPr/>
          <p:nvPr/>
        </p:nvGrpSpPr>
        <p:grpSpPr>
          <a:xfrm>
            <a:off x="0" y="5928255"/>
            <a:ext cx="9144000" cy="939270"/>
            <a:chOff x="0" y="5918730"/>
            <a:chExt cx="9144000" cy="939270"/>
          </a:xfrm>
        </p:grpSpPr>
        <p:pic>
          <p:nvPicPr>
            <p:cNvPr id="8" name="Image 7">
              <a:extLst>
                <a:ext uri="{FF2B5EF4-FFF2-40B4-BE49-F238E27FC236}">
                  <a16:creationId xmlns="" xmlns:a16="http://schemas.microsoft.com/office/drawing/2014/main" id="{D2CFAD13-807F-EB2E-F41A-95E8F645C62D}"/>
                </a:ext>
              </a:extLst>
            </p:cNvPr>
            <p:cNvPicPr>
              <a:picLocks noChangeAspect="1"/>
            </p:cNvPicPr>
            <p:nvPr/>
          </p:nvPicPr>
          <p:blipFill>
            <a:blip r:embed="rId5" cstate="print"/>
            <a:stretch>
              <a:fillRect/>
            </a:stretch>
          </p:blipFill>
          <p:spPr>
            <a:xfrm>
              <a:off x="304324" y="5918730"/>
              <a:ext cx="1798476" cy="636325"/>
            </a:xfrm>
            <a:prstGeom prst="rect">
              <a:avLst/>
            </a:prstGeom>
          </p:spPr>
        </p:pic>
        <p:sp>
          <p:nvSpPr>
            <p:cNvPr id="12" name="ZoneTexte 11">
              <a:extLst>
                <a:ext uri="{FF2B5EF4-FFF2-40B4-BE49-F238E27FC236}">
                  <a16:creationId xmlns="" xmlns:a16="http://schemas.microsoft.com/office/drawing/2014/main" id="{B4FBB13A-ED7D-BAF4-0FB2-68B1499923FA}"/>
                </a:ext>
              </a:extLst>
            </p:cNvPr>
            <p:cNvSpPr txBox="1"/>
            <p:nvPr/>
          </p:nvSpPr>
          <p:spPr>
            <a:xfrm>
              <a:off x="2217267" y="6031835"/>
              <a:ext cx="6267450" cy="523220"/>
            </a:xfrm>
            <a:prstGeom prst="rect">
              <a:avLst/>
            </a:prstGeom>
            <a:solidFill>
              <a:schemeClr val="bg1"/>
            </a:solidFill>
          </p:spPr>
          <p:txBody>
            <a:bodyPr wrap="square" rtlCol="0">
              <a:spAutoFit/>
            </a:bodyPr>
            <a:lstStyle/>
            <a:p>
              <a:r>
                <a:rPr lang="fr-FR" sz="1400" dirty="0"/>
                <a:t>Module de formation 3</a:t>
              </a:r>
            </a:p>
            <a:p>
              <a:pPr marL="0" indent="0">
                <a:buNone/>
              </a:pPr>
              <a:r>
                <a:rPr lang="fr" sz="1400" dirty="0"/>
                <a:t>Calcul des critères d'évaluation de SBTool – Échelle du bâtiment</a:t>
              </a:r>
            </a:p>
          </p:txBody>
        </p:sp>
        <p:sp>
          <p:nvSpPr>
            <p:cNvPr id="13" name="Rectangle 12">
              <a:extLst>
                <a:ext uri="{FF2B5EF4-FFF2-40B4-BE49-F238E27FC236}">
                  <a16:creationId xmlns="" xmlns:a16="http://schemas.microsoft.com/office/drawing/2014/main" id="{F2323046-BB0C-A9E9-9FB7-A816B369A896}"/>
                </a:ext>
              </a:extLst>
            </p:cNvPr>
            <p:cNvSpPr/>
            <p:nvPr/>
          </p:nvSpPr>
          <p:spPr>
            <a:xfrm>
              <a:off x="0" y="6572250"/>
              <a:ext cx="9144000" cy="285750"/>
            </a:xfrm>
            <a:prstGeom prst="rect">
              <a:avLst/>
            </a:prstGeom>
            <a:solidFill>
              <a:srgbClr val="1A965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1400" dirty="0"/>
                <a:t>Système de formation Villes MED DURABLES</a:t>
              </a:r>
            </a:p>
          </p:txBody>
        </p:sp>
      </p:grpSp>
    </p:spTree>
    <p:extLst>
      <p:ext uri="{BB962C8B-B14F-4D97-AF65-F5344CB8AC3E}">
        <p14:creationId xmlns="" xmlns:p14="http://schemas.microsoft.com/office/powerpoint/2010/main" val="44817462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e 7">
            <a:extLst>
              <a:ext uri="{FF2B5EF4-FFF2-40B4-BE49-F238E27FC236}">
                <a16:creationId xmlns="" xmlns:a16="http://schemas.microsoft.com/office/drawing/2014/main" id="{B471B687-E9B6-A599-F9AA-743FDF043397}"/>
              </a:ext>
            </a:extLst>
          </p:cNvPr>
          <p:cNvGrpSpPr/>
          <p:nvPr/>
        </p:nvGrpSpPr>
        <p:grpSpPr>
          <a:xfrm>
            <a:off x="0" y="5928255"/>
            <a:ext cx="9144000" cy="939270"/>
            <a:chOff x="0" y="5918730"/>
            <a:chExt cx="9144000" cy="939270"/>
          </a:xfrm>
        </p:grpSpPr>
        <p:pic>
          <p:nvPicPr>
            <p:cNvPr id="9" name="Image 8">
              <a:extLst>
                <a:ext uri="{FF2B5EF4-FFF2-40B4-BE49-F238E27FC236}">
                  <a16:creationId xmlns="" xmlns:a16="http://schemas.microsoft.com/office/drawing/2014/main" id="{0A4A03D4-04C6-35D7-0378-EEA8C909BE00}"/>
                </a:ext>
              </a:extLst>
            </p:cNvPr>
            <p:cNvPicPr>
              <a:picLocks noChangeAspect="1"/>
            </p:cNvPicPr>
            <p:nvPr/>
          </p:nvPicPr>
          <p:blipFill>
            <a:blip r:embed="rId2" cstate="print"/>
            <a:stretch>
              <a:fillRect/>
            </a:stretch>
          </p:blipFill>
          <p:spPr>
            <a:xfrm>
              <a:off x="304324" y="5918730"/>
              <a:ext cx="1798476" cy="636325"/>
            </a:xfrm>
            <a:prstGeom prst="rect">
              <a:avLst/>
            </a:prstGeom>
          </p:spPr>
        </p:pic>
        <p:sp>
          <p:nvSpPr>
            <p:cNvPr id="13" name="ZoneTexte 12">
              <a:extLst>
                <a:ext uri="{FF2B5EF4-FFF2-40B4-BE49-F238E27FC236}">
                  <a16:creationId xmlns="" xmlns:a16="http://schemas.microsoft.com/office/drawing/2014/main" id="{1156B45B-1F58-EDA3-DD8E-206DC23CB7F7}"/>
                </a:ext>
              </a:extLst>
            </p:cNvPr>
            <p:cNvSpPr txBox="1"/>
            <p:nvPr/>
          </p:nvSpPr>
          <p:spPr>
            <a:xfrm>
              <a:off x="2217267" y="6031835"/>
              <a:ext cx="6267450" cy="523220"/>
            </a:xfrm>
            <a:prstGeom prst="rect">
              <a:avLst/>
            </a:prstGeom>
            <a:solidFill>
              <a:schemeClr val="bg1"/>
            </a:solidFill>
          </p:spPr>
          <p:txBody>
            <a:bodyPr wrap="square" rtlCol="0">
              <a:spAutoFit/>
            </a:bodyPr>
            <a:lstStyle/>
            <a:p>
              <a:r>
                <a:rPr lang="fr-FR" sz="1400" dirty="0"/>
                <a:t>Module de formation 3</a:t>
              </a:r>
            </a:p>
            <a:p>
              <a:pPr marL="0" indent="0">
                <a:buNone/>
              </a:pPr>
              <a:r>
                <a:rPr lang="fr" sz="1400" dirty="0"/>
                <a:t>Calcul des critères d'évaluation de SBTool – Échelle du bâtiment</a:t>
              </a:r>
            </a:p>
          </p:txBody>
        </p:sp>
        <p:sp>
          <p:nvSpPr>
            <p:cNvPr id="14" name="Rectangle 13">
              <a:extLst>
                <a:ext uri="{FF2B5EF4-FFF2-40B4-BE49-F238E27FC236}">
                  <a16:creationId xmlns="" xmlns:a16="http://schemas.microsoft.com/office/drawing/2014/main" id="{363DC210-CD88-97C0-1AD7-02F7A33CF5AE}"/>
                </a:ext>
              </a:extLst>
            </p:cNvPr>
            <p:cNvSpPr/>
            <p:nvPr/>
          </p:nvSpPr>
          <p:spPr>
            <a:xfrm>
              <a:off x="0" y="6572250"/>
              <a:ext cx="9144000" cy="285750"/>
            </a:xfrm>
            <a:prstGeom prst="rect">
              <a:avLst/>
            </a:prstGeom>
            <a:solidFill>
              <a:srgbClr val="1A965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1400" dirty="0"/>
                <a:t>Système de formation Villes MED DURABLES</a:t>
              </a:r>
            </a:p>
          </p:txBody>
        </p:sp>
      </p:grpSp>
      <p:grpSp>
        <p:nvGrpSpPr>
          <p:cNvPr id="3" name="Groupe 2">
            <a:extLst>
              <a:ext uri="{FF2B5EF4-FFF2-40B4-BE49-F238E27FC236}">
                <a16:creationId xmlns="" xmlns:a16="http://schemas.microsoft.com/office/drawing/2014/main" id="{4A5696D0-A9A6-6AAF-F61D-AA0616A16DA9}"/>
              </a:ext>
            </a:extLst>
          </p:cNvPr>
          <p:cNvGrpSpPr/>
          <p:nvPr/>
        </p:nvGrpSpPr>
        <p:grpSpPr>
          <a:xfrm>
            <a:off x="2182243" y="2322863"/>
            <a:ext cx="4322493" cy="2051898"/>
            <a:chOff x="2182243" y="2322863"/>
            <a:chExt cx="4322493" cy="2051898"/>
          </a:xfrm>
        </p:grpSpPr>
        <p:pic>
          <p:nvPicPr>
            <p:cNvPr id="4" name="Image 3">
              <a:extLst>
                <a:ext uri="{FF2B5EF4-FFF2-40B4-BE49-F238E27FC236}">
                  <a16:creationId xmlns="" xmlns:a16="http://schemas.microsoft.com/office/drawing/2014/main" id="{B5F0F451-3736-F997-F327-266294F99143}"/>
                </a:ext>
              </a:extLst>
            </p:cNvPr>
            <p:cNvPicPr>
              <a:picLocks noChangeAspect="1"/>
            </p:cNvPicPr>
            <p:nvPr/>
          </p:nvPicPr>
          <p:blipFill>
            <a:blip r:embed="rId3"/>
            <a:stretch>
              <a:fillRect/>
            </a:stretch>
          </p:blipFill>
          <p:spPr>
            <a:xfrm>
              <a:off x="2182243" y="2322863"/>
              <a:ext cx="4322493" cy="2051898"/>
            </a:xfrm>
            <a:prstGeom prst="rect">
              <a:avLst/>
            </a:prstGeom>
          </p:spPr>
        </p:pic>
        <p:sp>
          <p:nvSpPr>
            <p:cNvPr id="7" name="Rectangle : coins arrondis 6">
              <a:extLst>
                <a:ext uri="{FF2B5EF4-FFF2-40B4-BE49-F238E27FC236}">
                  <a16:creationId xmlns="" xmlns:a16="http://schemas.microsoft.com/office/drawing/2014/main" id="{55301AC4-FEB8-D8F9-627F-4E6C88D5DE78}"/>
                </a:ext>
              </a:extLst>
            </p:cNvPr>
            <p:cNvSpPr/>
            <p:nvPr/>
          </p:nvSpPr>
          <p:spPr>
            <a:xfrm>
              <a:off x="4425043" y="2408464"/>
              <a:ext cx="2079693" cy="1877786"/>
            </a:xfrm>
            <a:prstGeom prst="round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grpSp>
      <p:sp>
        <p:nvSpPr>
          <p:cNvPr id="5" name="Segnaposto numero diapositiva 4">
            <a:extLst>
              <a:ext uri="{FF2B5EF4-FFF2-40B4-BE49-F238E27FC236}">
                <a16:creationId xmlns="" xmlns:a16="http://schemas.microsoft.com/office/drawing/2014/main" id="{C58E2E09-0757-483E-AD0C-4C42867B117B}"/>
              </a:ext>
            </a:extLst>
          </p:cNvPr>
          <p:cNvSpPr>
            <a:spLocks noGrp="1"/>
          </p:cNvSpPr>
          <p:nvPr>
            <p:ph type="sldNum" sz="quarter" idx="12"/>
          </p:nvPr>
        </p:nvSpPr>
        <p:spPr>
          <a:xfrm>
            <a:off x="7010400" y="6572250"/>
            <a:ext cx="2133600" cy="285750"/>
          </a:xfrm>
        </p:spPr>
        <p:txBody>
          <a:bodyPr/>
          <a:lstStyle/>
          <a:p>
            <a:fld id="{243FB592-B9A9-49AA-A86F-4031F7B97808}" type="slidenum">
              <a:rPr lang="en-US" smtClean="0"/>
              <a:pPr/>
              <a:t>19</a:t>
            </a:fld>
            <a:endParaRPr lang="en-US"/>
          </a:p>
        </p:txBody>
      </p:sp>
      <p:sp>
        <p:nvSpPr>
          <p:cNvPr id="6" name="Segnaposto contenuto 2">
            <a:extLst>
              <a:ext uri="{FF2B5EF4-FFF2-40B4-BE49-F238E27FC236}">
                <a16:creationId xmlns="" xmlns:a16="http://schemas.microsoft.com/office/drawing/2014/main" id="{86F2EB93-A63A-4210-B86A-E5FCAD7D8D7F}"/>
              </a:ext>
            </a:extLst>
          </p:cNvPr>
          <p:cNvSpPr txBox="1">
            <a:spLocks/>
          </p:cNvSpPr>
          <p:nvPr/>
        </p:nvSpPr>
        <p:spPr>
          <a:xfrm>
            <a:off x="268224" y="902208"/>
            <a:ext cx="7840606" cy="529777"/>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Font typeface="Arial" panose="020B0604020202020204" pitchFamily="34" charset="0"/>
              <a:buNone/>
            </a:pPr>
            <a:r>
              <a:rPr lang="fr" b="1" u="sng" dirty="0">
                <a:latin typeface="Calibri" panose="020F0502020204030204" pitchFamily="34" charset="0"/>
                <a:cs typeface="Calibri" panose="020F0502020204030204" pitchFamily="34" charset="0"/>
              </a:rPr>
              <a:t>MÉTHODE D'ÉVALUATION – ÉTAPE D'OCCUPATION</a:t>
            </a:r>
            <a:endParaRPr lang="it-IT" dirty="0"/>
          </a:p>
        </p:txBody>
      </p:sp>
      <p:pic>
        <p:nvPicPr>
          <p:cNvPr id="10" name="Picture 2">
            <a:hlinkClick r:id="rId4"/>
          </p:cNvPr>
          <p:cNvPicPr>
            <a:picLocks noChangeAspect="1" noChangeArrowheads="1"/>
          </p:cNvPicPr>
          <p:nvPr/>
        </p:nvPicPr>
        <p:blipFill>
          <a:blip r:embed="rId5" cstate="print">
            <a:extLst>
              <a:ext uri="{28A0092B-C50C-407E-A947-70E740481C1C}">
                <a14:useLocalDpi xmlns="" xmlns:a14="http://schemas.microsoft.com/office/drawing/2010/main" val="0"/>
              </a:ext>
            </a:extLst>
          </a:blip>
          <a:srcRect/>
          <a:stretch>
            <a:fillRect/>
          </a:stretch>
        </p:blipFill>
        <p:spPr bwMode="auto">
          <a:xfrm>
            <a:off x="8108830" y="778843"/>
            <a:ext cx="990145" cy="541957"/>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
        <p:nvSpPr>
          <p:cNvPr id="11" name="Titolo 1">
            <a:extLst>
              <a:ext uri="{FF2B5EF4-FFF2-40B4-BE49-F238E27FC236}">
                <a16:creationId xmlns="" xmlns:a16="http://schemas.microsoft.com/office/drawing/2014/main" id="{16A089E5-01BB-4338-9765-31AF63FC0C37}"/>
              </a:ext>
            </a:extLst>
          </p:cNvPr>
          <p:cNvSpPr>
            <a:spLocks noGrp="1"/>
          </p:cNvSpPr>
          <p:nvPr>
            <p:ph type="title"/>
          </p:nvPr>
        </p:nvSpPr>
        <p:spPr>
          <a:xfrm>
            <a:off x="0" y="0"/>
            <a:ext cx="9144000" cy="709613"/>
          </a:xfrm>
        </p:spPr>
        <p:txBody>
          <a:bodyPr>
            <a:noAutofit/>
          </a:bodyPr>
          <a:lstStyle/>
          <a:p>
            <a:r>
              <a:rPr lang="fr" dirty="0">
                <a:solidFill>
                  <a:schemeClr val="tx1"/>
                </a:solidFill>
              </a:rPr>
              <a:t>B.1.4 - ÉNERGIES RENOUVELABLES DANS LA CONSOMMATION </a:t>
            </a:r>
            <a:br>
              <a:rPr lang="fr" dirty="0">
                <a:solidFill>
                  <a:schemeClr val="tx1"/>
                </a:solidFill>
              </a:rPr>
            </a:br>
            <a:r>
              <a:rPr lang="fr" dirty="0">
                <a:solidFill>
                  <a:schemeClr val="tx1"/>
                </a:solidFill>
              </a:rPr>
              <a:t>TOTALE D'ÉNERGIE THERMIQUE</a:t>
            </a:r>
            <a:endParaRPr lang="it-IT" dirty="0">
              <a:solidFill>
                <a:schemeClr val="tx1"/>
              </a:solidFill>
            </a:endParaRPr>
          </a:p>
        </p:txBody>
      </p:sp>
      <p:pic>
        <p:nvPicPr>
          <p:cNvPr id="27" name="Picture 2"/>
          <p:cNvPicPr>
            <a:picLocks noChangeAspect="1" noChangeArrowheads="1"/>
          </p:cNvPicPr>
          <p:nvPr/>
        </p:nvPicPr>
        <p:blipFill>
          <a:blip r:embed="rId6" cstate="print">
            <a:extLst>
              <a:ext uri="{28A0092B-C50C-407E-A947-70E740481C1C}">
                <a14:useLocalDpi xmlns="" xmlns:a14="http://schemas.microsoft.com/office/drawing/2010/main" val="0"/>
              </a:ext>
            </a:extLst>
          </a:blip>
          <a:srcRect/>
          <a:stretch>
            <a:fillRect/>
          </a:stretch>
        </p:blipFill>
        <p:spPr bwMode="auto">
          <a:xfrm>
            <a:off x="6793523" y="5430106"/>
            <a:ext cx="2046708" cy="118872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28" name="Segnaposto contenuto 2">
            <a:extLst>
              <a:ext uri="{FF2B5EF4-FFF2-40B4-BE49-F238E27FC236}">
                <a16:creationId xmlns="" xmlns:a16="http://schemas.microsoft.com/office/drawing/2014/main" id="{86F2EB93-A63A-4210-B86A-E5FCAD7D8D7F}"/>
              </a:ext>
            </a:extLst>
          </p:cNvPr>
          <p:cNvSpPr txBox="1">
            <a:spLocks/>
          </p:cNvSpPr>
          <p:nvPr/>
        </p:nvSpPr>
        <p:spPr>
          <a:xfrm>
            <a:off x="243150" y="1429095"/>
            <a:ext cx="8900850" cy="1404816"/>
          </a:xfrm>
          <a:prstGeom prst="rect">
            <a:avLst/>
          </a:prstGeom>
          <a:noFill/>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457200" lvl="0" indent="-457200">
              <a:buFont typeface="+mj-lt"/>
              <a:buAutoNum type="arabicPeriod" startAt="2"/>
            </a:pPr>
            <a:r>
              <a:rPr lang="fr" sz="1800" b="1" dirty="0"/>
              <a:t>énergie thermique </a:t>
            </a:r>
            <a:r>
              <a:rPr lang="fr" sz="1800" dirty="0"/>
              <a:t>annuelle délivrée (par exemple fioul, gaz naturel, chauffage urbain) au bâtiment pour couvrir la demande de ses services techniques sur une année type selon les normes CEN qui prennent en charge l'EPBD, [kWh ]</a:t>
            </a:r>
            <a:endParaRPr lang="en-US" sz="1800" dirty="0">
              <a:solidFill>
                <a:srgbClr val="FF0000"/>
              </a:solidFill>
            </a:endParaRPr>
          </a:p>
        </p:txBody>
      </p:sp>
      <p:sp>
        <p:nvSpPr>
          <p:cNvPr id="47" name="Segnaposto contenuto 2">
            <a:extLst>
              <a:ext uri="{FF2B5EF4-FFF2-40B4-BE49-F238E27FC236}">
                <a16:creationId xmlns="" xmlns:a16="http://schemas.microsoft.com/office/drawing/2014/main" id="{86F2EB93-A63A-4210-B86A-E5FCAD7D8D7F}"/>
              </a:ext>
            </a:extLst>
          </p:cNvPr>
          <p:cNvSpPr txBox="1">
            <a:spLocks/>
          </p:cNvSpPr>
          <p:nvPr/>
        </p:nvSpPr>
        <p:spPr>
          <a:xfrm>
            <a:off x="243150" y="4384890"/>
            <a:ext cx="8900850" cy="98546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457200" lvl="0" indent="-457200">
              <a:spcBef>
                <a:spcPts val="0"/>
              </a:spcBef>
              <a:buFont typeface="+mj-lt"/>
              <a:buAutoNum type="arabicPeriod" startAt="3"/>
            </a:pPr>
            <a:r>
              <a:rPr lang="fr" sz="1800" dirty="0"/>
              <a:t>Additionnez l'énergie thermique des SER et l'énergie thermique fournie, pour calculer </a:t>
            </a:r>
            <a:r>
              <a:rPr lang="fr" sz="1800" dirty="0" smtClean="0"/>
              <a:t>   l</a:t>
            </a:r>
            <a:r>
              <a:rPr lang="fr" sz="1800" dirty="0"/>
              <a:t>' </a:t>
            </a:r>
            <a:r>
              <a:rPr lang="fr" sz="1800" b="1" dirty="0"/>
              <a:t>énergie thermique finale totale </a:t>
            </a:r>
            <a:r>
              <a:rPr lang="fr" sz="1800" dirty="0"/>
              <a:t>(SER et conventionnelle), [kWh]</a:t>
            </a:r>
          </a:p>
          <a:p>
            <a:pPr marL="457200" lvl="0" indent="-457200">
              <a:spcBef>
                <a:spcPts val="0"/>
              </a:spcBef>
              <a:buFont typeface="+mj-lt"/>
              <a:buAutoNum type="arabicPeriod" startAt="3"/>
            </a:pPr>
            <a:r>
              <a:rPr lang="fr" sz="1800" dirty="0"/>
              <a:t>Calculez le </a:t>
            </a:r>
            <a:r>
              <a:rPr lang="fr" sz="1800" b="1" dirty="0"/>
              <a:t>rapport en pourcentage </a:t>
            </a:r>
            <a:r>
              <a:rPr lang="fr" sz="1800" dirty="0"/>
              <a:t>de l' </a:t>
            </a:r>
            <a:r>
              <a:rPr lang="fr" sz="1800" b="1" dirty="0"/>
              <a:t>énergie thermique produite à partir de sources renouvelables à l' énergie thermique finale totale </a:t>
            </a:r>
            <a:r>
              <a:rPr lang="fr" sz="1800" dirty="0"/>
              <a:t>(SER et conventionnelle) </a:t>
            </a:r>
            <a:r>
              <a:rPr lang="fr" sz="1800" b="1" dirty="0"/>
              <a:t>, [%]</a:t>
            </a:r>
            <a:endParaRPr lang="en-US" sz="1800" b="1" dirty="0"/>
          </a:p>
        </p:txBody>
      </p:sp>
      <p:sp>
        <p:nvSpPr>
          <p:cNvPr id="12" name="Rectangle 11"/>
          <p:cNvSpPr/>
          <p:nvPr/>
        </p:nvSpPr>
        <p:spPr>
          <a:xfrm>
            <a:off x="6647001" y="3659723"/>
            <a:ext cx="2339753" cy="523220"/>
          </a:xfrm>
          <a:prstGeom prst="rect">
            <a:avLst/>
          </a:prstGeom>
        </p:spPr>
        <p:txBody>
          <a:bodyPr wrap="square">
            <a:spAutoFit/>
          </a:bodyPr>
          <a:lstStyle/>
          <a:p>
            <a:pPr marL="285750" indent="-285750">
              <a:buFont typeface="Wingdings" panose="05000000000000000000" pitchFamily="2" charset="2"/>
              <a:buChar char="Ø"/>
            </a:pPr>
            <a:r>
              <a:rPr lang="fr" sz="1400" dirty="0"/>
              <a:t>Voir aussi </a:t>
            </a:r>
            <a:r>
              <a:rPr lang="fr" sz="1400" b="1" dirty="0"/>
              <a:t>B.1.2 pour la phase d'occupation</a:t>
            </a:r>
            <a:endParaRPr lang="en-US" sz="1400" dirty="0"/>
          </a:p>
        </p:txBody>
      </p:sp>
    </p:spTree>
    <p:extLst>
      <p:ext uri="{BB962C8B-B14F-4D97-AF65-F5344CB8AC3E}">
        <p14:creationId xmlns="" xmlns:p14="http://schemas.microsoft.com/office/powerpoint/2010/main" val="54782800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Groupe 19">
            <a:extLst>
              <a:ext uri="{FF2B5EF4-FFF2-40B4-BE49-F238E27FC236}">
                <a16:creationId xmlns="" xmlns:a16="http://schemas.microsoft.com/office/drawing/2014/main" id="{1057629D-41BF-EDE7-F777-F29B12CE6DE8}"/>
              </a:ext>
            </a:extLst>
          </p:cNvPr>
          <p:cNvGrpSpPr/>
          <p:nvPr/>
        </p:nvGrpSpPr>
        <p:grpSpPr>
          <a:xfrm>
            <a:off x="0" y="5928255"/>
            <a:ext cx="9144000" cy="939270"/>
            <a:chOff x="0" y="5918730"/>
            <a:chExt cx="9144000" cy="939270"/>
          </a:xfrm>
        </p:grpSpPr>
        <p:pic>
          <p:nvPicPr>
            <p:cNvPr id="21" name="Image 20">
              <a:extLst>
                <a:ext uri="{FF2B5EF4-FFF2-40B4-BE49-F238E27FC236}">
                  <a16:creationId xmlns="" xmlns:a16="http://schemas.microsoft.com/office/drawing/2014/main" id="{88BC24A0-033A-76DA-13FE-424E46494021}"/>
                </a:ext>
              </a:extLst>
            </p:cNvPr>
            <p:cNvPicPr>
              <a:picLocks noChangeAspect="1"/>
            </p:cNvPicPr>
            <p:nvPr/>
          </p:nvPicPr>
          <p:blipFill>
            <a:blip r:embed="rId2" cstate="print"/>
            <a:stretch>
              <a:fillRect/>
            </a:stretch>
          </p:blipFill>
          <p:spPr>
            <a:xfrm>
              <a:off x="304324" y="5918730"/>
              <a:ext cx="1798476" cy="636325"/>
            </a:xfrm>
            <a:prstGeom prst="rect">
              <a:avLst/>
            </a:prstGeom>
          </p:spPr>
        </p:pic>
        <p:sp>
          <p:nvSpPr>
            <p:cNvPr id="22" name="ZoneTexte 21">
              <a:extLst>
                <a:ext uri="{FF2B5EF4-FFF2-40B4-BE49-F238E27FC236}">
                  <a16:creationId xmlns="" xmlns:a16="http://schemas.microsoft.com/office/drawing/2014/main" id="{769CB38E-9D09-FBB0-63C1-2EECB03655FE}"/>
                </a:ext>
              </a:extLst>
            </p:cNvPr>
            <p:cNvSpPr txBox="1"/>
            <p:nvPr/>
          </p:nvSpPr>
          <p:spPr>
            <a:xfrm>
              <a:off x="2217267" y="6031835"/>
              <a:ext cx="6267450" cy="523220"/>
            </a:xfrm>
            <a:prstGeom prst="rect">
              <a:avLst/>
            </a:prstGeom>
            <a:solidFill>
              <a:schemeClr val="bg1"/>
            </a:solidFill>
          </p:spPr>
          <p:txBody>
            <a:bodyPr wrap="square" rtlCol="0">
              <a:spAutoFit/>
            </a:bodyPr>
            <a:lstStyle/>
            <a:p>
              <a:r>
                <a:rPr lang="fr-FR" sz="1400" dirty="0"/>
                <a:t>Module de formation 3</a:t>
              </a:r>
            </a:p>
            <a:p>
              <a:pPr marL="0" indent="0">
                <a:buNone/>
              </a:pPr>
              <a:r>
                <a:rPr lang="fr" sz="1400" dirty="0"/>
                <a:t>Calcul des critères d'évaluation de SBTool – Échelle du bâtiment</a:t>
              </a:r>
            </a:p>
          </p:txBody>
        </p:sp>
        <p:sp>
          <p:nvSpPr>
            <p:cNvPr id="23" name="Rectangle 22">
              <a:extLst>
                <a:ext uri="{FF2B5EF4-FFF2-40B4-BE49-F238E27FC236}">
                  <a16:creationId xmlns="" xmlns:a16="http://schemas.microsoft.com/office/drawing/2014/main" id="{BBB54CF2-E844-BC88-8E11-3B6D3E3E99CB}"/>
                </a:ext>
              </a:extLst>
            </p:cNvPr>
            <p:cNvSpPr/>
            <p:nvPr/>
          </p:nvSpPr>
          <p:spPr>
            <a:xfrm>
              <a:off x="0" y="6572250"/>
              <a:ext cx="9144000" cy="285750"/>
            </a:xfrm>
            <a:prstGeom prst="rect">
              <a:avLst/>
            </a:prstGeom>
            <a:solidFill>
              <a:srgbClr val="1A965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1400" dirty="0"/>
                <a:t>Système de formation Villes MED DURABLES</a:t>
              </a:r>
            </a:p>
          </p:txBody>
        </p:sp>
      </p:grpSp>
      <p:graphicFrame>
        <p:nvGraphicFramePr>
          <p:cNvPr id="4" name="Table 3"/>
          <p:cNvGraphicFramePr>
            <a:graphicFrameLocks noGrp="1"/>
          </p:cNvGraphicFramePr>
          <p:nvPr>
            <p:extLst>
              <p:ext uri="{D42A27DB-BD31-4B8C-83A1-F6EECF244321}">
                <p14:modId xmlns="" xmlns:p14="http://schemas.microsoft.com/office/powerpoint/2010/main" val="469998838"/>
              </p:ext>
            </p:extLst>
          </p:nvPr>
        </p:nvGraphicFramePr>
        <p:xfrm>
          <a:off x="487326" y="1504863"/>
          <a:ext cx="8169348" cy="1381760"/>
        </p:xfrm>
        <a:graphic>
          <a:graphicData uri="http://schemas.openxmlformats.org/drawingml/2006/table">
            <a:tbl>
              <a:tblPr firstRow="1" bandRow="1">
                <a:tableStyleId>{F5AB1C69-6EDB-4FF4-983F-18BD219EF322}</a:tableStyleId>
              </a:tblPr>
              <a:tblGrid>
                <a:gridCol w="4084674">
                  <a:extLst>
                    <a:ext uri="{9D8B030D-6E8A-4147-A177-3AD203B41FA5}">
                      <a16:colId xmlns="" xmlns:a16="http://schemas.microsoft.com/office/drawing/2014/main" val="20000"/>
                    </a:ext>
                  </a:extLst>
                </a:gridCol>
                <a:gridCol w="4084674">
                  <a:extLst>
                    <a:ext uri="{9D8B030D-6E8A-4147-A177-3AD203B41FA5}">
                      <a16:colId xmlns="" xmlns:a16="http://schemas.microsoft.com/office/drawing/2014/main" val="20001"/>
                    </a:ext>
                  </a:extLst>
                </a:gridCol>
              </a:tblGrid>
              <a:tr h="370840">
                <a:tc gridSpan="2">
                  <a:txBody>
                    <a:bodyPr/>
                    <a:lstStyle/>
                    <a:p>
                      <a:pPr algn="ctr"/>
                      <a:r>
                        <a:rPr lang="fr" sz="1800" dirty="0"/>
                        <a:t>B.1.4 - ÉNERGIES RENOUVELABLES DANS LA CONSOMMATION TOTALE D'ÉNERGIE THERMIQUE</a:t>
                      </a:r>
                      <a:endParaRPr lang="en-US" sz="1800" dirty="0"/>
                    </a:p>
                  </a:txBody>
                  <a:tcPr/>
                </a:tc>
                <a:tc hMerge="1">
                  <a:txBody>
                    <a:bodyPr/>
                    <a:lstStyle/>
                    <a:p>
                      <a:endParaRPr lang="en-US" dirty="0"/>
                    </a:p>
                  </a:txBody>
                  <a:tcPr/>
                </a:tc>
                <a:extLst>
                  <a:ext uri="{0D108BD9-81ED-4DB2-BD59-A6C34878D82A}">
                    <a16:rowId xmlns="" xmlns:a16="http://schemas.microsoft.com/office/drawing/2014/main" val="10000"/>
                  </a:ext>
                </a:extLst>
              </a:tr>
              <a:tr h="370840">
                <a:tc>
                  <a:txBody>
                    <a:bodyPr/>
                    <a:lstStyle/>
                    <a:p>
                      <a:pPr algn="ctr"/>
                      <a:r>
                        <a:rPr lang="fr" sz="1600" b="1" dirty="0"/>
                        <a:t>THEME</a:t>
                      </a:r>
                      <a:endParaRPr lang="en-US" sz="1600" b="1" dirty="0"/>
                    </a:p>
                  </a:txBody>
                  <a:tcPr/>
                </a:tc>
                <a:tc>
                  <a:txBody>
                    <a:bodyPr/>
                    <a:lstStyle/>
                    <a:p>
                      <a:pPr algn="ctr"/>
                      <a:r>
                        <a:rPr lang="fr" sz="1600" dirty="0"/>
                        <a:t>CATÉGORIE</a:t>
                      </a:r>
                      <a:endParaRPr lang="en-US" sz="1600" b="1" dirty="0"/>
                    </a:p>
                  </a:txBody>
                  <a:tcPr/>
                </a:tc>
                <a:extLst>
                  <a:ext uri="{0D108BD9-81ED-4DB2-BD59-A6C34878D82A}">
                    <a16:rowId xmlns="" xmlns:a16="http://schemas.microsoft.com/office/drawing/2014/main" val="10001"/>
                  </a:ext>
                </a:extLst>
              </a:tr>
              <a:tr h="370840">
                <a:tc>
                  <a:txBody>
                    <a:bodyPr/>
                    <a:lstStyle/>
                    <a:p>
                      <a:pPr algn="ctr"/>
                      <a:r>
                        <a:rPr lang="fr" sz="1400" dirty="0"/>
                        <a:t>B. Consommation d'énergie et de ressources</a:t>
                      </a:r>
                      <a:endParaRPr lang="en-US" sz="1400" dirty="0"/>
                    </a:p>
                  </a:txBody>
                  <a:tcPr/>
                </a:tc>
                <a:tc>
                  <a:txBody>
                    <a:bodyPr/>
                    <a:lstStyle/>
                    <a:p>
                      <a:pPr algn="ctr"/>
                      <a:r>
                        <a:rPr lang="fr" sz="1400" dirty="0"/>
                        <a:t>B.1 Énergie</a:t>
                      </a:r>
                      <a:endParaRPr lang="en-US" sz="1400" dirty="0"/>
                    </a:p>
                  </a:txBody>
                  <a:tcPr/>
                </a:tc>
                <a:extLst>
                  <a:ext uri="{0D108BD9-81ED-4DB2-BD59-A6C34878D82A}">
                    <a16:rowId xmlns="" xmlns:a16="http://schemas.microsoft.com/office/drawing/2014/main" val="10002"/>
                  </a:ext>
                </a:extLst>
              </a:tr>
            </a:tbl>
          </a:graphicData>
        </a:graphic>
      </p:graphicFrame>
      <p:sp>
        <p:nvSpPr>
          <p:cNvPr id="3" name="Segnaposto contenuto 2">
            <a:extLst>
              <a:ext uri="{FF2B5EF4-FFF2-40B4-BE49-F238E27FC236}">
                <a16:creationId xmlns="" xmlns:a16="http://schemas.microsoft.com/office/drawing/2014/main" id="{86F2EB93-A63A-4210-B86A-E5FCAD7D8D7F}"/>
              </a:ext>
            </a:extLst>
          </p:cNvPr>
          <p:cNvSpPr>
            <a:spLocks noGrp="1"/>
          </p:cNvSpPr>
          <p:nvPr>
            <p:ph idx="4294967295"/>
          </p:nvPr>
        </p:nvSpPr>
        <p:spPr>
          <a:xfrm>
            <a:off x="268224" y="1072896"/>
            <a:ext cx="8418576" cy="4679417"/>
          </a:xfrm>
          <a:prstGeom prst="rect">
            <a:avLst/>
          </a:prstGeom>
        </p:spPr>
        <p:txBody>
          <a:bodyPr>
            <a:normAutofit/>
          </a:bodyPr>
          <a:lstStyle/>
          <a:p>
            <a:pPr marL="0" indent="0" algn="ctr">
              <a:buNone/>
            </a:pPr>
            <a:endParaRPr lang="en-US" sz="3600" b="1" dirty="0">
              <a:solidFill>
                <a:schemeClr val="tx1">
                  <a:lumMod val="50000"/>
                  <a:lumOff val="50000"/>
                </a:schemeClr>
              </a:solidFill>
            </a:endParaRPr>
          </a:p>
          <a:p>
            <a:pPr marL="0" indent="0" algn="ctr">
              <a:buNone/>
            </a:pPr>
            <a:endParaRPr lang="en-US" sz="3600" b="1" dirty="0">
              <a:solidFill>
                <a:schemeClr val="tx1">
                  <a:lumMod val="50000"/>
                  <a:lumOff val="50000"/>
                </a:schemeClr>
              </a:solidFill>
            </a:endParaRPr>
          </a:p>
        </p:txBody>
      </p:sp>
      <p:sp>
        <p:nvSpPr>
          <p:cNvPr id="5" name="Segnaposto numero diapositiva 4">
            <a:extLst>
              <a:ext uri="{FF2B5EF4-FFF2-40B4-BE49-F238E27FC236}">
                <a16:creationId xmlns="" xmlns:a16="http://schemas.microsoft.com/office/drawing/2014/main" id="{C58E2E09-0757-483E-AD0C-4C42867B117B}"/>
              </a:ext>
            </a:extLst>
          </p:cNvPr>
          <p:cNvSpPr>
            <a:spLocks noGrp="1"/>
          </p:cNvSpPr>
          <p:nvPr>
            <p:ph type="sldNum" sz="quarter" idx="12"/>
          </p:nvPr>
        </p:nvSpPr>
        <p:spPr>
          <a:xfrm>
            <a:off x="7022525" y="6562725"/>
            <a:ext cx="2133600" cy="295275"/>
          </a:xfrm>
        </p:spPr>
        <p:txBody>
          <a:bodyPr/>
          <a:lstStyle/>
          <a:p>
            <a:fld id="{243FB592-B9A9-49AA-A86F-4031F7B97808}" type="slidenum">
              <a:rPr lang="en-US" smtClean="0"/>
              <a:pPr/>
              <a:t>2</a:t>
            </a:fld>
            <a:endParaRPr lang="en-US"/>
          </a:p>
        </p:txBody>
      </p:sp>
      <p:pic>
        <p:nvPicPr>
          <p:cNvPr id="7" name="Picture 2">
            <a:hlinkClick r:id="rId3"/>
          </p:cNvPr>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8108830" y="778843"/>
            <a:ext cx="990145" cy="541957"/>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
        <p:nvSpPr>
          <p:cNvPr id="8" name="Titolo 1">
            <a:extLst>
              <a:ext uri="{FF2B5EF4-FFF2-40B4-BE49-F238E27FC236}">
                <a16:creationId xmlns="" xmlns:a16="http://schemas.microsoft.com/office/drawing/2014/main" id="{16A089E5-01BB-4338-9765-31AF63FC0C37}"/>
              </a:ext>
            </a:extLst>
          </p:cNvPr>
          <p:cNvSpPr>
            <a:spLocks noGrp="1"/>
          </p:cNvSpPr>
          <p:nvPr>
            <p:ph type="title"/>
          </p:nvPr>
        </p:nvSpPr>
        <p:spPr>
          <a:xfrm>
            <a:off x="0" y="0"/>
            <a:ext cx="9144000" cy="709613"/>
          </a:xfrm>
        </p:spPr>
        <p:txBody>
          <a:bodyPr>
            <a:noAutofit/>
          </a:bodyPr>
          <a:lstStyle/>
          <a:p>
            <a:r>
              <a:rPr lang="fr" dirty="0">
                <a:solidFill>
                  <a:schemeClr val="tx1"/>
                </a:solidFill>
              </a:rPr>
              <a:t>B.1.4 - ÉNERGIES RENOUVELABLES DANS LA CONSOMMATION </a:t>
            </a:r>
            <a:br>
              <a:rPr lang="fr" dirty="0">
                <a:solidFill>
                  <a:schemeClr val="tx1"/>
                </a:solidFill>
              </a:rPr>
            </a:br>
            <a:r>
              <a:rPr lang="fr" dirty="0">
                <a:solidFill>
                  <a:schemeClr val="tx1"/>
                </a:solidFill>
              </a:rPr>
              <a:t>TOTALE D'ÉNERGIE THERMIQUE</a:t>
            </a:r>
            <a:endParaRPr lang="it-IT" dirty="0">
              <a:solidFill>
                <a:schemeClr val="tx1"/>
              </a:solidFill>
            </a:endParaRPr>
          </a:p>
        </p:txBody>
      </p:sp>
      <p:grpSp>
        <p:nvGrpSpPr>
          <p:cNvPr id="11" name="Group 10"/>
          <p:cNvGrpSpPr/>
          <p:nvPr/>
        </p:nvGrpSpPr>
        <p:grpSpPr>
          <a:xfrm>
            <a:off x="4713629" y="3705510"/>
            <a:ext cx="4442496" cy="2122753"/>
            <a:chOff x="4814047" y="3582947"/>
            <a:chExt cx="4442496" cy="2122753"/>
          </a:xfrm>
        </p:grpSpPr>
        <p:sp>
          <p:nvSpPr>
            <p:cNvPr id="13" name="Text Box 2"/>
            <p:cNvSpPr txBox="1">
              <a:spLocks noChangeArrowheads="1"/>
            </p:cNvSpPr>
            <p:nvPr/>
          </p:nvSpPr>
          <p:spPr bwMode="auto">
            <a:xfrm>
              <a:off x="6778968" y="3582947"/>
              <a:ext cx="2377157" cy="46166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2400">
                  <a:solidFill>
                    <a:schemeClr val="tx1"/>
                  </a:solidFill>
                  <a:latin typeface="Arial" pitchFamily="34" charset="0"/>
                </a:defRPr>
              </a:lvl1pPr>
              <a:lvl2pPr marL="742950" indent="-285750" eaLnBrk="0" hangingPunct="0">
                <a:defRPr sz="2400">
                  <a:solidFill>
                    <a:schemeClr val="tx1"/>
                  </a:solidFill>
                  <a:latin typeface="Arial" pitchFamily="34" charset="0"/>
                </a:defRPr>
              </a:lvl2pPr>
              <a:lvl3pPr marL="1143000" indent="-228600" eaLnBrk="0" hangingPunct="0">
                <a:defRPr sz="2400">
                  <a:solidFill>
                    <a:schemeClr val="tx1"/>
                  </a:solidFill>
                  <a:latin typeface="Arial" pitchFamily="34" charset="0"/>
                </a:defRPr>
              </a:lvl3pPr>
              <a:lvl4pPr marL="1600200" indent="-228600" eaLnBrk="0" hangingPunct="0">
                <a:defRPr sz="2400">
                  <a:solidFill>
                    <a:schemeClr val="tx1"/>
                  </a:solidFill>
                  <a:latin typeface="Arial" pitchFamily="34" charset="0"/>
                </a:defRPr>
              </a:lvl4pPr>
              <a:lvl5pPr marL="2057400" indent="-228600" eaLnBrk="0" hangingPunct="0">
                <a:defRPr sz="2400">
                  <a:solidFill>
                    <a:schemeClr val="tx1"/>
                  </a:solidFill>
                  <a:latin typeface="Arial" pitchFamily="34" charset="0"/>
                </a:defRPr>
              </a:lvl5pPr>
              <a:lvl6pPr marL="2514600" indent="-228600" eaLnBrk="0" fontAlgn="base" hangingPunct="0">
                <a:spcBef>
                  <a:spcPct val="0"/>
                </a:spcBef>
                <a:spcAft>
                  <a:spcPct val="0"/>
                </a:spcAft>
                <a:defRPr sz="2400">
                  <a:solidFill>
                    <a:schemeClr val="tx1"/>
                  </a:solidFill>
                  <a:latin typeface="Arial" pitchFamily="34" charset="0"/>
                </a:defRPr>
              </a:lvl6pPr>
              <a:lvl7pPr marL="2971800" indent="-228600" eaLnBrk="0" fontAlgn="base" hangingPunct="0">
                <a:spcBef>
                  <a:spcPct val="0"/>
                </a:spcBef>
                <a:spcAft>
                  <a:spcPct val="0"/>
                </a:spcAft>
                <a:defRPr sz="2400">
                  <a:solidFill>
                    <a:schemeClr val="tx1"/>
                  </a:solidFill>
                  <a:latin typeface="Arial" pitchFamily="34" charset="0"/>
                </a:defRPr>
              </a:lvl7pPr>
              <a:lvl8pPr marL="3429000" indent="-228600" eaLnBrk="0" fontAlgn="base" hangingPunct="0">
                <a:spcBef>
                  <a:spcPct val="0"/>
                </a:spcBef>
                <a:spcAft>
                  <a:spcPct val="0"/>
                </a:spcAft>
                <a:defRPr sz="2400">
                  <a:solidFill>
                    <a:schemeClr val="tx1"/>
                  </a:solidFill>
                  <a:latin typeface="Arial" pitchFamily="34" charset="0"/>
                </a:defRPr>
              </a:lvl8pPr>
              <a:lvl9pPr marL="3886200" indent="-228600" eaLnBrk="0" fontAlgn="base" hangingPunct="0">
                <a:spcBef>
                  <a:spcPct val="0"/>
                </a:spcBef>
                <a:spcAft>
                  <a:spcPct val="0"/>
                </a:spcAft>
                <a:defRPr sz="2400">
                  <a:solidFill>
                    <a:schemeClr val="tx1"/>
                  </a:solidFill>
                  <a:latin typeface="Arial" pitchFamily="34" charset="0"/>
                </a:defRPr>
              </a:lvl9pPr>
            </a:lstStyle>
            <a:p>
              <a:pPr algn="r" eaLnBrk="1" hangingPunct="1"/>
              <a:r>
                <a:rPr lang="fr" sz="1200" b="1" dirty="0">
                  <a:solidFill>
                    <a:srgbClr val="000066"/>
                  </a:solidFill>
                  <a:latin typeface="+mn-lt"/>
                </a:rPr>
                <a:t>RED : Directive Energies Renouvelables 2018/2001</a:t>
              </a:r>
            </a:p>
          </p:txBody>
        </p:sp>
        <p:pic>
          <p:nvPicPr>
            <p:cNvPr id="14" name="Picture 10"/>
            <p:cNvPicPr>
              <a:picLocks noChangeAspect="1" noChangeArrowheads="1"/>
            </p:cNvPicPr>
            <p:nvPr/>
          </p:nvPicPr>
          <p:blipFill>
            <a:blip r:embed="rId5">
              <a:extLst>
                <a:ext uri="{28A0092B-C50C-407E-A947-70E740481C1C}">
                  <a14:useLocalDpi xmlns="" xmlns:a14="http://schemas.microsoft.com/office/drawing/2010/main" val="0"/>
                </a:ext>
              </a:extLst>
            </a:blip>
            <a:srcRect/>
            <a:stretch>
              <a:fillRect/>
            </a:stretch>
          </p:blipFill>
          <p:spPr bwMode="auto">
            <a:xfrm>
              <a:off x="6196143" y="3991037"/>
              <a:ext cx="411480" cy="27432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5" name="Picture 3"/>
            <p:cNvPicPr>
              <a:picLocks noChangeAspect="1" noChangeArrowheads="1"/>
            </p:cNvPicPr>
            <p:nvPr/>
          </p:nvPicPr>
          <p:blipFill>
            <a:blip r:embed="rId6" cstate="print">
              <a:extLst>
                <a:ext uri="{28A0092B-C50C-407E-A947-70E740481C1C}">
                  <a14:useLocalDpi xmlns="" xmlns:a14="http://schemas.microsoft.com/office/drawing/2010/main" val="0"/>
                </a:ext>
              </a:extLst>
            </a:blip>
            <a:srcRect/>
            <a:stretch>
              <a:fillRect/>
            </a:stretch>
          </p:blipFill>
          <p:spPr bwMode="auto">
            <a:xfrm>
              <a:off x="7777402" y="4465879"/>
              <a:ext cx="331427" cy="350058"/>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pic>
          <p:nvPicPr>
            <p:cNvPr id="16" name="Picture 2"/>
            <p:cNvPicPr>
              <a:picLocks noChangeAspect="1" noChangeArrowheads="1"/>
            </p:cNvPicPr>
            <p:nvPr/>
          </p:nvPicPr>
          <p:blipFill>
            <a:blip r:embed="rId7" cstate="print">
              <a:extLst>
                <a:ext uri="{28A0092B-C50C-407E-A947-70E740481C1C}">
                  <a14:useLocalDpi xmlns="" xmlns:a14="http://schemas.microsoft.com/office/drawing/2010/main" val="0"/>
                </a:ext>
              </a:extLst>
            </a:blip>
            <a:srcRect/>
            <a:stretch>
              <a:fillRect/>
            </a:stretch>
          </p:blipFill>
          <p:spPr bwMode="auto">
            <a:xfrm>
              <a:off x="8213773" y="4477943"/>
              <a:ext cx="780257" cy="3746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17" name="Picture 3"/>
            <p:cNvPicPr>
              <a:picLocks noChangeAspect="1" noChangeArrowheads="1"/>
            </p:cNvPicPr>
            <p:nvPr/>
          </p:nvPicPr>
          <p:blipFill>
            <a:blip r:embed="rId8">
              <a:extLst>
                <a:ext uri="{28A0092B-C50C-407E-A947-70E740481C1C}">
                  <a14:useLocalDpi xmlns="" xmlns:a14="http://schemas.microsoft.com/office/drawing/2010/main" val="0"/>
                </a:ext>
              </a:extLst>
            </a:blip>
            <a:srcRect/>
            <a:stretch>
              <a:fillRect/>
            </a:stretch>
          </p:blipFill>
          <p:spPr bwMode="auto">
            <a:xfrm>
              <a:off x="6705546" y="3904039"/>
              <a:ext cx="917031" cy="91288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18" name="Rectangle 17"/>
            <p:cNvSpPr/>
            <p:nvPr/>
          </p:nvSpPr>
          <p:spPr>
            <a:xfrm>
              <a:off x="4814047" y="4972522"/>
              <a:ext cx="4442496" cy="423193"/>
            </a:xfrm>
            <a:prstGeom prst="rect">
              <a:avLst/>
            </a:prstGeom>
          </p:spPr>
          <p:txBody>
            <a:bodyPr wrap="square">
              <a:spAutoFit/>
            </a:bodyPr>
            <a:lstStyle/>
            <a:p>
              <a:pPr lvl="0" algn="ctr">
                <a:defRPr/>
              </a:pPr>
              <a:r>
                <a:rPr lang="fr" sz="1050" b="1" kern="0" dirty="0">
                  <a:ln w="900" cmpd="sng">
                    <a:solidFill>
                      <a:srgbClr val="4F81BD">
                        <a:satMod val="190000"/>
                        <a:alpha val="55000"/>
                      </a:srgbClr>
                    </a:solidFill>
                    <a:prstDash val="solid"/>
                  </a:ln>
                  <a:solidFill>
                    <a:srgbClr val="4F81BD">
                      <a:satMod val="200000"/>
                      <a:tint val="3000"/>
                    </a:srgbClr>
                  </a:solidFill>
                  <a:effectLst>
                    <a:innerShdw blurRad="101600" dist="76200" dir="5400000">
                      <a:srgbClr val="4F81BD">
                        <a:satMod val="190000"/>
                        <a:tint val="100000"/>
                        <a:alpha val="74000"/>
                      </a:srgbClr>
                    </a:innerShdw>
                  </a:effectLst>
                </a:rPr>
                <a:t>N ouveau paquet de 8 propositions législatives différentes pour</a:t>
              </a:r>
              <a:endParaRPr kumimoji="0" lang="el-GR" sz="1050" b="1" i="0" u="none" strike="noStrike" kern="0" cap="none" spc="0" normalizeH="0" baseline="0" noProof="0" dirty="0">
                <a:ln w="900" cmpd="sng">
                  <a:solidFill>
                    <a:srgbClr val="4F81BD">
                      <a:satMod val="190000"/>
                      <a:alpha val="55000"/>
                    </a:srgbClr>
                  </a:solidFill>
                  <a:prstDash val="solid"/>
                </a:ln>
                <a:solidFill>
                  <a:srgbClr val="4F81BD">
                    <a:satMod val="200000"/>
                    <a:tint val="3000"/>
                  </a:srgbClr>
                </a:solidFill>
                <a:effectLst>
                  <a:innerShdw blurRad="101600" dist="76200" dir="5400000">
                    <a:srgbClr val="4F81BD">
                      <a:satMod val="190000"/>
                      <a:tint val="100000"/>
                      <a:alpha val="74000"/>
                    </a:srgbClr>
                  </a:innerShdw>
                </a:effectLst>
                <a:uLnTx/>
                <a:uFillTx/>
              </a:endParaRPr>
            </a:p>
            <a:p>
              <a:pPr lvl="0" algn="ctr">
                <a:defRPr/>
              </a:pPr>
              <a:r>
                <a:rPr kumimoji="0" lang="fr" sz="1100" b="1" i="0" u="none" strike="noStrike" kern="0" cap="none" spc="0" normalizeH="0" baseline="0" noProof="0" dirty="0">
                  <a:ln w="900" cmpd="sng">
                    <a:solidFill>
                      <a:srgbClr val="4F81BD">
                        <a:satMod val="190000"/>
                        <a:alpha val="55000"/>
                      </a:srgbClr>
                    </a:solidFill>
                    <a:prstDash val="solid"/>
                  </a:ln>
                  <a:solidFill>
                    <a:srgbClr val="006600"/>
                  </a:solidFill>
                  <a:effectLst>
                    <a:innerShdw blurRad="101600" dist="76200" dir="5400000">
                      <a:srgbClr val="4F81BD">
                        <a:satMod val="190000"/>
                        <a:tint val="100000"/>
                        <a:alpha val="74000"/>
                      </a:srgbClr>
                    </a:innerShdw>
                  </a:effectLst>
                  <a:uLnTx/>
                  <a:uFillTx/>
                  <a:latin typeface="Arimo"/>
                </a:rPr>
                <a:t>« </a:t>
              </a:r>
              <a:r>
                <a:rPr lang="fr" sz="1100" b="1" i="1" kern="0" dirty="0">
                  <a:ln w="900" cmpd="sng">
                    <a:solidFill>
                      <a:srgbClr val="4F81BD">
                        <a:satMod val="190000"/>
                        <a:alpha val="55000"/>
                      </a:srgbClr>
                    </a:solidFill>
                    <a:prstDash val="solid"/>
                  </a:ln>
                  <a:solidFill>
                    <a:srgbClr val="006600"/>
                  </a:solidFill>
                  <a:effectLst>
                    <a:innerShdw blurRad="101600" dist="76200" dir="5400000">
                      <a:srgbClr val="4F81BD">
                        <a:satMod val="190000"/>
                        <a:tint val="100000"/>
                        <a:alpha val="74000"/>
                      </a:srgbClr>
                    </a:innerShdw>
                  </a:effectLst>
                  <a:latin typeface="Arimo"/>
                </a:rPr>
                <a:t>Paquet Énergie propre pour tous les Européens </a:t>
              </a:r>
              <a:r>
                <a:rPr kumimoji="0" lang="fr" sz="1100" b="1" i="0" u="none" strike="noStrike" kern="0" cap="none" spc="0" normalizeH="0" baseline="0" noProof="0" dirty="0">
                  <a:ln w="900" cmpd="sng">
                    <a:solidFill>
                      <a:srgbClr val="4F81BD">
                        <a:satMod val="190000"/>
                        <a:alpha val="55000"/>
                      </a:srgbClr>
                    </a:solidFill>
                    <a:prstDash val="solid"/>
                  </a:ln>
                  <a:solidFill>
                    <a:srgbClr val="006600"/>
                  </a:solidFill>
                  <a:effectLst>
                    <a:innerShdw blurRad="101600" dist="76200" dir="5400000">
                      <a:srgbClr val="4F81BD">
                        <a:satMod val="190000"/>
                        <a:tint val="100000"/>
                        <a:alpha val="74000"/>
                      </a:srgbClr>
                    </a:innerShdw>
                  </a:effectLst>
                  <a:uLnTx/>
                  <a:uFillTx/>
                  <a:latin typeface="Arimo"/>
                </a:rPr>
                <a:t>»</a:t>
              </a:r>
              <a:endParaRPr kumimoji="0" lang="en-US" sz="1100" b="1" i="0" u="none" strike="noStrike" kern="0" cap="none" spc="0" normalizeH="0" baseline="0" noProof="0" dirty="0">
                <a:ln w="900" cmpd="sng">
                  <a:solidFill>
                    <a:srgbClr val="4F81BD">
                      <a:satMod val="190000"/>
                      <a:alpha val="55000"/>
                    </a:srgbClr>
                  </a:solidFill>
                  <a:prstDash val="solid"/>
                </a:ln>
                <a:solidFill>
                  <a:srgbClr val="006600"/>
                </a:solidFill>
                <a:effectLst>
                  <a:innerShdw blurRad="101600" dist="76200" dir="5400000">
                    <a:srgbClr val="4F81BD">
                      <a:satMod val="190000"/>
                      <a:tint val="100000"/>
                      <a:alpha val="74000"/>
                    </a:srgbClr>
                  </a:innerShdw>
                </a:effectLst>
                <a:uLnTx/>
                <a:uFillTx/>
              </a:endParaRPr>
            </a:p>
          </p:txBody>
        </p:sp>
        <p:sp>
          <p:nvSpPr>
            <p:cNvPr id="19" name="Rectangle 18"/>
            <p:cNvSpPr/>
            <p:nvPr/>
          </p:nvSpPr>
          <p:spPr>
            <a:xfrm>
              <a:off x="6487917" y="5536423"/>
              <a:ext cx="2672526" cy="169277"/>
            </a:xfrm>
            <a:prstGeom prst="rect">
              <a:avLst/>
            </a:prstGeom>
          </p:spPr>
          <p:txBody>
            <a:bodyPr wrap="none">
              <a:spAutoFit/>
            </a:bodyPr>
            <a:lstStyle/>
            <a:p>
              <a:pPr lvl="0" algn="r"/>
              <a:r>
                <a:rPr lang="fr" sz="500" b="1" dirty="0">
                  <a:solidFill>
                    <a:srgbClr val="006600"/>
                  </a:solidFill>
                  <a:latin typeface="Arial Narrow" panose="020B0606020202030204" pitchFamily="34" charset="0"/>
                </a:rPr>
                <a:t>https://ec.europa.eu/energy/en/topics/energy-strategy-and-energy-union/clean-energy-all-europeans</a:t>
              </a:r>
            </a:p>
          </p:txBody>
        </p:sp>
      </p:grpSp>
      <p:pic>
        <p:nvPicPr>
          <p:cNvPr id="6" name="Image 5">
            <a:extLst>
              <a:ext uri="{FF2B5EF4-FFF2-40B4-BE49-F238E27FC236}">
                <a16:creationId xmlns="" xmlns:a16="http://schemas.microsoft.com/office/drawing/2014/main" id="{5380CAFE-436F-4644-F2D9-6D5F392A3C2E}"/>
              </a:ext>
            </a:extLst>
          </p:cNvPr>
          <p:cNvPicPr>
            <a:picLocks noChangeAspect="1"/>
          </p:cNvPicPr>
          <p:nvPr/>
        </p:nvPicPr>
        <p:blipFill>
          <a:blip r:embed="rId9"/>
          <a:stretch>
            <a:fillRect/>
          </a:stretch>
        </p:blipFill>
        <p:spPr>
          <a:xfrm>
            <a:off x="421609" y="3291254"/>
            <a:ext cx="4499641" cy="2022463"/>
          </a:xfrm>
          <a:prstGeom prst="rect">
            <a:avLst/>
          </a:prstGeom>
        </p:spPr>
      </p:pic>
      <p:sp>
        <p:nvSpPr>
          <p:cNvPr id="9" name="ZoneTexte 8">
            <a:extLst>
              <a:ext uri="{FF2B5EF4-FFF2-40B4-BE49-F238E27FC236}">
                <a16:creationId xmlns="" xmlns:a16="http://schemas.microsoft.com/office/drawing/2014/main" id="{FEADB070-0D95-9C3D-49CC-FD9A72F4AB32}"/>
              </a:ext>
            </a:extLst>
          </p:cNvPr>
          <p:cNvSpPr txBox="1"/>
          <p:nvPr/>
        </p:nvSpPr>
        <p:spPr>
          <a:xfrm>
            <a:off x="1607150" y="4656935"/>
            <a:ext cx="1544782" cy="307777"/>
          </a:xfrm>
          <a:prstGeom prst="rect">
            <a:avLst/>
          </a:prstGeom>
          <a:noFill/>
        </p:spPr>
        <p:txBody>
          <a:bodyPr wrap="none" rtlCol="0">
            <a:spAutoFit/>
          </a:bodyPr>
          <a:lstStyle/>
          <a:p>
            <a:r>
              <a:rPr lang="fr-FR" sz="1400" dirty="0"/>
              <a:t>Energie thermique</a:t>
            </a:r>
          </a:p>
        </p:txBody>
      </p:sp>
      <p:sp>
        <p:nvSpPr>
          <p:cNvPr id="10" name="ZoneTexte 9">
            <a:extLst>
              <a:ext uri="{FF2B5EF4-FFF2-40B4-BE49-F238E27FC236}">
                <a16:creationId xmlns="" xmlns:a16="http://schemas.microsoft.com/office/drawing/2014/main" id="{0D574D7E-4BF9-B585-A3E9-12F68769766E}"/>
              </a:ext>
            </a:extLst>
          </p:cNvPr>
          <p:cNvSpPr txBox="1"/>
          <p:nvPr/>
        </p:nvSpPr>
        <p:spPr>
          <a:xfrm>
            <a:off x="3251460" y="4656934"/>
            <a:ext cx="923651" cy="307777"/>
          </a:xfrm>
          <a:prstGeom prst="rect">
            <a:avLst/>
          </a:prstGeom>
          <a:noFill/>
        </p:spPr>
        <p:txBody>
          <a:bodyPr wrap="none" rtlCol="0">
            <a:spAutoFit/>
          </a:bodyPr>
          <a:lstStyle/>
          <a:p>
            <a:r>
              <a:rPr lang="fr-FR" sz="1400" dirty="0"/>
              <a:t>Electrique</a:t>
            </a:r>
          </a:p>
        </p:txBody>
      </p:sp>
    </p:spTree>
    <p:extLst>
      <p:ext uri="{BB962C8B-B14F-4D97-AF65-F5344CB8AC3E}">
        <p14:creationId xmlns="" xmlns:p14="http://schemas.microsoft.com/office/powerpoint/2010/main" val="424187747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egnaposto numero diapositiva 4">
            <a:extLst>
              <a:ext uri="{FF2B5EF4-FFF2-40B4-BE49-F238E27FC236}">
                <a16:creationId xmlns="" xmlns:a16="http://schemas.microsoft.com/office/drawing/2014/main" id="{C58E2E09-0757-483E-AD0C-4C42867B117B}"/>
              </a:ext>
            </a:extLst>
          </p:cNvPr>
          <p:cNvSpPr>
            <a:spLocks noGrp="1"/>
          </p:cNvSpPr>
          <p:nvPr>
            <p:ph type="sldNum" sz="quarter" idx="12"/>
          </p:nvPr>
        </p:nvSpPr>
        <p:spPr>
          <a:xfrm>
            <a:off x="7010400" y="6581775"/>
            <a:ext cx="2133600" cy="276225"/>
          </a:xfrm>
        </p:spPr>
        <p:txBody>
          <a:bodyPr/>
          <a:lstStyle/>
          <a:p>
            <a:fld id="{243FB592-B9A9-49AA-A86F-4031F7B97808}" type="slidenum">
              <a:rPr lang="en-US" smtClean="0"/>
              <a:pPr/>
              <a:t>20</a:t>
            </a:fld>
            <a:endParaRPr lang="en-US"/>
          </a:p>
        </p:txBody>
      </p:sp>
      <p:sp>
        <p:nvSpPr>
          <p:cNvPr id="6" name="Segnaposto contenuto 2">
            <a:extLst>
              <a:ext uri="{FF2B5EF4-FFF2-40B4-BE49-F238E27FC236}">
                <a16:creationId xmlns="" xmlns:a16="http://schemas.microsoft.com/office/drawing/2014/main" id="{86F2EB93-A63A-4210-B86A-E5FCAD7D8D7F}"/>
              </a:ext>
            </a:extLst>
          </p:cNvPr>
          <p:cNvSpPr txBox="1">
            <a:spLocks/>
          </p:cNvSpPr>
          <p:nvPr/>
        </p:nvSpPr>
        <p:spPr>
          <a:xfrm>
            <a:off x="268224" y="902208"/>
            <a:ext cx="7840606" cy="529777"/>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fr" b="1" u="sng" dirty="0">
                <a:latin typeface="Calibri" panose="020F0502020204030204" pitchFamily="34" charset="0"/>
                <a:cs typeface="Calibri" panose="020F0502020204030204" pitchFamily="34" charset="0"/>
              </a:rPr>
              <a:t>RÉFÉRENCES et NORMES</a:t>
            </a:r>
            <a:endParaRPr lang="it-IT" dirty="0"/>
          </a:p>
        </p:txBody>
      </p:sp>
      <p:sp>
        <p:nvSpPr>
          <p:cNvPr id="9" name="Segnaposto contenuto 2">
            <a:extLst>
              <a:ext uri="{FF2B5EF4-FFF2-40B4-BE49-F238E27FC236}">
                <a16:creationId xmlns="" xmlns:a16="http://schemas.microsoft.com/office/drawing/2014/main" id="{86F2EB93-A63A-4210-B86A-E5FCAD7D8D7F}"/>
              </a:ext>
            </a:extLst>
          </p:cNvPr>
          <p:cNvSpPr txBox="1">
            <a:spLocks/>
          </p:cNvSpPr>
          <p:nvPr/>
        </p:nvSpPr>
        <p:spPr>
          <a:xfrm>
            <a:off x="268224" y="1850577"/>
            <a:ext cx="8855825" cy="340360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361950" indent="-361950">
              <a:spcBef>
                <a:spcPts val="0"/>
              </a:spcBef>
              <a:buNone/>
            </a:pPr>
            <a:r>
              <a:rPr lang="fr" sz="1800" b="1" dirty="0"/>
              <a:t>RED 2018. </a:t>
            </a:r>
            <a:r>
              <a:rPr lang="fr" sz="1800" dirty="0"/>
              <a:t>Directive (UE) 2018/2001 du Parlement européen et du Conseil du 11 décembre 2018 concernant la promotion de l'utilisation de l'énergie produite à partir de sources renouvelables (refonte). Bruxelles : Commission européenne . http://data.europa.eu/eli/dir/2018/2001/oj _</a:t>
            </a:r>
          </a:p>
          <a:p>
            <a:pPr marL="0" indent="0">
              <a:spcBef>
                <a:spcPts val="0"/>
              </a:spcBef>
              <a:buNone/>
            </a:pPr>
            <a:r>
              <a:rPr lang="fr" sz="1800" b="1" dirty="0"/>
              <a:t>2013/114/UE </a:t>
            </a:r>
            <a:r>
              <a:rPr lang="fr" sz="1800" dirty="0"/>
              <a:t>: Décision de la Commission du 1er mars 2013</a:t>
            </a:r>
          </a:p>
          <a:p>
            <a:pPr marL="395288" lvl="0" indent="-395288">
              <a:spcBef>
                <a:spcPts val="0"/>
              </a:spcBef>
              <a:buNone/>
            </a:pPr>
            <a:r>
              <a:rPr lang="fr" sz="1800" b="1" dirty="0"/>
              <a:t>EN 15603</a:t>
            </a:r>
            <a:r>
              <a:rPr lang="fr" sz="1800" dirty="0"/>
              <a:t> :2008 - Performance énergétique des bâtiments. Consommation globale d'énergie et définition des cotes énergétiques. Bruxelles : Comité européen de normalisation .</a:t>
            </a:r>
          </a:p>
          <a:p>
            <a:pPr marL="395288" lvl="0" indent="-395288">
              <a:spcBef>
                <a:spcPts val="0"/>
              </a:spcBef>
              <a:buNone/>
            </a:pPr>
            <a:r>
              <a:rPr lang="fr" sz="1800" b="1" dirty="0"/>
              <a:t>EN 13790</a:t>
            </a:r>
            <a:r>
              <a:rPr lang="fr" sz="1800" dirty="0"/>
              <a:t> :2008 - Performance énergétique des bâtiments. Calcul de la consommation d'énergie pour le chauffage et le refroidissement des locaux. Bruxelles : Comité européen de normalisation.</a:t>
            </a:r>
          </a:p>
          <a:p>
            <a:pPr marL="395288" indent="-395288">
              <a:spcBef>
                <a:spcPts val="0"/>
              </a:spcBef>
              <a:buNone/>
            </a:pPr>
            <a:r>
              <a:rPr lang="fr" sz="1800" b="1" dirty="0"/>
              <a:t>Niveau(x ) </a:t>
            </a:r>
            <a:r>
              <a:rPr lang="fr" sz="1800" dirty="0"/>
              <a:t>Partie 1-2 – Version bêta. Bruxelles : Commission européenne. https://environment.ec.europa.eu/topics/circular-economy/levels_en _</a:t>
            </a:r>
          </a:p>
          <a:p>
            <a:pPr marL="395288" indent="-395288">
              <a:spcBef>
                <a:spcPts val="0"/>
              </a:spcBef>
              <a:buNone/>
            </a:pPr>
            <a:endParaRPr lang="it-IT" sz="1800" dirty="0"/>
          </a:p>
          <a:p>
            <a:pPr marL="395288" lvl="0" indent="-395288">
              <a:spcBef>
                <a:spcPts val="0"/>
              </a:spcBef>
              <a:buNone/>
            </a:pPr>
            <a:endParaRPr lang="it-IT" sz="1800" dirty="0"/>
          </a:p>
        </p:txBody>
      </p:sp>
      <p:pic>
        <p:nvPicPr>
          <p:cNvPr id="7" name="Picture 2">
            <a:hlinkClick r:id="rId2"/>
          </p:cNvPr>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8108830" y="778843"/>
            <a:ext cx="990145" cy="541957"/>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
        <p:nvSpPr>
          <p:cNvPr id="10" name="Titolo 1">
            <a:extLst>
              <a:ext uri="{FF2B5EF4-FFF2-40B4-BE49-F238E27FC236}">
                <a16:creationId xmlns="" xmlns:a16="http://schemas.microsoft.com/office/drawing/2014/main" id="{16A089E5-01BB-4338-9765-31AF63FC0C37}"/>
              </a:ext>
            </a:extLst>
          </p:cNvPr>
          <p:cNvSpPr>
            <a:spLocks noGrp="1"/>
          </p:cNvSpPr>
          <p:nvPr>
            <p:ph type="title"/>
          </p:nvPr>
        </p:nvSpPr>
        <p:spPr>
          <a:xfrm>
            <a:off x="0" y="0"/>
            <a:ext cx="9144000" cy="709613"/>
          </a:xfrm>
        </p:spPr>
        <p:txBody>
          <a:bodyPr>
            <a:noAutofit/>
          </a:bodyPr>
          <a:lstStyle/>
          <a:p>
            <a:r>
              <a:rPr lang="fr" sz="1800" dirty="0">
                <a:solidFill>
                  <a:schemeClr val="tx1"/>
                </a:solidFill>
              </a:rPr>
              <a:t>B.1.4 - ÉNERGIES RENOUVELABLES DANS LA CONSOMMATION </a:t>
            </a:r>
            <a:br>
              <a:rPr lang="fr" sz="1800" dirty="0">
                <a:solidFill>
                  <a:schemeClr val="tx1"/>
                </a:solidFill>
              </a:rPr>
            </a:br>
            <a:r>
              <a:rPr lang="fr" sz="1800" dirty="0">
                <a:solidFill>
                  <a:schemeClr val="tx1"/>
                </a:solidFill>
              </a:rPr>
              <a:t>TOTALE D'ÉNERGIE THERMIQUE</a:t>
            </a:r>
            <a:endParaRPr lang="it-IT" sz="1800" dirty="0">
              <a:solidFill>
                <a:schemeClr val="tx1"/>
              </a:solidFill>
            </a:endParaRPr>
          </a:p>
        </p:txBody>
      </p:sp>
      <p:grpSp>
        <p:nvGrpSpPr>
          <p:cNvPr id="2" name="Groupe 1">
            <a:extLst>
              <a:ext uri="{FF2B5EF4-FFF2-40B4-BE49-F238E27FC236}">
                <a16:creationId xmlns="" xmlns:a16="http://schemas.microsoft.com/office/drawing/2014/main" id="{E3769A16-2857-D546-E14B-522DE6C6E22B}"/>
              </a:ext>
            </a:extLst>
          </p:cNvPr>
          <p:cNvGrpSpPr/>
          <p:nvPr/>
        </p:nvGrpSpPr>
        <p:grpSpPr>
          <a:xfrm>
            <a:off x="0" y="5928255"/>
            <a:ext cx="9144000" cy="939270"/>
            <a:chOff x="0" y="5918730"/>
            <a:chExt cx="9144000" cy="939270"/>
          </a:xfrm>
        </p:grpSpPr>
        <p:pic>
          <p:nvPicPr>
            <p:cNvPr id="3" name="Image 2">
              <a:extLst>
                <a:ext uri="{FF2B5EF4-FFF2-40B4-BE49-F238E27FC236}">
                  <a16:creationId xmlns="" xmlns:a16="http://schemas.microsoft.com/office/drawing/2014/main" id="{2D10F2F0-F9E8-3A12-1E26-7ECC96CC1F56}"/>
                </a:ext>
              </a:extLst>
            </p:cNvPr>
            <p:cNvPicPr>
              <a:picLocks noChangeAspect="1"/>
            </p:cNvPicPr>
            <p:nvPr/>
          </p:nvPicPr>
          <p:blipFill>
            <a:blip r:embed="rId4" cstate="print"/>
            <a:stretch>
              <a:fillRect/>
            </a:stretch>
          </p:blipFill>
          <p:spPr>
            <a:xfrm>
              <a:off x="304324" y="5918730"/>
              <a:ext cx="1798476" cy="636325"/>
            </a:xfrm>
            <a:prstGeom prst="rect">
              <a:avLst/>
            </a:prstGeom>
          </p:spPr>
        </p:pic>
        <p:sp>
          <p:nvSpPr>
            <p:cNvPr id="4" name="ZoneTexte 3">
              <a:extLst>
                <a:ext uri="{FF2B5EF4-FFF2-40B4-BE49-F238E27FC236}">
                  <a16:creationId xmlns="" xmlns:a16="http://schemas.microsoft.com/office/drawing/2014/main" id="{5B050D56-B53D-977F-9CBB-F9D57E37A67F}"/>
                </a:ext>
              </a:extLst>
            </p:cNvPr>
            <p:cNvSpPr txBox="1"/>
            <p:nvPr/>
          </p:nvSpPr>
          <p:spPr>
            <a:xfrm>
              <a:off x="2217267" y="6031835"/>
              <a:ext cx="6267450" cy="523220"/>
            </a:xfrm>
            <a:prstGeom prst="rect">
              <a:avLst/>
            </a:prstGeom>
            <a:solidFill>
              <a:schemeClr val="bg1"/>
            </a:solidFill>
          </p:spPr>
          <p:txBody>
            <a:bodyPr wrap="square" rtlCol="0">
              <a:spAutoFit/>
            </a:bodyPr>
            <a:lstStyle/>
            <a:p>
              <a:r>
                <a:rPr lang="fr-FR" sz="1400" dirty="0"/>
                <a:t>Module de formation 3</a:t>
              </a:r>
            </a:p>
            <a:p>
              <a:pPr marL="0" indent="0">
                <a:buNone/>
              </a:pPr>
              <a:r>
                <a:rPr lang="fr" sz="1400" dirty="0"/>
                <a:t>Calcul des critères d'évaluation de SBTool – Échelle du bâtiment</a:t>
              </a:r>
            </a:p>
          </p:txBody>
        </p:sp>
        <p:sp>
          <p:nvSpPr>
            <p:cNvPr id="8" name="Rectangle 7">
              <a:extLst>
                <a:ext uri="{FF2B5EF4-FFF2-40B4-BE49-F238E27FC236}">
                  <a16:creationId xmlns="" xmlns:a16="http://schemas.microsoft.com/office/drawing/2014/main" id="{82264151-85FC-8D32-75FE-24AAFA2A8D03}"/>
                </a:ext>
              </a:extLst>
            </p:cNvPr>
            <p:cNvSpPr/>
            <p:nvPr/>
          </p:nvSpPr>
          <p:spPr>
            <a:xfrm>
              <a:off x="0" y="6572250"/>
              <a:ext cx="9144000" cy="285750"/>
            </a:xfrm>
            <a:prstGeom prst="rect">
              <a:avLst/>
            </a:prstGeom>
            <a:solidFill>
              <a:srgbClr val="1A965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1400" dirty="0"/>
                <a:t>Système de formation Villes MED DURABLES</a:t>
              </a:r>
            </a:p>
          </p:txBody>
        </p:sp>
      </p:grpSp>
    </p:spTree>
    <p:extLst>
      <p:ext uri="{BB962C8B-B14F-4D97-AF65-F5344CB8AC3E}">
        <p14:creationId xmlns="" xmlns:p14="http://schemas.microsoft.com/office/powerpoint/2010/main" val="74768389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egnaposto numero diapositiva 4">
            <a:extLst>
              <a:ext uri="{FF2B5EF4-FFF2-40B4-BE49-F238E27FC236}">
                <a16:creationId xmlns="" xmlns:a16="http://schemas.microsoft.com/office/drawing/2014/main" id="{C58E2E09-0757-483E-AD0C-4C42867B117B}"/>
              </a:ext>
            </a:extLst>
          </p:cNvPr>
          <p:cNvSpPr>
            <a:spLocks noGrp="1"/>
          </p:cNvSpPr>
          <p:nvPr>
            <p:ph type="sldNum" sz="quarter" idx="12"/>
          </p:nvPr>
        </p:nvSpPr>
        <p:spPr>
          <a:xfrm>
            <a:off x="7010399" y="6572250"/>
            <a:ext cx="2133600" cy="285750"/>
          </a:xfrm>
        </p:spPr>
        <p:txBody>
          <a:bodyPr/>
          <a:lstStyle/>
          <a:p>
            <a:fld id="{243FB592-B9A9-49AA-A86F-4031F7B97808}" type="slidenum">
              <a:rPr lang="en-US" smtClean="0"/>
              <a:pPr/>
              <a:t>21</a:t>
            </a:fld>
            <a:endParaRPr lang="en-US"/>
          </a:p>
        </p:txBody>
      </p:sp>
      <p:sp>
        <p:nvSpPr>
          <p:cNvPr id="6" name="Segnaposto contenuto 2">
            <a:extLst>
              <a:ext uri="{FF2B5EF4-FFF2-40B4-BE49-F238E27FC236}">
                <a16:creationId xmlns="" xmlns:a16="http://schemas.microsoft.com/office/drawing/2014/main" id="{86F2EB93-A63A-4210-B86A-E5FCAD7D8D7F}"/>
              </a:ext>
            </a:extLst>
          </p:cNvPr>
          <p:cNvSpPr txBox="1">
            <a:spLocks/>
          </p:cNvSpPr>
          <p:nvPr/>
        </p:nvSpPr>
        <p:spPr>
          <a:xfrm>
            <a:off x="268224" y="902208"/>
            <a:ext cx="7840606" cy="529777"/>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fr" b="1" u="sng" dirty="0">
                <a:latin typeface="Calibri" panose="020F0502020204030204" pitchFamily="34" charset="0"/>
                <a:cs typeface="Calibri" panose="020F0502020204030204" pitchFamily="34" charset="0"/>
              </a:rPr>
              <a:t>RÉFÉRENCES et NORMES</a:t>
            </a:r>
            <a:endParaRPr lang="it-IT" dirty="0"/>
          </a:p>
        </p:txBody>
      </p:sp>
      <p:sp>
        <p:nvSpPr>
          <p:cNvPr id="10" name="Titolo 1">
            <a:extLst>
              <a:ext uri="{FF2B5EF4-FFF2-40B4-BE49-F238E27FC236}">
                <a16:creationId xmlns="" xmlns:a16="http://schemas.microsoft.com/office/drawing/2014/main" id="{16A089E5-01BB-4338-9765-31AF63FC0C37}"/>
              </a:ext>
            </a:extLst>
          </p:cNvPr>
          <p:cNvSpPr>
            <a:spLocks noGrp="1"/>
          </p:cNvSpPr>
          <p:nvPr>
            <p:ph type="title"/>
          </p:nvPr>
        </p:nvSpPr>
        <p:spPr>
          <a:xfrm>
            <a:off x="0" y="0"/>
            <a:ext cx="9144000" cy="709613"/>
          </a:xfrm>
        </p:spPr>
        <p:txBody>
          <a:bodyPr>
            <a:noAutofit/>
          </a:bodyPr>
          <a:lstStyle/>
          <a:p>
            <a:r>
              <a:rPr lang="fr" dirty="0">
                <a:solidFill>
                  <a:schemeClr val="tx1"/>
                </a:solidFill>
              </a:rPr>
              <a:t>B.1.4 - ÉNERGIES RENOUVELABLES DANS LA CONSOMMATION</a:t>
            </a:r>
            <a:br>
              <a:rPr lang="fr" dirty="0">
                <a:solidFill>
                  <a:schemeClr val="tx1"/>
                </a:solidFill>
              </a:rPr>
            </a:br>
            <a:r>
              <a:rPr lang="fr" dirty="0">
                <a:solidFill>
                  <a:schemeClr val="tx1"/>
                </a:solidFill>
              </a:rPr>
              <a:t> TOTALE D'ÉNERGIE THERMIQUE</a:t>
            </a:r>
            <a:endParaRPr lang="it-IT" dirty="0">
              <a:solidFill>
                <a:schemeClr val="tx1"/>
              </a:solidFill>
            </a:endParaRPr>
          </a:p>
        </p:txBody>
      </p:sp>
      <p:sp>
        <p:nvSpPr>
          <p:cNvPr id="9" name="Rectangle 8"/>
          <p:cNvSpPr/>
          <p:nvPr/>
        </p:nvSpPr>
        <p:spPr>
          <a:xfrm>
            <a:off x="184795" y="3374387"/>
            <a:ext cx="8752946" cy="2354491"/>
          </a:xfrm>
          <a:prstGeom prst="rect">
            <a:avLst/>
          </a:prstGeom>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base" latinLnBrk="0" hangingPunct="1">
              <a:lnSpc>
                <a:spcPct val="100000"/>
              </a:lnSpc>
              <a:spcBef>
                <a:spcPct val="0"/>
              </a:spcBef>
              <a:spcAft>
                <a:spcPct val="0"/>
              </a:spcAft>
              <a:buClrTx/>
              <a:buSzTx/>
              <a:buFontTx/>
              <a:buNone/>
              <a:tabLst/>
              <a:defRPr/>
            </a:pPr>
            <a:r>
              <a:rPr kumimoji="0" lang="fr" b="1" i="0" u="none" strike="noStrike" kern="0" cap="none" spc="0" normalizeH="0" baseline="0" noProof="0" dirty="0" err="1">
                <a:ln>
                  <a:noFill/>
                </a:ln>
                <a:solidFill>
                  <a:prstClr val="black"/>
                </a:solidFill>
                <a:effectLst/>
                <a:uLnTx/>
                <a:uFillTx/>
              </a:rPr>
              <a:t>Guide vert </a:t>
            </a:r>
            <a:r>
              <a:rPr kumimoji="0" lang="fr" b="1" i="0" u="none" strike="noStrike" kern="0" cap="none" spc="0" normalizeH="0" baseline="0" noProof="0" dirty="0">
                <a:ln>
                  <a:noFill/>
                </a:ln>
                <a:solidFill>
                  <a:prstClr val="black"/>
                </a:solidFill>
                <a:effectLst/>
                <a:uLnTx/>
                <a:uFillTx/>
              </a:rPr>
              <a:t>ASHRAE </a:t>
            </a:r>
            <a:r>
              <a:rPr kumimoji="0" lang="fr" b="0" i="0" u="none" strike="noStrike" kern="0" cap="none" spc="0" normalizeH="0" baseline="0" noProof="0" dirty="0">
                <a:ln>
                  <a:noFill/>
                </a:ln>
                <a:solidFill>
                  <a:prstClr val="black"/>
                </a:solidFill>
                <a:effectLst/>
                <a:uLnTx/>
                <a:uFillTx/>
              </a:rPr>
              <a:t>(5e éd.), Design, Construction and Operation of Sustainable Buildings, T. Lawrence, AK </a:t>
            </a:r>
            <a:r>
              <a:rPr kumimoji="0" lang="fr" b="0" i="0" u="none" strike="noStrike" kern="0" cap="none" spc="0" normalizeH="0" baseline="0" noProof="0" dirty="0" err="1">
                <a:ln>
                  <a:noFill/>
                </a:ln>
                <a:solidFill>
                  <a:prstClr val="black"/>
                </a:solidFill>
                <a:effectLst/>
                <a:uLnTx/>
                <a:uFillTx/>
              </a:rPr>
              <a:t>Darwich </a:t>
            </a:r>
            <a:r>
              <a:rPr kumimoji="0" lang="fr" b="0" i="0" u="none" strike="noStrike" kern="0" cap="none" spc="0" normalizeH="0" baseline="0" noProof="0" dirty="0">
                <a:ln>
                  <a:noFill/>
                </a:ln>
                <a:solidFill>
                  <a:prstClr val="black"/>
                </a:solidFill>
                <a:effectLst/>
                <a:uLnTx/>
                <a:uFillTx/>
              </a:rPr>
              <a:t>, JK Means, D. </a:t>
            </a:r>
            <a:r>
              <a:rPr kumimoji="0" lang="fr" b="0" i="0" u="none" strike="noStrike" kern="0" cap="none" spc="0" normalizeH="0" baseline="0" noProof="0" dirty="0" err="1">
                <a:ln>
                  <a:noFill/>
                </a:ln>
                <a:solidFill>
                  <a:prstClr val="black"/>
                </a:solidFill>
                <a:effectLst/>
                <a:uLnTx/>
                <a:uFillTx/>
              </a:rPr>
              <a:t>Macauley </a:t>
            </a:r>
            <a:r>
              <a:rPr kumimoji="0" lang="fr" b="0" i="0" u="none" strike="noStrike" kern="0" cap="none" spc="0" normalizeH="0" baseline="0" noProof="0" dirty="0">
                <a:ln>
                  <a:noFill/>
                </a:ln>
                <a:solidFill>
                  <a:prstClr val="black"/>
                </a:solidFill>
                <a:effectLst/>
                <a:uLnTx/>
                <a:uFillTx/>
              </a:rPr>
              <a:t>(éditeurs), 504 p., Atlanta : ASHRAE, 2018. </a:t>
            </a:r>
            <a:r>
              <a:rPr kumimoji="0" lang="fr" sz="1600" b="0" i="0" u="none" strike="noStrike" kern="0" cap="none" spc="0" normalizeH="0" baseline="0" noProof="0" dirty="0">
                <a:ln>
                  <a:noFill/>
                </a:ln>
                <a:solidFill>
                  <a:prstClr val="black"/>
                </a:solidFill>
                <a:effectLst/>
                <a:uLnTx/>
                <a:uFillTx/>
              </a:rPr>
              <a:t>https://www.ashrae. org/technical-resources/bookstore/ashrae-greenguide-the-design-construction-and-operation-of-sustainable-buildings</a:t>
            </a:r>
            <a:endParaRPr kumimoji="0" lang="el-GR" sz="1600" b="0" i="0" u="none" strike="noStrike" kern="0" cap="none" spc="0" normalizeH="0" baseline="0" noProof="0" dirty="0">
              <a:ln>
                <a:noFill/>
              </a:ln>
              <a:solidFill>
                <a:prstClr val="black"/>
              </a:solidFill>
              <a:effectLst/>
              <a:uLnTx/>
              <a:uFillTx/>
            </a:endParaRPr>
          </a:p>
          <a:p>
            <a:pPr marL="0" marR="0" lvl="0" indent="0" defTabSz="914400" eaLnBrk="1" fontAlgn="base" latinLnBrk="0" hangingPunct="1">
              <a:lnSpc>
                <a:spcPct val="100000"/>
              </a:lnSpc>
              <a:spcBef>
                <a:spcPct val="0"/>
              </a:spcBef>
              <a:spcAft>
                <a:spcPct val="0"/>
              </a:spcAft>
              <a:buClrTx/>
              <a:buSzTx/>
              <a:buFontTx/>
              <a:buNone/>
              <a:tabLst/>
              <a:defRPr/>
            </a:pPr>
            <a:endParaRPr lang="el-GR" sz="700" kern="0" dirty="0">
              <a:solidFill>
                <a:prstClr val="black"/>
              </a:solidFill>
            </a:endParaRPr>
          </a:p>
          <a:p>
            <a:pPr fontAlgn="base">
              <a:spcBef>
                <a:spcPct val="0"/>
              </a:spcBef>
              <a:spcAft>
                <a:spcPct val="0"/>
              </a:spcAft>
            </a:pPr>
            <a:r>
              <a:rPr lang="fr" b="1" dirty="0">
                <a:solidFill>
                  <a:prstClr val="black"/>
                </a:solidFill>
                <a:ea typeface="SimSun"/>
                <a:cs typeface="Times New Roman"/>
              </a:rPr>
              <a:t>Handbook of Energy Efficiency in Buildings </a:t>
            </a:r>
            <a:r>
              <a:rPr lang="fr" dirty="0">
                <a:solidFill>
                  <a:prstClr val="black"/>
                </a:solidFill>
                <a:ea typeface="SimSun"/>
                <a:cs typeface="Times New Roman"/>
              </a:rPr>
              <a:t>(1ère éd.), Umberto </a:t>
            </a:r>
            <a:r>
              <a:rPr lang="fr" dirty="0" err="1">
                <a:solidFill>
                  <a:prstClr val="black"/>
                </a:solidFill>
                <a:ea typeface="SimSun"/>
                <a:cs typeface="Times New Roman"/>
              </a:rPr>
              <a:t>Desideri </a:t>
            </a:r>
            <a:r>
              <a:rPr lang="fr" dirty="0">
                <a:solidFill>
                  <a:prstClr val="black"/>
                </a:solidFill>
                <a:ea typeface="SimSun"/>
                <a:cs typeface="Times New Roman"/>
              </a:rPr>
              <a:t>et Francesco </a:t>
            </a:r>
            <a:r>
              <a:rPr lang="fr" dirty="0" err="1">
                <a:solidFill>
                  <a:prstClr val="black"/>
                </a:solidFill>
                <a:ea typeface="SimSun"/>
                <a:cs typeface="Times New Roman"/>
              </a:rPr>
              <a:t>Asdrubali </a:t>
            </a:r>
            <a:r>
              <a:rPr lang="fr" dirty="0">
                <a:solidFill>
                  <a:prstClr val="black"/>
                </a:solidFill>
                <a:ea typeface="SimSun"/>
                <a:cs typeface="Times New Roman"/>
              </a:rPr>
              <a:t>(éditeurs), 8 3 6 p., ISBN 978-0128128176, Butterworth-Heinemann, </a:t>
            </a:r>
            <a:r>
              <a:rPr lang="fr" sz="1600" dirty="0">
                <a:solidFill>
                  <a:prstClr val="black"/>
                </a:solidFill>
                <a:ea typeface="SimSun"/>
                <a:cs typeface="Times New Roman"/>
              </a:rPr>
              <a:t>2018. https://www.elsevier.com/books/ manuel-de-l'efficacité-énergétique-dans-les-bâtiments/desideri/978-0-12-812817-6  </a:t>
            </a:r>
          </a:p>
        </p:txBody>
      </p:sp>
      <p:sp>
        <p:nvSpPr>
          <p:cNvPr id="11" name="Rectangle 10"/>
          <p:cNvSpPr/>
          <p:nvPr/>
        </p:nvSpPr>
        <p:spPr>
          <a:xfrm>
            <a:off x="184795" y="1350447"/>
            <a:ext cx="8774410" cy="1831271"/>
          </a:xfrm>
          <a:prstGeom prst="rect">
            <a:avLst/>
          </a:prstGeom>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 b="1" dirty="0"/>
              <a:t>Ingénierie solaire des processus thermiques </a:t>
            </a:r>
            <a:r>
              <a:rPr lang="fr" dirty="0">
                <a:solidFill>
                  <a:prstClr val="black"/>
                </a:solidFill>
                <a:ea typeface="SimSun"/>
                <a:cs typeface="Times New Roman"/>
              </a:rPr>
              <a:t>(4e éd.) </a:t>
            </a:r>
            <a:r>
              <a:rPr lang="fr" dirty="0"/>
              <a:t>, John A. </a:t>
            </a:r>
            <a:r>
              <a:rPr lang="fr" dirty="0" err="1"/>
              <a:t>Duffie </a:t>
            </a:r>
            <a:r>
              <a:rPr lang="fr" dirty="0"/>
              <a:t>, William A. Beckman, 944 p., ISBN : 978-0-470-87366-3 , Wiley, 2013 . </a:t>
            </a:r>
            <a:r>
              <a:rPr lang="fr" sz="1600" dirty="0"/>
              <a:t>https://www.wiley.com/en-us/Solar+Engineering+of+Thermal+Processes%2C+4th+Edition-p-9780470873663 _ _</a:t>
            </a:r>
            <a:endParaRPr lang="en-US" sz="1600" dirty="0"/>
          </a:p>
          <a:p>
            <a:endParaRPr lang="en-US" sz="700" b="1" dirty="0"/>
          </a:p>
          <a:p>
            <a:r>
              <a:rPr lang="fr" b="1" dirty="0"/>
              <a:t>Manuel de refroidissement solaire </a:t>
            </a:r>
            <a:r>
              <a:rPr lang="fr" dirty="0"/>
              <a:t>, Guide des procédés de refroidissement et de déshumidification assistés par l'énergie solaire, Hans-Martin Henning , Mario Motta, Daniel </a:t>
            </a:r>
            <a:r>
              <a:rPr lang="fr" dirty="0" err="1"/>
              <a:t>Mugnier</a:t>
            </a:r>
            <a:r>
              <a:rPr lang="fr" dirty="0"/>
              <a:t> (Editeurs ), 368 p., ISBN 978-3990434383, </a:t>
            </a:r>
            <a:r>
              <a:rPr lang="fr" dirty="0" err="1"/>
              <a:t>Ambra</a:t>
            </a:r>
            <a:r>
              <a:rPr lang="fr" dirty="0"/>
              <a:t> </a:t>
            </a:r>
            <a:r>
              <a:rPr lang="fr" dirty="0" err="1"/>
              <a:t>Édition </a:t>
            </a:r>
            <a:r>
              <a:rPr lang="fr" dirty="0"/>
              <a:t>, 2013 . </a:t>
            </a:r>
            <a:endParaRPr lang="en-US" dirty="0"/>
          </a:p>
        </p:txBody>
      </p:sp>
      <p:grpSp>
        <p:nvGrpSpPr>
          <p:cNvPr id="2" name="Groupe 1">
            <a:extLst>
              <a:ext uri="{FF2B5EF4-FFF2-40B4-BE49-F238E27FC236}">
                <a16:creationId xmlns="" xmlns:a16="http://schemas.microsoft.com/office/drawing/2014/main" id="{7C6A54A5-932B-ED8D-DBBB-55C4E7449913}"/>
              </a:ext>
            </a:extLst>
          </p:cNvPr>
          <p:cNvGrpSpPr/>
          <p:nvPr/>
        </p:nvGrpSpPr>
        <p:grpSpPr>
          <a:xfrm>
            <a:off x="0" y="5928255"/>
            <a:ext cx="9144000" cy="939270"/>
            <a:chOff x="0" y="5918730"/>
            <a:chExt cx="9144000" cy="939270"/>
          </a:xfrm>
        </p:grpSpPr>
        <p:pic>
          <p:nvPicPr>
            <p:cNvPr id="3" name="Image 2">
              <a:extLst>
                <a:ext uri="{FF2B5EF4-FFF2-40B4-BE49-F238E27FC236}">
                  <a16:creationId xmlns="" xmlns:a16="http://schemas.microsoft.com/office/drawing/2014/main" id="{B3512675-3EE4-114E-D6EF-CB3E185809A9}"/>
                </a:ext>
              </a:extLst>
            </p:cNvPr>
            <p:cNvPicPr>
              <a:picLocks noChangeAspect="1"/>
            </p:cNvPicPr>
            <p:nvPr/>
          </p:nvPicPr>
          <p:blipFill>
            <a:blip r:embed="rId2" cstate="print"/>
            <a:stretch>
              <a:fillRect/>
            </a:stretch>
          </p:blipFill>
          <p:spPr>
            <a:xfrm>
              <a:off x="304324" y="5918730"/>
              <a:ext cx="1798476" cy="636325"/>
            </a:xfrm>
            <a:prstGeom prst="rect">
              <a:avLst/>
            </a:prstGeom>
          </p:spPr>
        </p:pic>
        <p:sp>
          <p:nvSpPr>
            <p:cNvPr id="4" name="ZoneTexte 3">
              <a:extLst>
                <a:ext uri="{FF2B5EF4-FFF2-40B4-BE49-F238E27FC236}">
                  <a16:creationId xmlns="" xmlns:a16="http://schemas.microsoft.com/office/drawing/2014/main" id="{97483BD8-B015-32E9-7CBD-B26357AC7219}"/>
                </a:ext>
              </a:extLst>
            </p:cNvPr>
            <p:cNvSpPr txBox="1"/>
            <p:nvPr/>
          </p:nvSpPr>
          <p:spPr>
            <a:xfrm>
              <a:off x="2217267" y="6031835"/>
              <a:ext cx="6267450" cy="523220"/>
            </a:xfrm>
            <a:prstGeom prst="rect">
              <a:avLst/>
            </a:prstGeom>
            <a:solidFill>
              <a:schemeClr val="bg1"/>
            </a:solidFill>
          </p:spPr>
          <p:txBody>
            <a:bodyPr wrap="square" rtlCol="0">
              <a:spAutoFit/>
            </a:bodyPr>
            <a:lstStyle/>
            <a:p>
              <a:r>
                <a:rPr lang="fr-FR" sz="1400" dirty="0"/>
                <a:t>Module de formation 3</a:t>
              </a:r>
            </a:p>
            <a:p>
              <a:pPr marL="0" indent="0">
                <a:buNone/>
              </a:pPr>
              <a:r>
                <a:rPr lang="fr" sz="1400" dirty="0"/>
                <a:t>Calcul des critères d'évaluation de SBTool – Échelle du bâtiment</a:t>
              </a:r>
            </a:p>
          </p:txBody>
        </p:sp>
        <p:sp>
          <p:nvSpPr>
            <p:cNvPr id="7" name="Rectangle 6">
              <a:extLst>
                <a:ext uri="{FF2B5EF4-FFF2-40B4-BE49-F238E27FC236}">
                  <a16:creationId xmlns="" xmlns:a16="http://schemas.microsoft.com/office/drawing/2014/main" id="{95DAE1E2-B618-2094-7FFB-16EC134A3594}"/>
                </a:ext>
              </a:extLst>
            </p:cNvPr>
            <p:cNvSpPr/>
            <p:nvPr/>
          </p:nvSpPr>
          <p:spPr>
            <a:xfrm>
              <a:off x="0" y="6572250"/>
              <a:ext cx="9144000" cy="285750"/>
            </a:xfrm>
            <a:prstGeom prst="rect">
              <a:avLst/>
            </a:prstGeom>
            <a:solidFill>
              <a:srgbClr val="1A965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1400" dirty="0"/>
                <a:t>Système de formation Villes MED DURABLES</a:t>
              </a:r>
            </a:p>
          </p:txBody>
        </p:sp>
      </p:grpSp>
    </p:spTree>
    <p:extLst>
      <p:ext uri="{BB962C8B-B14F-4D97-AF65-F5344CB8AC3E}">
        <p14:creationId xmlns="" xmlns:p14="http://schemas.microsoft.com/office/powerpoint/2010/main" val="348481189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egnaposto numero diapositiva 4">
            <a:extLst>
              <a:ext uri="{FF2B5EF4-FFF2-40B4-BE49-F238E27FC236}">
                <a16:creationId xmlns="" xmlns:a16="http://schemas.microsoft.com/office/drawing/2014/main" id="{C58E2E09-0757-483E-AD0C-4C42867B117B}"/>
              </a:ext>
            </a:extLst>
          </p:cNvPr>
          <p:cNvSpPr>
            <a:spLocks noGrp="1"/>
          </p:cNvSpPr>
          <p:nvPr>
            <p:ph type="sldNum" sz="quarter" idx="12"/>
          </p:nvPr>
        </p:nvSpPr>
        <p:spPr>
          <a:xfrm>
            <a:off x="7010399" y="6572250"/>
            <a:ext cx="2133600" cy="285750"/>
          </a:xfrm>
        </p:spPr>
        <p:txBody>
          <a:bodyPr/>
          <a:lstStyle/>
          <a:p>
            <a:fld id="{243FB592-B9A9-49AA-A86F-4031F7B97808}" type="slidenum">
              <a:rPr lang="en-US" smtClean="0"/>
              <a:pPr/>
              <a:t>22</a:t>
            </a:fld>
            <a:endParaRPr lang="en-US"/>
          </a:p>
        </p:txBody>
      </p:sp>
      <p:sp>
        <p:nvSpPr>
          <p:cNvPr id="6" name="Segnaposto contenuto 2">
            <a:extLst>
              <a:ext uri="{FF2B5EF4-FFF2-40B4-BE49-F238E27FC236}">
                <a16:creationId xmlns="" xmlns:a16="http://schemas.microsoft.com/office/drawing/2014/main" id="{86F2EB93-A63A-4210-B86A-E5FCAD7D8D7F}"/>
              </a:ext>
            </a:extLst>
          </p:cNvPr>
          <p:cNvSpPr txBox="1">
            <a:spLocks/>
          </p:cNvSpPr>
          <p:nvPr/>
        </p:nvSpPr>
        <p:spPr>
          <a:xfrm>
            <a:off x="268224" y="902208"/>
            <a:ext cx="7840606" cy="529777"/>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fr" sz="2000" b="1" u="sng" dirty="0">
                <a:latin typeface="Calibri" panose="020F0502020204030204" pitchFamily="34" charset="0"/>
                <a:cs typeface="Calibri" panose="020F0502020204030204" pitchFamily="34" charset="0"/>
              </a:rPr>
              <a:t>RÉFÉRENCES et NORMES</a:t>
            </a:r>
            <a:endParaRPr lang="it-IT" sz="2000" dirty="0"/>
          </a:p>
        </p:txBody>
      </p:sp>
      <p:sp>
        <p:nvSpPr>
          <p:cNvPr id="10" name="Titolo 1">
            <a:extLst>
              <a:ext uri="{FF2B5EF4-FFF2-40B4-BE49-F238E27FC236}">
                <a16:creationId xmlns="" xmlns:a16="http://schemas.microsoft.com/office/drawing/2014/main" id="{16A089E5-01BB-4338-9765-31AF63FC0C37}"/>
              </a:ext>
            </a:extLst>
          </p:cNvPr>
          <p:cNvSpPr>
            <a:spLocks noGrp="1"/>
          </p:cNvSpPr>
          <p:nvPr>
            <p:ph type="title"/>
          </p:nvPr>
        </p:nvSpPr>
        <p:spPr>
          <a:xfrm>
            <a:off x="0" y="0"/>
            <a:ext cx="9144000" cy="709613"/>
          </a:xfrm>
        </p:spPr>
        <p:txBody>
          <a:bodyPr>
            <a:noAutofit/>
          </a:bodyPr>
          <a:lstStyle/>
          <a:p>
            <a:r>
              <a:rPr lang="fr" dirty="0">
                <a:solidFill>
                  <a:schemeClr val="tx1"/>
                </a:solidFill>
              </a:rPr>
              <a:t>B.1.4 - ÉNERGIES RENOUVELABLES DANS LA CONSOMMATION </a:t>
            </a:r>
            <a:br>
              <a:rPr lang="fr" dirty="0">
                <a:solidFill>
                  <a:schemeClr val="tx1"/>
                </a:solidFill>
              </a:rPr>
            </a:br>
            <a:r>
              <a:rPr lang="fr" dirty="0">
                <a:solidFill>
                  <a:schemeClr val="tx1"/>
                </a:solidFill>
              </a:rPr>
              <a:t>TOTALE D'ÉNERGIE THERMIQUE</a:t>
            </a:r>
            <a:endParaRPr lang="it-IT" dirty="0">
              <a:solidFill>
                <a:schemeClr val="tx1"/>
              </a:solidFill>
            </a:endParaRPr>
          </a:p>
        </p:txBody>
      </p:sp>
      <p:grpSp>
        <p:nvGrpSpPr>
          <p:cNvPr id="2" name="Groupe 1">
            <a:extLst>
              <a:ext uri="{FF2B5EF4-FFF2-40B4-BE49-F238E27FC236}">
                <a16:creationId xmlns="" xmlns:a16="http://schemas.microsoft.com/office/drawing/2014/main" id="{D5982DCA-3810-BE1B-EFD0-E930EBC4CAF5}"/>
              </a:ext>
            </a:extLst>
          </p:cNvPr>
          <p:cNvGrpSpPr/>
          <p:nvPr/>
        </p:nvGrpSpPr>
        <p:grpSpPr>
          <a:xfrm>
            <a:off x="0" y="5928255"/>
            <a:ext cx="9144000" cy="939270"/>
            <a:chOff x="0" y="5918730"/>
            <a:chExt cx="9144000" cy="939270"/>
          </a:xfrm>
        </p:grpSpPr>
        <p:pic>
          <p:nvPicPr>
            <p:cNvPr id="3" name="Image 2">
              <a:extLst>
                <a:ext uri="{FF2B5EF4-FFF2-40B4-BE49-F238E27FC236}">
                  <a16:creationId xmlns="" xmlns:a16="http://schemas.microsoft.com/office/drawing/2014/main" id="{99C6E114-207C-7AFD-D7EC-1F0CE7CF1CBD}"/>
                </a:ext>
              </a:extLst>
            </p:cNvPr>
            <p:cNvPicPr>
              <a:picLocks noChangeAspect="1"/>
            </p:cNvPicPr>
            <p:nvPr/>
          </p:nvPicPr>
          <p:blipFill>
            <a:blip r:embed="rId2" cstate="print"/>
            <a:stretch>
              <a:fillRect/>
            </a:stretch>
          </p:blipFill>
          <p:spPr>
            <a:xfrm>
              <a:off x="304324" y="5918730"/>
              <a:ext cx="1798476" cy="636325"/>
            </a:xfrm>
            <a:prstGeom prst="rect">
              <a:avLst/>
            </a:prstGeom>
          </p:spPr>
        </p:pic>
        <p:sp>
          <p:nvSpPr>
            <p:cNvPr id="4" name="ZoneTexte 3">
              <a:extLst>
                <a:ext uri="{FF2B5EF4-FFF2-40B4-BE49-F238E27FC236}">
                  <a16:creationId xmlns="" xmlns:a16="http://schemas.microsoft.com/office/drawing/2014/main" id="{5AFDFAF7-FEC2-0AB4-82B1-94BE500B81C4}"/>
                </a:ext>
              </a:extLst>
            </p:cNvPr>
            <p:cNvSpPr txBox="1"/>
            <p:nvPr/>
          </p:nvSpPr>
          <p:spPr>
            <a:xfrm>
              <a:off x="2217267" y="6031835"/>
              <a:ext cx="6267450" cy="523220"/>
            </a:xfrm>
            <a:prstGeom prst="rect">
              <a:avLst/>
            </a:prstGeom>
            <a:solidFill>
              <a:schemeClr val="bg1"/>
            </a:solidFill>
          </p:spPr>
          <p:txBody>
            <a:bodyPr wrap="square" rtlCol="0">
              <a:spAutoFit/>
            </a:bodyPr>
            <a:lstStyle/>
            <a:p>
              <a:r>
                <a:rPr lang="fr-FR" sz="1400" dirty="0"/>
                <a:t>Module de formation 3</a:t>
              </a:r>
            </a:p>
            <a:p>
              <a:pPr marL="0" indent="0">
                <a:buNone/>
              </a:pPr>
              <a:r>
                <a:rPr lang="fr" sz="1400" dirty="0"/>
                <a:t>Calcul des critères d'évaluation de SBTool – Échelle du bâtiment</a:t>
              </a:r>
            </a:p>
          </p:txBody>
        </p:sp>
        <p:sp>
          <p:nvSpPr>
            <p:cNvPr id="9" name="Rectangle 8">
              <a:extLst>
                <a:ext uri="{FF2B5EF4-FFF2-40B4-BE49-F238E27FC236}">
                  <a16:creationId xmlns="" xmlns:a16="http://schemas.microsoft.com/office/drawing/2014/main" id="{76676571-35C8-41CB-A0F2-D782391A1347}"/>
                </a:ext>
              </a:extLst>
            </p:cNvPr>
            <p:cNvSpPr/>
            <p:nvPr/>
          </p:nvSpPr>
          <p:spPr>
            <a:xfrm>
              <a:off x="0" y="6572250"/>
              <a:ext cx="9144000" cy="285750"/>
            </a:xfrm>
            <a:prstGeom prst="rect">
              <a:avLst/>
            </a:prstGeom>
            <a:solidFill>
              <a:srgbClr val="1A965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1400" dirty="0"/>
                <a:t>Système de formation Villes MED DURABLES</a:t>
              </a:r>
            </a:p>
          </p:txBody>
        </p:sp>
      </p:grpSp>
      <p:sp>
        <p:nvSpPr>
          <p:cNvPr id="11" name="Rectangle 10">
            <a:extLst>
              <a:ext uri="{FF2B5EF4-FFF2-40B4-BE49-F238E27FC236}">
                <a16:creationId xmlns="" xmlns:a16="http://schemas.microsoft.com/office/drawing/2014/main" id="{8D0780F0-9F61-7B20-4824-D84C1C0E8079}"/>
              </a:ext>
            </a:extLst>
          </p:cNvPr>
          <p:cNvSpPr/>
          <p:nvPr/>
        </p:nvSpPr>
        <p:spPr>
          <a:xfrm>
            <a:off x="352982" y="1431985"/>
            <a:ext cx="8791017" cy="584775"/>
          </a:xfrm>
          <a:prstGeom prst="rect">
            <a:avLst/>
          </a:prstGeom>
        </p:spPr>
        <p:txBody>
          <a:bodyPr wrap="square">
            <a:spAutoFit/>
          </a:bodyPr>
          <a:lstStyle/>
          <a:p>
            <a:r>
              <a:rPr lang="fr" sz="1600" dirty="0">
                <a:solidFill>
                  <a:schemeClr val="accent1"/>
                </a:solidFill>
              </a:rPr>
              <a:t>https://ec.europa.eu/energy/en/topics/energy-strategy-and-energy-union/clean-energy-all-europeans _</a:t>
            </a:r>
          </a:p>
          <a:p>
            <a:endParaRPr lang="en-US" sz="1600" dirty="0"/>
          </a:p>
        </p:txBody>
      </p:sp>
      <p:pic>
        <p:nvPicPr>
          <p:cNvPr id="12" name="Image 11">
            <a:extLst>
              <a:ext uri="{FF2B5EF4-FFF2-40B4-BE49-F238E27FC236}">
                <a16:creationId xmlns="" xmlns:a16="http://schemas.microsoft.com/office/drawing/2014/main" id="{AA21FD6E-209C-E849-2157-24ECF6EE3A9D}"/>
              </a:ext>
            </a:extLst>
          </p:cNvPr>
          <p:cNvPicPr>
            <a:picLocks noChangeAspect="1"/>
          </p:cNvPicPr>
          <p:nvPr/>
        </p:nvPicPr>
        <p:blipFill>
          <a:blip r:embed="rId3"/>
          <a:stretch>
            <a:fillRect/>
          </a:stretch>
        </p:blipFill>
        <p:spPr>
          <a:xfrm>
            <a:off x="1569419" y="1857346"/>
            <a:ext cx="5722533" cy="3989387"/>
          </a:xfrm>
          <a:prstGeom prst="rect">
            <a:avLst/>
          </a:prstGeom>
        </p:spPr>
      </p:pic>
    </p:spTree>
    <p:extLst>
      <p:ext uri="{BB962C8B-B14F-4D97-AF65-F5344CB8AC3E}">
        <p14:creationId xmlns="" xmlns:p14="http://schemas.microsoft.com/office/powerpoint/2010/main" val="290287517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e 1">
            <a:extLst>
              <a:ext uri="{FF2B5EF4-FFF2-40B4-BE49-F238E27FC236}">
                <a16:creationId xmlns="" xmlns:a16="http://schemas.microsoft.com/office/drawing/2014/main" id="{C919E0E9-765B-79CF-8C89-85643EE0A388}"/>
              </a:ext>
            </a:extLst>
          </p:cNvPr>
          <p:cNvGrpSpPr/>
          <p:nvPr/>
        </p:nvGrpSpPr>
        <p:grpSpPr>
          <a:xfrm>
            <a:off x="0" y="5928255"/>
            <a:ext cx="9144000" cy="939270"/>
            <a:chOff x="0" y="5918730"/>
            <a:chExt cx="9144000" cy="939270"/>
          </a:xfrm>
        </p:grpSpPr>
        <p:pic>
          <p:nvPicPr>
            <p:cNvPr id="3" name="Image 2">
              <a:extLst>
                <a:ext uri="{FF2B5EF4-FFF2-40B4-BE49-F238E27FC236}">
                  <a16:creationId xmlns="" xmlns:a16="http://schemas.microsoft.com/office/drawing/2014/main" id="{EDA1DE57-19EF-9920-BB46-FA74032404A9}"/>
                </a:ext>
              </a:extLst>
            </p:cNvPr>
            <p:cNvPicPr>
              <a:picLocks noChangeAspect="1"/>
            </p:cNvPicPr>
            <p:nvPr/>
          </p:nvPicPr>
          <p:blipFill>
            <a:blip r:embed="rId2" cstate="print"/>
            <a:stretch>
              <a:fillRect/>
            </a:stretch>
          </p:blipFill>
          <p:spPr>
            <a:xfrm>
              <a:off x="304324" y="5918730"/>
              <a:ext cx="1798476" cy="636325"/>
            </a:xfrm>
            <a:prstGeom prst="rect">
              <a:avLst/>
            </a:prstGeom>
          </p:spPr>
        </p:pic>
        <p:sp>
          <p:nvSpPr>
            <p:cNvPr id="4" name="ZoneTexte 3">
              <a:extLst>
                <a:ext uri="{FF2B5EF4-FFF2-40B4-BE49-F238E27FC236}">
                  <a16:creationId xmlns="" xmlns:a16="http://schemas.microsoft.com/office/drawing/2014/main" id="{4214F9C5-8D0E-F4A8-F5DC-F8C3385BFCC4}"/>
                </a:ext>
              </a:extLst>
            </p:cNvPr>
            <p:cNvSpPr txBox="1"/>
            <p:nvPr/>
          </p:nvSpPr>
          <p:spPr>
            <a:xfrm>
              <a:off x="2217267" y="6031835"/>
              <a:ext cx="6267450" cy="523220"/>
            </a:xfrm>
            <a:prstGeom prst="rect">
              <a:avLst/>
            </a:prstGeom>
            <a:solidFill>
              <a:schemeClr val="bg1"/>
            </a:solidFill>
          </p:spPr>
          <p:txBody>
            <a:bodyPr wrap="square" rtlCol="0">
              <a:spAutoFit/>
            </a:bodyPr>
            <a:lstStyle/>
            <a:p>
              <a:r>
                <a:rPr lang="fr-FR" sz="1400" dirty="0"/>
                <a:t>Module de formation 3</a:t>
              </a:r>
            </a:p>
            <a:p>
              <a:pPr marL="0" indent="0">
                <a:buNone/>
              </a:pPr>
              <a:r>
                <a:rPr lang="fr" sz="1400" dirty="0"/>
                <a:t>Calcul des critères d'évaluation de SBTool – Échelle du bâtiment</a:t>
              </a:r>
            </a:p>
          </p:txBody>
        </p:sp>
        <p:sp>
          <p:nvSpPr>
            <p:cNvPr id="7" name="Rectangle 6">
              <a:extLst>
                <a:ext uri="{FF2B5EF4-FFF2-40B4-BE49-F238E27FC236}">
                  <a16:creationId xmlns="" xmlns:a16="http://schemas.microsoft.com/office/drawing/2014/main" id="{28035A2D-FD22-5A64-6105-E5B5B17A9E32}"/>
                </a:ext>
              </a:extLst>
            </p:cNvPr>
            <p:cNvSpPr/>
            <p:nvPr/>
          </p:nvSpPr>
          <p:spPr>
            <a:xfrm>
              <a:off x="0" y="6572250"/>
              <a:ext cx="9144000" cy="285750"/>
            </a:xfrm>
            <a:prstGeom prst="rect">
              <a:avLst/>
            </a:prstGeom>
            <a:solidFill>
              <a:srgbClr val="1A965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1400" dirty="0"/>
                <a:t>Système de formation Villes MED DURABLES</a:t>
              </a:r>
            </a:p>
          </p:txBody>
        </p:sp>
      </p:grpSp>
      <p:sp>
        <p:nvSpPr>
          <p:cNvPr id="5" name="Segnaposto numero diapositiva 4">
            <a:extLst>
              <a:ext uri="{FF2B5EF4-FFF2-40B4-BE49-F238E27FC236}">
                <a16:creationId xmlns="" xmlns:a16="http://schemas.microsoft.com/office/drawing/2014/main" id="{C58E2E09-0757-483E-AD0C-4C42867B117B}"/>
              </a:ext>
            </a:extLst>
          </p:cNvPr>
          <p:cNvSpPr>
            <a:spLocks noGrp="1"/>
          </p:cNvSpPr>
          <p:nvPr>
            <p:ph type="sldNum" sz="quarter" idx="12"/>
          </p:nvPr>
        </p:nvSpPr>
        <p:spPr>
          <a:xfrm>
            <a:off x="7010399" y="6572250"/>
            <a:ext cx="2133600" cy="285750"/>
          </a:xfrm>
        </p:spPr>
        <p:txBody>
          <a:bodyPr/>
          <a:lstStyle/>
          <a:p>
            <a:fld id="{243FB592-B9A9-49AA-A86F-4031F7B97808}" type="slidenum">
              <a:rPr lang="en-US" smtClean="0"/>
              <a:pPr/>
              <a:t>23</a:t>
            </a:fld>
            <a:endParaRPr lang="en-US"/>
          </a:p>
        </p:txBody>
      </p:sp>
      <p:sp>
        <p:nvSpPr>
          <p:cNvPr id="6" name="Segnaposto contenuto 2">
            <a:extLst>
              <a:ext uri="{FF2B5EF4-FFF2-40B4-BE49-F238E27FC236}">
                <a16:creationId xmlns="" xmlns:a16="http://schemas.microsoft.com/office/drawing/2014/main" id="{86F2EB93-A63A-4210-B86A-E5FCAD7D8D7F}"/>
              </a:ext>
            </a:extLst>
          </p:cNvPr>
          <p:cNvSpPr txBox="1">
            <a:spLocks/>
          </p:cNvSpPr>
          <p:nvPr/>
        </p:nvSpPr>
        <p:spPr>
          <a:xfrm>
            <a:off x="268224" y="902208"/>
            <a:ext cx="7840606" cy="529777"/>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fr" b="1" u="sng" dirty="0">
                <a:latin typeface="Calibri" panose="020F0502020204030204" pitchFamily="34" charset="0"/>
                <a:cs typeface="Calibri" panose="020F0502020204030204" pitchFamily="34" charset="0"/>
              </a:rPr>
              <a:t>RÉFÉRENCES et NORMES</a:t>
            </a:r>
            <a:endParaRPr lang="it-IT" dirty="0"/>
          </a:p>
        </p:txBody>
      </p:sp>
      <p:sp>
        <p:nvSpPr>
          <p:cNvPr id="10" name="Titolo 1">
            <a:extLst>
              <a:ext uri="{FF2B5EF4-FFF2-40B4-BE49-F238E27FC236}">
                <a16:creationId xmlns="" xmlns:a16="http://schemas.microsoft.com/office/drawing/2014/main" id="{16A089E5-01BB-4338-9765-31AF63FC0C37}"/>
              </a:ext>
            </a:extLst>
          </p:cNvPr>
          <p:cNvSpPr>
            <a:spLocks noGrp="1"/>
          </p:cNvSpPr>
          <p:nvPr>
            <p:ph type="title"/>
          </p:nvPr>
        </p:nvSpPr>
        <p:spPr>
          <a:xfrm>
            <a:off x="0" y="0"/>
            <a:ext cx="9144000" cy="709613"/>
          </a:xfrm>
        </p:spPr>
        <p:txBody>
          <a:bodyPr>
            <a:noAutofit/>
          </a:bodyPr>
          <a:lstStyle/>
          <a:p>
            <a:r>
              <a:rPr lang="fr" dirty="0">
                <a:solidFill>
                  <a:schemeClr val="tx1"/>
                </a:solidFill>
              </a:rPr>
              <a:t>B.1.4 - ÉNERGIES RENOUVELABLES DANS LA CONSOMMATION </a:t>
            </a:r>
            <a:br>
              <a:rPr lang="fr" dirty="0">
                <a:solidFill>
                  <a:schemeClr val="tx1"/>
                </a:solidFill>
              </a:rPr>
            </a:br>
            <a:r>
              <a:rPr lang="fr" dirty="0">
                <a:solidFill>
                  <a:schemeClr val="tx1"/>
                </a:solidFill>
              </a:rPr>
              <a:t>TOTALE D'ÉNERGIE THERMIQUE</a:t>
            </a:r>
            <a:endParaRPr lang="it-IT" dirty="0">
              <a:solidFill>
                <a:schemeClr val="tx1"/>
              </a:solidFill>
            </a:endParaRPr>
          </a:p>
        </p:txBody>
      </p:sp>
      <p:sp>
        <p:nvSpPr>
          <p:cNvPr id="8" name="Segnaposto contenuto 2">
            <a:extLst>
              <a:ext uri="{FF2B5EF4-FFF2-40B4-BE49-F238E27FC236}">
                <a16:creationId xmlns="" xmlns:a16="http://schemas.microsoft.com/office/drawing/2014/main" id="{86F2EB93-A63A-4210-B86A-E5FCAD7D8D7F}"/>
              </a:ext>
            </a:extLst>
          </p:cNvPr>
          <p:cNvSpPr txBox="1">
            <a:spLocks/>
          </p:cNvSpPr>
          <p:nvPr/>
        </p:nvSpPr>
        <p:spPr>
          <a:xfrm>
            <a:off x="168248" y="1431986"/>
            <a:ext cx="7253025" cy="709614"/>
          </a:xfrm>
          <a:prstGeom prst="rect">
            <a:avLst/>
          </a:prstGeom>
        </p:spPr>
        <p:txBody>
          <a:bodyPr vert="horz" lIns="91440" tIns="45720" rIns="91440" bIns="45720" rtlCol="0">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indent="0">
              <a:spcBef>
                <a:spcPts val="600"/>
              </a:spcBef>
              <a:buNone/>
            </a:pPr>
            <a:r>
              <a:rPr lang="fr" sz="1600" b="1" dirty="0"/>
              <a:t>Norme ASHRAE 189.1 </a:t>
            </a:r>
            <a:r>
              <a:rPr lang="fr" sz="1600" dirty="0"/>
              <a:t>- Conception de bâtiments écologiques à haute performance . </a:t>
            </a:r>
            <a:r>
              <a:rPr lang="fr" sz="1100" b="1" dirty="0">
                <a:solidFill>
                  <a:schemeClr val="tx2">
                    <a:lumMod val="60000"/>
                    <a:lumOff val="40000"/>
                  </a:schemeClr>
                </a:solidFill>
              </a:rPr>
              <a:t>Source : https://www.ashrae.org/technical-resources/standards-and-guidelines/read-only-versions-of-ashrae-standards</a:t>
            </a:r>
            <a:r>
              <a:rPr lang="fr" sz="1600" b="1" dirty="0">
                <a:solidFill>
                  <a:schemeClr val="tx2">
                    <a:lumMod val="60000"/>
                    <a:lumOff val="40000"/>
                  </a:schemeClr>
                </a:solidFill>
              </a:rPr>
              <a:t>   </a:t>
            </a:r>
            <a:endParaRPr lang="en-US" sz="1600" b="1" dirty="0">
              <a:solidFill>
                <a:schemeClr val="tx2">
                  <a:lumMod val="60000"/>
                  <a:lumOff val="40000"/>
                </a:schemeClr>
              </a:solidFill>
            </a:endParaRPr>
          </a:p>
          <a:p>
            <a:pPr marL="346075" indent="-346075">
              <a:spcBef>
                <a:spcPts val="600"/>
              </a:spcBef>
              <a:buNone/>
            </a:pPr>
            <a:endParaRPr lang="en-US" sz="2000" dirty="0"/>
          </a:p>
        </p:txBody>
      </p:sp>
      <p:pic>
        <p:nvPicPr>
          <p:cNvPr id="12" name="Picture 11"/>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7421273" y="1049375"/>
            <a:ext cx="1418030" cy="1828800"/>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pic>
        <p:nvPicPr>
          <p:cNvPr id="14" name="Picture 13"/>
          <p:cNvPicPr>
            <a:picLocks noChangeAspect="1" noChangeArrowheads="1"/>
          </p:cNvPicPr>
          <p:nvPr/>
        </p:nvPicPr>
        <p:blipFill>
          <a:blip r:embed="rId4">
            <a:extLst>
              <a:ext uri="{28A0092B-C50C-407E-A947-70E740481C1C}">
                <a14:useLocalDpi xmlns="" xmlns:a14="http://schemas.microsoft.com/office/drawing/2010/main" val="0"/>
              </a:ext>
            </a:extLst>
          </a:blip>
          <a:srcRect/>
          <a:stretch>
            <a:fillRect/>
          </a:stretch>
        </p:blipFill>
        <p:spPr bwMode="auto">
          <a:xfrm>
            <a:off x="1203562" y="2202597"/>
            <a:ext cx="5197238" cy="3502543"/>
          </a:xfrm>
          <a:prstGeom prst="rect">
            <a:avLst/>
          </a:prstGeom>
          <a:noFill/>
          <a:ln>
            <a:noFill/>
          </a:ln>
          <a:effectLst>
            <a:outerShdw blurRad="50800" dist="38100" dir="2700000" algn="tl" rotWithShape="0">
              <a:prstClr val="black">
                <a:alpha val="40000"/>
              </a:prstClr>
            </a:outer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Tree>
    <p:extLst>
      <p:ext uri="{BB962C8B-B14F-4D97-AF65-F5344CB8AC3E}">
        <p14:creationId xmlns="" xmlns:p14="http://schemas.microsoft.com/office/powerpoint/2010/main" val="164420844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egnaposto numero diapositiva 4">
            <a:extLst>
              <a:ext uri="{FF2B5EF4-FFF2-40B4-BE49-F238E27FC236}">
                <a16:creationId xmlns="" xmlns:a16="http://schemas.microsoft.com/office/drawing/2014/main" id="{C58E2E09-0757-483E-AD0C-4C42867B117B}"/>
              </a:ext>
            </a:extLst>
          </p:cNvPr>
          <p:cNvSpPr>
            <a:spLocks noGrp="1"/>
          </p:cNvSpPr>
          <p:nvPr>
            <p:ph type="sldNum" sz="quarter" idx="12"/>
          </p:nvPr>
        </p:nvSpPr>
        <p:spPr>
          <a:xfrm>
            <a:off x="7010400" y="6572250"/>
            <a:ext cx="2133600" cy="285750"/>
          </a:xfrm>
        </p:spPr>
        <p:txBody>
          <a:bodyPr/>
          <a:lstStyle/>
          <a:p>
            <a:fld id="{243FB592-B9A9-49AA-A86F-4031F7B97808}" type="slidenum">
              <a:rPr lang="en-US" smtClean="0"/>
              <a:pPr/>
              <a:t>24</a:t>
            </a:fld>
            <a:endParaRPr lang="en-US"/>
          </a:p>
        </p:txBody>
      </p:sp>
      <p:sp>
        <p:nvSpPr>
          <p:cNvPr id="10" name="Titolo 1">
            <a:extLst>
              <a:ext uri="{FF2B5EF4-FFF2-40B4-BE49-F238E27FC236}">
                <a16:creationId xmlns="" xmlns:a16="http://schemas.microsoft.com/office/drawing/2014/main" id="{16A089E5-01BB-4338-9765-31AF63FC0C37}"/>
              </a:ext>
            </a:extLst>
          </p:cNvPr>
          <p:cNvSpPr>
            <a:spLocks noGrp="1"/>
          </p:cNvSpPr>
          <p:nvPr>
            <p:ph type="title"/>
          </p:nvPr>
        </p:nvSpPr>
        <p:spPr>
          <a:xfrm>
            <a:off x="0" y="0"/>
            <a:ext cx="9144000" cy="709613"/>
          </a:xfrm>
        </p:spPr>
        <p:txBody>
          <a:bodyPr>
            <a:noAutofit/>
          </a:bodyPr>
          <a:lstStyle/>
          <a:p>
            <a:r>
              <a:rPr lang="fr" dirty="0">
                <a:solidFill>
                  <a:schemeClr val="tx1"/>
                </a:solidFill>
              </a:rPr>
              <a:t>B.1.4 - ÉNERGIES RENOUVELABLES DANS LA CONSOMMATION </a:t>
            </a:r>
            <a:br>
              <a:rPr lang="fr" dirty="0">
                <a:solidFill>
                  <a:schemeClr val="tx1"/>
                </a:solidFill>
              </a:rPr>
            </a:br>
            <a:r>
              <a:rPr lang="fr" dirty="0">
                <a:solidFill>
                  <a:schemeClr val="tx1"/>
                </a:solidFill>
              </a:rPr>
              <a:t>TOTALE D'ÉNERGIE THERMIQUE</a:t>
            </a:r>
            <a:endParaRPr lang="it-IT" dirty="0">
              <a:solidFill>
                <a:schemeClr val="tx1"/>
              </a:solidFill>
            </a:endParaRPr>
          </a:p>
        </p:txBody>
      </p:sp>
      <p:sp>
        <p:nvSpPr>
          <p:cNvPr id="8" name="Segnaposto contenuto 2">
            <a:extLst>
              <a:ext uri="{FF2B5EF4-FFF2-40B4-BE49-F238E27FC236}">
                <a16:creationId xmlns="" xmlns:a16="http://schemas.microsoft.com/office/drawing/2014/main" id="{86F2EB93-A63A-4210-B86A-E5FCAD7D8D7F}"/>
              </a:ext>
            </a:extLst>
          </p:cNvPr>
          <p:cNvSpPr>
            <a:spLocks noGrp="1"/>
          </p:cNvSpPr>
          <p:nvPr>
            <p:ph idx="4294967295"/>
          </p:nvPr>
        </p:nvSpPr>
        <p:spPr>
          <a:xfrm>
            <a:off x="268224" y="1600201"/>
            <a:ext cx="8418576" cy="4152112"/>
          </a:xfrm>
          <a:prstGeom prst="rect">
            <a:avLst/>
          </a:prstGeom>
        </p:spPr>
        <p:txBody>
          <a:bodyPr>
            <a:normAutofit/>
          </a:bodyPr>
          <a:lstStyle/>
          <a:p>
            <a:pPr marL="0" indent="0" algn="ctr">
              <a:buNone/>
            </a:pPr>
            <a:endParaRPr lang="it-IT" sz="2600" b="1" dirty="0">
              <a:latin typeface="Calibri" panose="020F0502020204030204" pitchFamily="34" charset="0"/>
              <a:cs typeface="Calibri" panose="020F0502020204030204" pitchFamily="34" charset="0"/>
            </a:endParaRPr>
          </a:p>
          <a:p>
            <a:pPr marL="0" indent="0" algn="ctr">
              <a:buNone/>
            </a:pPr>
            <a:endParaRPr lang="it-IT" sz="2600" b="1" dirty="0">
              <a:latin typeface="Calibri" panose="020F0502020204030204" pitchFamily="34" charset="0"/>
              <a:cs typeface="Calibri" panose="020F0502020204030204" pitchFamily="34" charset="0"/>
            </a:endParaRPr>
          </a:p>
          <a:p>
            <a:pPr marL="0" indent="0" algn="ctr">
              <a:buNone/>
            </a:pPr>
            <a:endParaRPr lang="it-IT" sz="2600" b="1" dirty="0">
              <a:latin typeface="Calibri" panose="020F0502020204030204" pitchFamily="34" charset="0"/>
              <a:cs typeface="Calibri" panose="020F0502020204030204" pitchFamily="34" charset="0"/>
            </a:endParaRPr>
          </a:p>
          <a:p>
            <a:pPr marL="0" indent="0" algn="ctr">
              <a:buNone/>
            </a:pPr>
            <a:r>
              <a:rPr lang="fr" b="1" dirty="0">
                <a:latin typeface="Calibri" panose="020F0502020204030204" pitchFamily="34" charset="0"/>
                <a:cs typeface="Calibri" panose="020F0502020204030204" pitchFamily="34" charset="0"/>
              </a:rPr>
              <a:t>EXEMPLE - </a:t>
            </a:r>
            <a:r>
              <a:rPr lang="fr" b="1" u="sng" dirty="0">
                <a:latin typeface="Calibri" panose="020F0502020204030204" pitchFamily="34" charset="0"/>
                <a:cs typeface="Calibri" panose="020F0502020204030204" pitchFamily="34" charset="0"/>
              </a:rPr>
              <a:t>PHASE DE CONCEPTION</a:t>
            </a:r>
            <a:endParaRPr lang="it-IT" dirty="0">
              <a:latin typeface="Calibri" panose="020F0502020204030204" pitchFamily="34" charset="0"/>
              <a:cs typeface="Calibri" panose="020F0502020204030204" pitchFamily="34" charset="0"/>
            </a:endParaRPr>
          </a:p>
          <a:p>
            <a:pPr marL="0" indent="0">
              <a:spcBef>
                <a:spcPts val="0"/>
              </a:spcBef>
              <a:buNone/>
            </a:pPr>
            <a:endParaRPr lang="it-IT" sz="2400" dirty="0"/>
          </a:p>
        </p:txBody>
      </p:sp>
      <p:grpSp>
        <p:nvGrpSpPr>
          <p:cNvPr id="2" name="Groupe 1">
            <a:extLst>
              <a:ext uri="{FF2B5EF4-FFF2-40B4-BE49-F238E27FC236}">
                <a16:creationId xmlns="" xmlns:a16="http://schemas.microsoft.com/office/drawing/2014/main" id="{AF28C776-4011-72E7-36A7-886E110D1631}"/>
              </a:ext>
            </a:extLst>
          </p:cNvPr>
          <p:cNvGrpSpPr/>
          <p:nvPr/>
        </p:nvGrpSpPr>
        <p:grpSpPr>
          <a:xfrm>
            <a:off x="0" y="5928255"/>
            <a:ext cx="9144000" cy="939270"/>
            <a:chOff x="0" y="5918730"/>
            <a:chExt cx="9144000" cy="939270"/>
          </a:xfrm>
        </p:grpSpPr>
        <p:pic>
          <p:nvPicPr>
            <p:cNvPr id="3" name="Image 2">
              <a:extLst>
                <a:ext uri="{FF2B5EF4-FFF2-40B4-BE49-F238E27FC236}">
                  <a16:creationId xmlns="" xmlns:a16="http://schemas.microsoft.com/office/drawing/2014/main" id="{D32F3762-C02F-7D36-8540-84D152E40575}"/>
                </a:ext>
              </a:extLst>
            </p:cNvPr>
            <p:cNvPicPr>
              <a:picLocks noChangeAspect="1"/>
            </p:cNvPicPr>
            <p:nvPr/>
          </p:nvPicPr>
          <p:blipFill>
            <a:blip r:embed="rId2" cstate="print"/>
            <a:stretch>
              <a:fillRect/>
            </a:stretch>
          </p:blipFill>
          <p:spPr>
            <a:xfrm>
              <a:off x="304324" y="5918730"/>
              <a:ext cx="1798476" cy="636325"/>
            </a:xfrm>
            <a:prstGeom prst="rect">
              <a:avLst/>
            </a:prstGeom>
          </p:spPr>
        </p:pic>
        <p:sp>
          <p:nvSpPr>
            <p:cNvPr id="4" name="ZoneTexte 3">
              <a:extLst>
                <a:ext uri="{FF2B5EF4-FFF2-40B4-BE49-F238E27FC236}">
                  <a16:creationId xmlns="" xmlns:a16="http://schemas.microsoft.com/office/drawing/2014/main" id="{125B04AF-2E76-46A0-4548-22C5EA90BC7F}"/>
                </a:ext>
              </a:extLst>
            </p:cNvPr>
            <p:cNvSpPr txBox="1"/>
            <p:nvPr/>
          </p:nvSpPr>
          <p:spPr>
            <a:xfrm>
              <a:off x="2217267" y="6031835"/>
              <a:ext cx="6267450" cy="523220"/>
            </a:xfrm>
            <a:prstGeom prst="rect">
              <a:avLst/>
            </a:prstGeom>
            <a:solidFill>
              <a:schemeClr val="bg1"/>
            </a:solidFill>
          </p:spPr>
          <p:txBody>
            <a:bodyPr wrap="square" rtlCol="0">
              <a:spAutoFit/>
            </a:bodyPr>
            <a:lstStyle/>
            <a:p>
              <a:r>
                <a:rPr lang="fr-FR" sz="1400" dirty="0"/>
                <a:t>Module de formation 3</a:t>
              </a:r>
            </a:p>
            <a:p>
              <a:pPr marL="0" indent="0">
                <a:buNone/>
              </a:pPr>
              <a:r>
                <a:rPr lang="fr" sz="1400" dirty="0"/>
                <a:t>Calcul des critères d'évaluation de SBTool – Échelle du bâtiment</a:t>
              </a:r>
            </a:p>
          </p:txBody>
        </p:sp>
        <p:sp>
          <p:nvSpPr>
            <p:cNvPr id="6" name="Rectangle 5">
              <a:extLst>
                <a:ext uri="{FF2B5EF4-FFF2-40B4-BE49-F238E27FC236}">
                  <a16:creationId xmlns="" xmlns:a16="http://schemas.microsoft.com/office/drawing/2014/main" id="{8896419B-7D40-56F5-DCC1-4A0C9AB480C5}"/>
                </a:ext>
              </a:extLst>
            </p:cNvPr>
            <p:cNvSpPr/>
            <p:nvPr/>
          </p:nvSpPr>
          <p:spPr>
            <a:xfrm>
              <a:off x="0" y="6572250"/>
              <a:ext cx="9144000" cy="285750"/>
            </a:xfrm>
            <a:prstGeom prst="rect">
              <a:avLst/>
            </a:prstGeom>
            <a:solidFill>
              <a:srgbClr val="1A965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1400" dirty="0"/>
                <a:t>Système de formation Villes MED DURABLES</a:t>
              </a:r>
            </a:p>
          </p:txBody>
        </p:sp>
      </p:grpSp>
    </p:spTree>
    <p:extLst>
      <p:ext uri="{BB962C8B-B14F-4D97-AF65-F5344CB8AC3E}">
        <p14:creationId xmlns="" xmlns:p14="http://schemas.microsoft.com/office/powerpoint/2010/main" val="414690995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egnaposto numero diapositiva 4">
            <a:extLst>
              <a:ext uri="{FF2B5EF4-FFF2-40B4-BE49-F238E27FC236}">
                <a16:creationId xmlns="" xmlns:a16="http://schemas.microsoft.com/office/drawing/2014/main" id="{C58E2E09-0757-483E-AD0C-4C42867B117B}"/>
              </a:ext>
            </a:extLst>
          </p:cNvPr>
          <p:cNvSpPr>
            <a:spLocks noGrp="1"/>
          </p:cNvSpPr>
          <p:nvPr>
            <p:ph type="sldNum" sz="quarter" idx="12"/>
          </p:nvPr>
        </p:nvSpPr>
        <p:spPr>
          <a:xfrm>
            <a:off x="7010400" y="6581775"/>
            <a:ext cx="2133600" cy="276225"/>
          </a:xfrm>
        </p:spPr>
        <p:txBody>
          <a:bodyPr/>
          <a:lstStyle/>
          <a:p>
            <a:fld id="{243FB592-B9A9-49AA-A86F-4031F7B97808}" type="slidenum">
              <a:rPr lang="en-US" smtClean="0"/>
              <a:pPr/>
              <a:t>25</a:t>
            </a:fld>
            <a:endParaRPr lang="en-US"/>
          </a:p>
        </p:txBody>
      </p:sp>
      <p:sp>
        <p:nvSpPr>
          <p:cNvPr id="10" name="Titolo 1">
            <a:extLst>
              <a:ext uri="{FF2B5EF4-FFF2-40B4-BE49-F238E27FC236}">
                <a16:creationId xmlns="" xmlns:a16="http://schemas.microsoft.com/office/drawing/2014/main" id="{16A089E5-01BB-4338-9765-31AF63FC0C37}"/>
              </a:ext>
            </a:extLst>
          </p:cNvPr>
          <p:cNvSpPr>
            <a:spLocks noGrp="1"/>
          </p:cNvSpPr>
          <p:nvPr>
            <p:ph type="title"/>
          </p:nvPr>
        </p:nvSpPr>
        <p:spPr>
          <a:xfrm>
            <a:off x="0" y="0"/>
            <a:ext cx="9144000" cy="709613"/>
          </a:xfrm>
        </p:spPr>
        <p:txBody>
          <a:bodyPr>
            <a:noAutofit/>
          </a:bodyPr>
          <a:lstStyle/>
          <a:p>
            <a:r>
              <a:rPr lang="fr" dirty="0">
                <a:solidFill>
                  <a:schemeClr val="tx1"/>
                </a:solidFill>
              </a:rPr>
              <a:t>B.1.4 - ÉNERGIES RENOUVELABLES DANS LA CONSOMMATION </a:t>
            </a:r>
            <a:br>
              <a:rPr lang="fr" dirty="0">
                <a:solidFill>
                  <a:schemeClr val="tx1"/>
                </a:solidFill>
              </a:rPr>
            </a:br>
            <a:r>
              <a:rPr lang="fr" dirty="0">
                <a:solidFill>
                  <a:schemeClr val="tx1"/>
                </a:solidFill>
              </a:rPr>
              <a:t>TOTALE D'ÉNERGIE THERMIQUE</a:t>
            </a:r>
            <a:endParaRPr lang="it-IT" dirty="0">
              <a:solidFill>
                <a:schemeClr val="tx1"/>
              </a:solidFill>
            </a:endParaRPr>
          </a:p>
        </p:txBody>
      </p:sp>
      <p:sp>
        <p:nvSpPr>
          <p:cNvPr id="6" name="Segnaposto contenuto 2">
            <a:extLst>
              <a:ext uri="{FF2B5EF4-FFF2-40B4-BE49-F238E27FC236}">
                <a16:creationId xmlns="" xmlns:a16="http://schemas.microsoft.com/office/drawing/2014/main" id="{86F2EB93-A63A-4210-B86A-E5FCAD7D8D7F}"/>
              </a:ext>
            </a:extLst>
          </p:cNvPr>
          <p:cNvSpPr>
            <a:spLocks noGrp="1"/>
          </p:cNvSpPr>
          <p:nvPr>
            <p:ph idx="4294967295"/>
          </p:nvPr>
        </p:nvSpPr>
        <p:spPr>
          <a:xfrm>
            <a:off x="457200" y="958292"/>
            <a:ext cx="8163017" cy="4966258"/>
          </a:xfrm>
          <a:prstGeom prst="rect">
            <a:avLst/>
          </a:prstGeom>
          <a:noFill/>
        </p:spPr>
        <p:txBody>
          <a:bodyPr>
            <a:normAutofit/>
          </a:bodyPr>
          <a:lstStyle/>
          <a:p>
            <a:pPr marL="0" indent="0" algn="just">
              <a:spcBef>
                <a:spcPts val="0"/>
              </a:spcBef>
              <a:spcAft>
                <a:spcPts val="600"/>
              </a:spcAft>
              <a:buNone/>
            </a:pPr>
            <a:r>
              <a:rPr lang="fr" sz="1400" dirty="0">
                <a:cs typeface="Calibri" panose="020F0502020204030204" pitchFamily="34" charset="0"/>
              </a:rPr>
              <a:t>Un nouvel immeuble de bureaux est conçu en Grèce, desservi par un système de chauffage central au gaz . La petite consommation d'eau chaude sanitaire du bâtiment est desservie par des capteurs solaires thermiques.</a:t>
            </a:r>
          </a:p>
          <a:p>
            <a:pPr marL="0" indent="0" algn="just">
              <a:spcBef>
                <a:spcPts val="0"/>
              </a:spcBef>
              <a:spcAft>
                <a:spcPts val="600"/>
              </a:spcAft>
              <a:buNone/>
            </a:pPr>
            <a:endParaRPr lang="en-US" sz="1400" b="1" i="1" dirty="0">
              <a:cs typeface="Calibri" panose="020F0502020204030204" pitchFamily="34" charset="0"/>
            </a:endParaRPr>
          </a:p>
          <a:p>
            <a:pPr marL="0" indent="0" algn="just">
              <a:spcBef>
                <a:spcPts val="0"/>
              </a:spcBef>
              <a:spcAft>
                <a:spcPts val="600"/>
              </a:spcAft>
              <a:buNone/>
            </a:pPr>
            <a:r>
              <a:rPr lang="fr" sz="1400" b="1" i="1" dirty="0">
                <a:cs typeface="Calibri" panose="020F0502020204030204" pitchFamily="34" charset="0"/>
              </a:rPr>
              <a:t>Données disponibles </a:t>
            </a:r>
            <a:r>
              <a:rPr lang="fr" sz="1400" i="1" dirty="0">
                <a:cs typeface="Calibri" panose="020F0502020204030204" pitchFamily="34" charset="0"/>
              </a:rPr>
              <a:t>: </a:t>
            </a:r>
            <a:r>
              <a:rPr lang="fr" sz="1400" dirty="0">
                <a:cs typeface="Calibri" panose="020F0502020204030204" pitchFamily="34" charset="0"/>
              </a:rPr>
              <a:t>La </a:t>
            </a:r>
            <a:r>
              <a:rPr lang="fr" sz="1400" b="1" dirty="0">
                <a:cs typeface="Calibri" panose="020F0502020204030204" pitchFamily="34" charset="0"/>
              </a:rPr>
              <a:t>surface intérieure utile </a:t>
            </a:r>
            <a:r>
              <a:rPr lang="fr" sz="1400" dirty="0">
                <a:cs typeface="Calibri" panose="020F0502020204030204" pitchFamily="34" charset="0"/>
              </a:rPr>
              <a:t>est de 2 995,8 m </a:t>
            </a:r>
            <a:r>
              <a:rPr lang="fr" sz="1400" baseline="30000" dirty="0">
                <a:cs typeface="Calibri" panose="020F0502020204030204" pitchFamily="34" charset="0"/>
              </a:rPr>
              <a:t>2 </a:t>
            </a:r>
            <a:r>
              <a:rPr lang="fr" sz="1400" dirty="0">
                <a:cs typeface="Calibri" panose="020F0502020204030204" pitchFamily="34" charset="0"/>
              </a:rPr>
              <a:t>. La consommation annuelle calculée </a:t>
            </a:r>
            <a:r>
              <a:rPr lang="fr" sz="1400" b="1" dirty="0">
                <a:cs typeface="Calibri" panose="020F0502020204030204" pitchFamily="34" charset="0"/>
              </a:rPr>
              <a:t>de gaz naturel </a:t>
            </a:r>
            <a:r>
              <a:rPr lang="fr" sz="1400" dirty="0">
                <a:cs typeface="Calibri" panose="020F0502020204030204" pitchFamily="34" charset="0"/>
              </a:rPr>
              <a:t>pour le chauffage des locaux est de 13 278,1 m </a:t>
            </a:r>
            <a:r>
              <a:rPr lang="fr" sz="1400" baseline="30000" dirty="0">
                <a:cs typeface="Calibri" panose="020F0502020204030204" pitchFamily="34" charset="0"/>
              </a:rPr>
              <a:t>3 </a:t>
            </a:r>
            <a:r>
              <a:rPr lang="fr" sz="1400" dirty="0">
                <a:cs typeface="Calibri" panose="020F0502020204030204" pitchFamily="34" charset="0"/>
              </a:rPr>
              <a:t>. Les capteurs solaires thermiques </a:t>
            </a:r>
            <a:r>
              <a:rPr lang="fr" sz="1400" b="1" dirty="0">
                <a:cs typeface="Calibri" panose="020F0502020204030204" pitchFamily="34" charset="0"/>
              </a:rPr>
              <a:t>couvrent </a:t>
            </a:r>
            <a:r>
              <a:rPr lang="fr" sz="1400" b="1" dirty="0" smtClean="0">
                <a:cs typeface="Calibri" panose="020F0502020204030204" pitchFamily="34" charset="0"/>
              </a:rPr>
              <a:t>     100 % </a:t>
            </a:r>
            <a:r>
              <a:rPr lang="fr" sz="1400" dirty="0">
                <a:cs typeface="Calibri" panose="020F0502020204030204" pitchFamily="34" charset="0"/>
              </a:rPr>
              <a:t>de la demande en ECS. Les simulations pour le type spécifique de capteurs solaires, l'emplacement, l'orientation, </a:t>
            </a:r>
            <a:r>
              <a:rPr lang="fr" sz="1400" dirty="0" err="1">
                <a:cs typeface="Calibri" panose="020F0502020204030204" pitchFamily="34" charset="0"/>
              </a:rPr>
              <a:t>etc. </a:t>
            </a:r>
            <a:r>
              <a:rPr lang="fr" sz="1400" dirty="0">
                <a:cs typeface="Calibri" panose="020F0502020204030204" pitchFamily="34" charset="0"/>
              </a:rPr>
              <a:t>, ont fourni une estimation de l' </a:t>
            </a:r>
            <a:r>
              <a:rPr lang="fr" sz="1400" b="1" dirty="0">
                <a:cs typeface="Calibri" panose="020F0502020204030204" pitchFamily="34" charset="0"/>
              </a:rPr>
              <a:t>énergie thermique annuelle </a:t>
            </a:r>
            <a:r>
              <a:rPr lang="fr" sz="1400" dirty="0">
                <a:cs typeface="Calibri" panose="020F0502020204030204" pitchFamily="34" charset="0"/>
              </a:rPr>
              <a:t>fournie au bâtiment à partir d' énergies renouvelables de 17 974,8 </a:t>
            </a:r>
            <a:r>
              <a:rPr lang="fr" sz="1400" dirty="0" err="1">
                <a:cs typeface="Calibri" panose="020F0502020204030204" pitchFamily="34" charset="0"/>
              </a:rPr>
              <a:t>kWh </a:t>
            </a:r>
            <a:r>
              <a:rPr lang="fr" sz="1400" baseline="-25000" dirty="0" err="1">
                <a:cs typeface="Calibri" panose="020F0502020204030204" pitchFamily="34" charset="0"/>
              </a:rPr>
              <a:t>th,RES</a:t>
            </a:r>
            <a:endParaRPr lang="en-US" sz="1400" baseline="-25000" dirty="0">
              <a:cs typeface="Calibri" panose="020F0502020204030204" pitchFamily="34" charset="0"/>
            </a:endParaRPr>
          </a:p>
          <a:p>
            <a:pPr marL="0" indent="0" algn="just">
              <a:spcBef>
                <a:spcPts val="0"/>
              </a:spcBef>
              <a:spcAft>
                <a:spcPts val="600"/>
              </a:spcAft>
              <a:buNone/>
            </a:pPr>
            <a:endParaRPr lang="en-US" sz="1400" dirty="0"/>
          </a:p>
          <a:p>
            <a:pPr marL="0" indent="0" algn="just">
              <a:spcBef>
                <a:spcPts val="0"/>
              </a:spcBef>
              <a:spcAft>
                <a:spcPts val="600"/>
              </a:spcAft>
              <a:buNone/>
            </a:pPr>
            <a:endParaRPr lang="en-US" sz="1400" dirty="0"/>
          </a:p>
          <a:p>
            <a:pPr marL="0" indent="0" algn="just">
              <a:spcBef>
                <a:spcPts val="0"/>
              </a:spcBef>
              <a:spcAft>
                <a:spcPts val="600"/>
              </a:spcAft>
              <a:buNone/>
            </a:pPr>
            <a:endParaRPr lang="en-US" sz="1400" dirty="0"/>
          </a:p>
        </p:txBody>
      </p:sp>
      <p:grpSp>
        <p:nvGrpSpPr>
          <p:cNvPr id="8" name="Group 7"/>
          <p:cNvGrpSpPr/>
          <p:nvPr/>
        </p:nvGrpSpPr>
        <p:grpSpPr>
          <a:xfrm>
            <a:off x="457200" y="3260742"/>
            <a:ext cx="8514080" cy="1100024"/>
            <a:chOff x="314960" y="4494161"/>
            <a:chExt cx="8514080" cy="916014"/>
          </a:xfrm>
        </p:grpSpPr>
        <p:sp>
          <p:nvSpPr>
            <p:cNvPr id="9" name="Segnaposto contenuto 2">
              <a:extLst>
                <a:ext uri="{FF2B5EF4-FFF2-40B4-BE49-F238E27FC236}">
                  <a16:creationId xmlns="" xmlns:a16="http://schemas.microsoft.com/office/drawing/2014/main" id="{86F2EB93-A63A-4210-B86A-E5FCAD7D8D7F}"/>
                </a:ext>
              </a:extLst>
            </p:cNvPr>
            <p:cNvSpPr txBox="1">
              <a:spLocks/>
            </p:cNvSpPr>
            <p:nvPr/>
          </p:nvSpPr>
          <p:spPr>
            <a:xfrm>
              <a:off x="314960" y="4530324"/>
              <a:ext cx="8514080" cy="879851"/>
            </a:xfrm>
            <a:prstGeom prst="rect">
              <a:avLst/>
            </a:prstGeom>
          </p:spPr>
          <p:style>
            <a:lnRef idx="1">
              <a:schemeClr val="accent3"/>
            </a:lnRef>
            <a:fillRef idx="2">
              <a:schemeClr val="accent3"/>
            </a:fillRef>
            <a:effectRef idx="1">
              <a:schemeClr val="accent3"/>
            </a:effectRef>
            <a:fontRef idx="minor">
              <a:schemeClr val="dk1"/>
            </a:fontRef>
          </p:style>
          <p:txBody>
            <a:bodyPr vert="horz" lIns="91440" tIns="45720" rIns="91440" bIns="45720" rtlCol="0" anchor="ctr" anchorCtr="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dk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dk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dk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dk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dk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dk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dk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dk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dk1"/>
                  </a:solidFill>
                  <a:latin typeface="+mn-lt"/>
                  <a:ea typeface="+mn-ea"/>
                  <a:cs typeface="+mn-cs"/>
                </a:defRPr>
              </a:lvl9pPr>
            </a:lstStyle>
            <a:p>
              <a:pPr marL="0" indent="0">
                <a:spcBef>
                  <a:spcPts val="0"/>
                </a:spcBef>
                <a:spcAft>
                  <a:spcPts val="600"/>
                </a:spcAft>
                <a:buNone/>
              </a:pPr>
              <a:r>
                <a:rPr lang="fr" sz="2000" b="1" dirty="0"/>
                <a:t>               Calculez le rapport en pourcentage de la quantité d'énergie thermique produite à partir de sources renouvelables à l' énergie thermique totale </a:t>
              </a:r>
              <a:r>
                <a:rPr lang="fr" sz="2000" dirty="0"/>
                <a:t>.</a:t>
              </a:r>
              <a:endParaRPr lang="en-US" sz="2000" b="1" dirty="0"/>
            </a:p>
          </p:txBody>
        </p:sp>
        <p:pic>
          <p:nvPicPr>
            <p:cNvPr id="11"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475615" y="4494161"/>
              <a:ext cx="494312" cy="476088"/>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grpSp>
      <p:grpSp>
        <p:nvGrpSpPr>
          <p:cNvPr id="2" name="Groupe 1">
            <a:extLst>
              <a:ext uri="{FF2B5EF4-FFF2-40B4-BE49-F238E27FC236}">
                <a16:creationId xmlns="" xmlns:a16="http://schemas.microsoft.com/office/drawing/2014/main" id="{2086DEBA-28FD-108B-5862-E003F9047227}"/>
              </a:ext>
            </a:extLst>
          </p:cNvPr>
          <p:cNvGrpSpPr/>
          <p:nvPr/>
        </p:nvGrpSpPr>
        <p:grpSpPr>
          <a:xfrm>
            <a:off x="0" y="5928255"/>
            <a:ext cx="9144000" cy="939270"/>
            <a:chOff x="0" y="5918730"/>
            <a:chExt cx="9144000" cy="939270"/>
          </a:xfrm>
        </p:grpSpPr>
        <p:pic>
          <p:nvPicPr>
            <p:cNvPr id="3" name="Image 2">
              <a:extLst>
                <a:ext uri="{FF2B5EF4-FFF2-40B4-BE49-F238E27FC236}">
                  <a16:creationId xmlns="" xmlns:a16="http://schemas.microsoft.com/office/drawing/2014/main" id="{84697973-413E-A817-0E16-BF8F2EAF4463}"/>
                </a:ext>
              </a:extLst>
            </p:cNvPr>
            <p:cNvPicPr>
              <a:picLocks noChangeAspect="1"/>
            </p:cNvPicPr>
            <p:nvPr/>
          </p:nvPicPr>
          <p:blipFill>
            <a:blip r:embed="rId3" cstate="print"/>
            <a:stretch>
              <a:fillRect/>
            </a:stretch>
          </p:blipFill>
          <p:spPr>
            <a:xfrm>
              <a:off x="304324" y="5918730"/>
              <a:ext cx="1798476" cy="636325"/>
            </a:xfrm>
            <a:prstGeom prst="rect">
              <a:avLst/>
            </a:prstGeom>
          </p:spPr>
        </p:pic>
        <p:sp>
          <p:nvSpPr>
            <p:cNvPr id="4" name="ZoneTexte 3">
              <a:extLst>
                <a:ext uri="{FF2B5EF4-FFF2-40B4-BE49-F238E27FC236}">
                  <a16:creationId xmlns="" xmlns:a16="http://schemas.microsoft.com/office/drawing/2014/main" id="{C55D1E7E-9B98-D17C-3BF9-324751CF059E}"/>
                </a:ext>
              </a:extLst>
            </p:cNvPr>
            <p:cNvSpPr txBox="1"/>
            <p:nvPr/>
          </p:nvSpPr>
          <p:spPr>
            <a:xfrm>
              <a:off x="2217267" y="6031835"/>
              <a:ext cx="6267450" cy="523220"/>
            </a:xfrm>
            <a:prstGeom prst="rect">
              <a:avLst/>
            </a:prstGeom>
            <a:solidFill>
              <a:schemeClr val="bg1"/>
            </a:solidFill>
          </p:spPr>
          <p:txBody>
            <a:bodyPr wrap="square" rtlCol="0">
              <a:spAutoFit/>
            </a:bodyPr>
            <a:lstStyle/>
            <a:p>
              <a:r>
                <a:rPr lang="fr-FR" sz="1400" dirty="0"/>
                <a:t>Module de formation 3</a:t>
              </a:r>
            </a:p>
            <a:p>
              <a:pPr marL="0" indent="0">
                <a:buNone/>
              </a:pPr>
              <a:r>
                <a:rPr lang="fr" sz="1400" dirty="0"/>
                <a:t>Calcul des critères d'évaluation de SBTool – Échelle du bâtiment</a:t>
              </a:r>
            </a:p>
          </p:txBody>
        </p:sp>
        <p:sp>
          <p:nvSpPr>
            <p:cNvPr id="7" name="Rectangle 6">
              <a:extLst>
                <a:ext uri="{FF2B5EF4-FFF2-40B4-BE49-F238E27FC236}">
                  <a16:creationId xmlns="" xmlns:a16="http://schemas.microsoft.com/office/drawing/2014/main" id="{D7E38601-37C6-40C8-E9B5-BB42012D67D7}"/>
                </a:ext>
              </a:extLst>
            </p:cNvPr>
            <p:cNvSpPr/>
            <p:nvPr/>
          </p:nvSpPr>
          <p:spPr>
            <a:xfrm>
              <a:off x="0" y="6572250"/>
              <a:ext cx="9144000" cy="285750"/>
            </a:xfrm>
            <a:prstGeom prst="rect">
              <a:avLst/>
            </a:prstGeom>
            <a:solidFill>
              <a:srgbClr val="1A965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1400" dirty="0"/>
                <a:t>Système de formation Villes MED DURABLES</a:t>
              </a:r>
            </a:p>
          </p:txBody>
        </p:sp>
      </p:grpSp>
    </p:spTree>
    <p:extLst>
      <p:ext uri="{BB962C8B-B14F-4D97-AF65-F5344CB8AC3E}">
        <p14:creationId xmlns="" xmlns:p14="http://schemas.microsoft.com/office/powerpoint/2010/main" val="156476360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e 11">
            <a:extLst>
              <a:ext uri="{FF2B5EF4-FFF2-40B4-BE49-F238E27FC236}">
                <a16:creationId xmlns="" xmlns:a16="http://schemas.microsoft.com/office/drawing/2014/main" id="{38201D1E-62C2-9952-C976-4BF12C836AC2}"/>
              </a:ext>
            </a:extLst>
          </p:cNvPr>
          <p:cNvGrpSpPr/>
          <p:nvPr/>
        </p:nvGrpSpPr>
        <p:grpSpPr>
          <a:xfrm>
            <a:off x="0" y="5928255"/>
            <a:ext cx="9144000" cy="939270"/>
            <a:chOff x="0" y="5918730"/>
            <a:chExt cx="9144000" cy="939270"/>
          </a:xfrm>
        </p:grpSpPr>
        <p:pic>
          <p:nvPicPr>
            <p:cNvPr id="31" name="Image 30">
              <a:extLst>
                <a:ext uri="{FF2B5EF4-FFF2-40B4-BE49-F238E27FC236}">
                  <a16:creationId xmlns="" xmlns:a16="http://schemas.microsoft.com/office/drawing/2014/main" id="{72A35655-50A4-F330-3496-BF5779762E8F}"/>
                </a:ext>
              </a:extLst>
            </p:cNvPr>
            <p:cNvPicPr>
              <a:picLocks noChangeAspect="1"/>
            </p:cNvPicPr>
            <p:nvPr/>
          </p:nvPicPr>
          <p:blipFill>
            <a:blip r:embed="rId2" cstate="print"/>
            <a:stretch>
              <a:fillRect/>
            </a:stretch>
          </p:blipFill>
          <p:spPr>
            <a:xfrm>
              <a:off x="304324" y="5918730"/>
              <a:ext cx="1798476" cy="636325"/>
            </a:xfrm>
            <a:prstGeom prst="rect">
              <a:avLst/>
            </a:prstGeom>
          </p:spPr>
        </p:pic>
        <p:sp>
          <p:nvSpPr>
            <p:cNvPr id="32" name="ZoneTexte 31">
              <a:extLst>
                <a:ext uri="{FF2B5EF4-FFF2-40B4-BE49-F238E27FC236}">
                  <a16:creationId xmlns="" xmlns:a16="http://schemas.microsoft.com/office/drawing/2014/main" id="{14B717BB-D9FC-32C5-D0E4-A041262AF1EF}"/>
                </a:ext>
              </a:extLst>
            </p:cNvPr>
            <p:cNvSpPr txBox="1"/>
            <p:nvPr/>
          </p:nvSpPr>
          <p:spPr>
            <a:xfrm>
              <a:off x="2217267" y="6031835"/>
              <a:ext cx="6267450" cy="523220"/>
            </a:xfrm>
            <a:prstGeom prst="rect">
              <a:avLst/>
            </a:prstGeom>
            <a:solidFill>
              <a:schemeClr val="bg1"/>
            </a:solidFill>
          </p:spPr>
          <p:txBody>
            <a:bodyPr wrap="square" rtlCol="0">
              <a:spAutoFit/>
            </a:bodyPr>
            <a:lstStyle/>
            <a:p>
              <a:r>
                <a:rPr lang="fr-FR" sz="1400" dirty="0"/>
                <a:t>Module de formation 3</a:t>
              </a:r>
            </a:p>
            <a:p>
              <a:pPr marL="0" indent="0">
                <a:buNone/>
              </a:pPr>
              <a:r>
                <a:rPr lang="fr" sz="1400" dirty="0"/>
                <a:t>Calcul des critères d'évaluation de SBTool – Échelle du bâtiment</a:t>
              </a:r>
            </a:p>
          </p:txBody>
        </p:sp>
        <p:sp>
          <p:nvSpPr>
            <p:cNvPr id="33" name="Rectangle 32">
              <a:extLst>
                <a:ext uri="{FF2B5EF4-FFF2-40B4-BE49-F238E27FC236}">
                  <a16:creationId xmlns="" xmlns:a16="http://schemas.microsoft.com/office/drawing/2014/main" id="{44BA6216-F050-3755-7AA1-B2C6BAE40A00}"/>
                </a:ext>
              </a:extLst>
            </p:cNvPr>
            <p:cNvSpPr/>
            <p:nvPr/>
          </p:nvSpPr>
          <p:spPr>
            <a:xfrm>
              <a:off x="0" y="6572250"/>
              <a:ext cx="9144000" cy="285750"/>
            </a:xfrm>
            <a:prstGeom prst="rect">
              <a:avLst/>
            </a:prstGeom>
            <a:solidFill>
              <a:srgbClr val="1A965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1400" dirty="0"/>
                <a:t>Système de formation Villes MED DURABLES</a:t>
              </a:r>
            </a:p>
          </p:txBody>
        </p:sp>
      </p:grpSp>
      <p:sp>
        <p:nvSpPr>
          <p:cNvPr id="5" name="Segnaposto numero diapositiva 4">
            <a:extLst>
              <a:ext uri="{FF2B5EF4-FFF2-40B4-BE49-F238E27FC236}">
                <a16:creationId xmlns="" xmlns:a16="http://schemas.microsoft.com/office/drawing/2014/main" id="{C58E2E09-0757-483E-AD0C-4C42867B117B}"/>
              </a:ext>
            </a:extLst>
          </p:cNvPr>
          <p:cNvSpPr>
            <a:spLocks noGrp="1"/>
          </p:cNvSpPr>
          <p:nvPr>
            <p:ph type="sldNum" sz="quarter" idx="12"/>
          </p:nvPr>
        </p:nvSpPr>
        <p:spPr>
          <a:xfrm>
            <a:off x="7010400" y="6572250"/>
            <a:ext cx="2133600" cy="285020"/>
          </a:xfrm>
        </p:spPr>
        <p:txBody>
          <a:bodyPr/>
          <a:lstStyle/>
          <a:p>
            <a:fld id="{243FB592-B9A9-49AA-A86F-4031F7B97808}" type="slidenum">
              <a:rPr lang="en-US" smtClean="0"/>
              <a:pPr/>
              <a:t>26</a:t>
            </a:fld>
            <a:endParaRPr lang="en-US"/>
          </a:p>
        </p:txBody>
      </p:sp>
      <p:sp>
        <p:nvSpPr>
          <p:cNvPr id="10" name="Titolo 1">
            <a:extLst>
              <a:ext uri="{FF2B5EF4-FFF2-40B4-BE49-F238E27FC236}">
                <a16:creationId xmlns="" xmlns:a16="http://schemas.microsoft.com/office/drawing/2014/main" id="{16A089E5-01BB-4338-9765-31AF63FC0C37}"/>
              </a:ext>
            </a:extLst>
          </p:cNvPr>
          <p:cNvSpPr>
            <a:spLocks noGrp="1"/>
          </p:cNvSpPr>
          <p:nvPr>
            <p:ph type="title"/>
          </p:nvPr>
        </p:nvSpPr>
        <p:spPr>
          <a:xfrm>
            <a:off x="0" y="0"/>
            <a:ext cx="9144000" cy="709613"/>
          </a:xfrm>
        </p:spPr>
        <p:txBody>
          <a:bodyPr>
            <a:noAutofit/>
          </a:bodyPr>
          <a:lstStyle/>
          <a:p>
            <a:r>
              <a:rPr lang="fr" dirty="0">
                <a:solidFill>
                  <a:schemeClr val="tx1"/>
                </a:solidFill>
              </a:rPr>
              <a:t>B.1.4 - ÉNERGIES RENOUVELABLES DANS LA CONSOMMATION </a:t>
            </a:r>
            <a:br>
              <a:rPr lang="fr" dirty="0">
                <a:solidFill>
                  <a:schemeClr val="tx1"/>
                </a:solidFill>
              </a:rPr>
            </a:br>
            <a:r>
              <a:rPr lang="fr" dirty="0">
                <a:solidFill>
                  <a:schemeClr val="tx1"/>
                </a:solidFill>
              </a:rPr>
              <a:t>TOTALE D'ÉNERGIE THERMIQUE</a:t>
            </a:r>
            <a:endParaRPr lang="it-IT" dirty="0">
              <a:solidFill>
                <a:schemeClr val="tx1"/>
              </a:solidFill>
            </a:endParaRPr>
          </a:p>
        </p:txBody>
      </p:sp>
      <p:grpSp>
        <p:nvGrpSpPr>
          <p:cNvPr id="6" name="Group 5"/>
          <p:cNvGrpSpPr/>
          <p:nvPr/>
        </p:nvGrpSpPr>
        <p:grpSpPr>
          <a:xfrm>
            <a:off x="7406285" y="2371691"/>
            <a:ext cx="1771390" cy="953916"/>
            <a:chOff x="7370142" y="1387307"/>
            <a:chExt cx="1771390" cy="953916"/>
          </a:xfrm>
        </p:grpSpPr>
        <p:pic>
          <p:nvPicPr>
            <p:cNvPr id="13" name="Picture 2"/>
            <p:cNvPicPr>
              <a:picLocks noChangeAspect="1" noChangeArrowheads="1"/>
            </p:cNvPicPr>
            <p:nvPr/>
          </p:nvPicPr>
          <p:blipFill>
            <a:blip r:embed="rId3">
              <a:extLst>
                <a:ext uri="{28A0092B-C50C-407E-A947-70E740481C1C}">
                  <a14:useLocalDpi xmlns="" xmlns:a14="http://schemas.microsoft.com/office/drawing/2010/main" val="0"/>
                </a:ext>
              </a:extLst>
            </a:blip>
            <a:srcRect/>
            <a:stretch>
              <a:fillRect/>
            </a:stretch>
          </p:blipFill>
          <p:spPr bwMode="auto">
            <a:xfrm>
              <a:off x="7971906" y="1387307"/>
              <a:ext cx="1169626" cy="953916"/>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grpSp>
          <p:nvGrpSpPr>
            <p:cNvPr id="2" name="Group 1"/>
            <p:cNvGrpSpPr/>
            <p:nvPr/>
          </p:nvGrpSpPr>
          <p:grpSpPr>
            <a:xfrm>
              <a:off x="7370142" y="1419581"/>
              <a:ext cx="666974" cy="685184"/>
              <a:chOff x="6863360" y="1419581"/>
              <a:chExt cx="666974" cy="685184"/>
            </a:xfrm>
          </p:grpSpPr>
          <p:pic>
            <p:nvPicPr>
              <p:cNvPr id="11" name="Picture 2"/>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6971837" y="1490228"/>
                <a:ext cx="450020" cy="514176"/>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14" name="Rounded Rectangle 13"/>
              <p:cNvSpPr/>
              <p:nvPr/>
            </p:nvSpPr>
            <p:spPr>
              <a:xfrm>
                <a:off x="6863360" y="1419581"/>
                <a:ext cx="666974" cy="685184"/>
              </a:xfrm>
              <a:prstGeom prst="round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sp>
        <p:nvSpPr>
          <p:cNvPr id="15" name="Segnaposto contenuto 2">
            <a:extLst>
              <a:ext uri="{FF2B5EF4-FFF2-40B4-BE49-F238E27FC236}">
                <a16:creationId xmlns="" xmlns:a16="http://schemas.microsoft.com/office/drawing/2014/main" id="{86F2EB93-A63A-4210-B86A-E5FCAD7D8D7F}"/>
              </a:ext>
            </a:extLst>
          </p:cNvPr>
          <p:cNvSpPr txBox="1">
            <a:spLocks/>
          </p:cNvSpPr>
          <p:nvPr/>
        </p:nvSpPr>
        <p:spPr>
          <a:xfrm>
            <a:off x="443361" y="2092720"/>
            <a:ext cx="8541382" cy="53193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Font typeface="Arial" panose="020B0604020202020204" pitchFamily="34" charset="0"/>
              <a:buNone/>
            </a:pPr>
            <a:r>
              <a:rPr lang="fr" sz="2000" b="1" dirty="0">
                <a:cs typeface="Calibri" panose="020F0502020204030204" pitchFamily="34" charset="0"/>
              </a:rPr>
              <a:t>Calculer le contenu énergétique du combustible (gaz naturel)</a:t>
            </a:r>
          </a:p>
          <a:p>
            <a:pPr marL="0" indent="0">
              <a:buFont typeface="Arial" panose="020B0604020202020204" pitchFamily="34" charset="0"/>
              <a:buNone/>
            </a:pPr>
            <a:endParaRPr lang="en-US" sz="2000" dirty="0">
              <a:cs typeface="Calibri" panose="020F0502020204030204" pitchFamily="34" charset="0"/>
            </a:endParaRPr>
          </a:p>
          <a:p>
            <a:pPr marL="0" indent="0">
              <a:buFont typeface="Arial" panose="020B0604020202020204" pitchFamily="34" charset="0"/>
              <a:buNone/>
            </a:pPr>
            <a:endParaRPr lang="en-US" sz="2000" dirty="0">
              <a:cs typeface="Calibri" panose="020F0502020204030204" pitchFamily="34" charset="0"/>
            </a:endParaRPr>
          </a:p>
          <a:p>
            <a:pPr marL="0" indent="0">
              <a:buFont typeface="Arial" panose="020B0604020202020204" pitchFamily="34" charset="0"/>
              <a:buNone/>
            </a:pPr>
            <a:endParaRPr lang="en-US" sz="2000" dirty="0">
              <a:cs typeface="Calibri" panose="020F0502020204030204" pitchFamily="34" charset="0"/>
            </a:endParaRPr>
          </a:p>
        </p:txBody>
      </p:sp>
      <p:grpSp>
        <p:nvGrpSpPr>
          <p:cNvPr id="19" name="Group 18"/>
          <p:cNvGrpSpPr/>
          <p:nvPr/>
        </p:nvGrpSpPr>
        <p:grpSpPr>
          <a:xfrm>
            <a:off x="76866" y="4105352"/>
            <a:ext cx="8284550" cy="1397105"/>
            <a:chOff x="-8111502" y="839615"/>
            <a:chExt cx="8284550" cy="1397105"/>
          </a:xfrm>
        </p:grpSpPr>
        <p:sp>
          <p:nvSpPr>
            <p:cNvPr id="20" name="TextBox 19"/>
            <p:cNvSpPr txBox="1"/>
            <p:nvPr/>
          </p:nvSpPr>
          <p:spPr>
            <a:xfrm>
              <a:off x="-8111502" y="1698111"/>
              <a:ext cx="3885231" cy="369332"/>
            </a:xfrm>
            <a:prstGeom prst="rect">
              <a:avLst/>
            </a:prstGeom>
            <a:noFill/>
          </p:spPr>
          <p:txBody>
            <a:bodyPr wrap="none" rtlCol="0">
              <a:spAutoFit/>
            </a:bodyPr>
            <a:lstStyle/>
            <a:p>
              <a:r>
                <a:rPr lang="fr" dirty="0"/>
                <a:t>Quantité de Combustible : </a:t>
              </a:r>
              <a:r>
                <a:rPr lang="fr" b="1" u="sng" dirty="0"/>
                <a:t>13 278,1 m </a:t>
              </a:r>
              <a:r>
                <a:rPr lang="fr" b="1" u="sng" baseline="30000" dirty="0"/>
                <a:t>3</a:t>
              </a:r>
              <a:endParaRPr lang="en-US" b="1" u="sng" baseline="30000" dirty="0"/>
            </a:p>
          </p:txBody>
        </p:sp>
        <p:sp>
          <p:nvSpPr>
            <p:cNvPr id="21" name="Rectangle 20"/>
            <p:cNvSpPr/>
            <p:nvPr/>
          </p:nvSpPr>
          <p:spPr>
            <a:xfrm>
              <a:off x="-4193473" y="1644020"/>
              <a:ext cx="384973" cy="584775"/>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fr" sz="32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X</a:t>
              </a:r>
              <a:endParaRPr lang="en-US" sz="32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22" name="Rounded Rectangle 21"/>
            <p:cNvSpPr/>
            <p:nvPr/>
          </p:nvSpPr>
          <p:spPr>
            <a:xfrm>
              <a:off x="-3971333" y="858009"/>
              <a:ext cx="1737360" cy="694732"/>
            </a:xfrm>
            <a:prstGeom prst="round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lnSpc>
                  <a:spcPts val="2500"/>
                </a:lnSpc>
              </a:pPr>
              <a:r>
                <a:rPr lang="fr" sz="1400" b="1" dirty="0"/>
                <a:t>PCI </a:t>
              </a:r>
              <a:r>
                <a:rPr lang="fr" sz="1400" b="1" dirty="0" err="1"/>
                <a:t>N at.gaz</a:t>
              </a:r>
              <a:r>
                <a:rPr lang="fr" sz="1400" b="1" dirty="0"/>
                <a:t> (10,3 kWh/m </a:t>
              </a:r>
              <a:r>
                <a:rPr lang="fr" sz="1400" b="1" baseline="30000" dirty="0"/>
                <a:t>3 </a:t>
              </a:r>
              <a:r>
                <a:rPr lang="fr" sz="1400" b="1" dirty="0"/>
                <a:t>)</a:t>
              </a:r>
            </a:p>
          </p:txBody>
        </p:sp>
        <p:sp>
          <p:nvSpPr>
            <p:cNvPr id="23" name="Rectangle 22"/>
            <p:cNvSpPr/>
            <p:nvPr/>
          </p:nvSpPr>
          <p:spPr>
            <a:xfrm>
              <a:off x="-2224716" y="1528834"/>
              <a:ext cx="439543" cy="707886"/>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fr" sz="40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a:t>
              </a:r>
              <a:endParaRPr lang="en-US" sz="40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24" name="Rounded Rectangle 23"/>
            <p:cNvSpPr/>
            <p:nvPr/>
          </p:nvSpPr>
          <p:spPr>
            <a:xfrm>
              <a:off x="-1688231" y="839615"/>
              <a:ext cx="1816443" cy="731520"/>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 sz="1400" b="1" dirty="0"/>
                <a:t>Énergie thermique fournie</a:t>
              </a:r>
              <a:endParaRPr lang="en-US" sz="1400" b="1" dirty="0"/>
            </a:p>
          </p:txBody>
        </p:sp>
        <p:pic>
          <p:nvPicPr>
            <p:cNvPr id="25" name="Picture 2"/>
            <p:cNvPicPr>
              <a:picLocks noChangeAspect="1" noChangeArrowheads="1"/>
            </p:cNvPicPr>
            <p:nvPr/>
          </p:nvPicPr>
          <p:blipFill>
            <a:blip r:embed="rId5">
              <a:extLst>
                <a:ext uri="{28A0092B-C50C-407E-A947-70E740481C1C}">
                  <a14:useLocalDpi xmlns="" xmlns:a14="http://schemas.microsoft.com/office/drawing/2010/main" val="0"/>
                </a:ext>
              </a:extLst>
            </a:blip>
            <a:srcRect/>
            <a:stretch>
              <a:fillRect/>
            </a:stretch>
          </p:blipFill>
          <p:spPr bwMode="auto">
            <a:xfrm>
              <a:off x="-5361563" y="904936"/>
              <a:ext cx="525905" cy="600879"/>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26" name="TextBox 25"/>
            <p:cNvSpPr txBox="1"/>
            <p:nvPr/>
          </p:nvSpPr>
          <p:spPr>
            <a:xfrm>
              <a:off x="-3870479" y="1698111"/>
              <a:ext cx="1548822" cy="369332"/>
            </a:xfrm>
            <a:prstGeom prst="rect">
              <a:avLst/>
            </a:prstGeom>
            <a:noFill/>
          </p:spPr>
          <p:txBody>
            <a:bodyPr wrap="none" rtlCol="0">
              <a:spAutoFit/>
            </a:bodyPr>
            <a:lstStyle/>
            <a:p>
              <a:r>
                <a:rPr lang="fr" b="1" u="sng" dirty="0"/>
                <a:t>10,3 kWh/ m3</a:t>
              </a:r>
              <a:endParaRPr lang="en-US" b="1" u="sng" dirty="0"/>
            </a:p>
          </p:txBody>
        </p:sp>
        <p:sp>
          <p:nvSpPr>
            <p:cNvPr id="27" name="TextBox 26"/>
            <p:cNvSpPr txBox="1"/>
            <p:nvPr/>
          </p:nvSpPr>
          <p:spPr>
            <a:xfrm>
              <a:off x="-1688231" y="1698111"/>
              <a:ext cx="1861279" cy="369332"/>
            </a:xfrm>
            <a:prstGeom prst="rect">
              <a:avLst/>
            </a:prstGeom>
            <a:noFill/>
          </p:spPr>
          <p:txBody>
            <a:bodyPr wrap="none" rtlCol="0">
              <a:spAutoFit/>
            </a:bodyPr>
            <a:lstStyle/>
            <a:p>
              <a:r>
                <a:rPr lang="fr" b="1" dirty="0"/>
                <a:t>136 764,4 kWhth</a:t>
              </a:r>
              <a:r>
                <a:rPr lang="fr" b="1" baseline="-25000" dirty="0"/>
                <a:t>f</a:t>
              </a:r>
              <a:endParaRPr lang="en-US" b="1" baseline="-25000" dirty="0"/>
            </a:p>
          </p:txBody>
        </p:sp>
      </p:grpSp>
      <p:pic>
        <p:nvPicPr>
          <p:cNvPr id="28" name="Picture 4"/>
          <p:cNvPicPr>
            <a:picLocks noChangeAspect="1" noChangeArrowheads="1"/>
          </p:cNvPicPr>
          <p:nvPr/>
        </p:nvPicPr>
        <p:blipFill>
          <a:blip r:embed="rId6" cstate="print">
            <a:extLst>
              <a:ext uri="{28A0092B-C50C-407E-A947-70E740481C1C}">
                <a14:useLocalDpi xmlns="" xmlns:a14="http://schemas.microsoft.com/office/drawing/2010/main" val="0"/>
              </a:ext>
            </a:extLst>
          </a:blip>
          <a:srcRect/>
          <a:stretch>
            <a:fillRect/>
          </a:stretch>
        </p:blipFill>
        <p:spPr bwMode="auto">
          <a:xfrm>
            <a:off x="7040181" y="5834930"/>
            <a:ext cx="378512" cy="368806"/>
          </a:xfrm>
          <a:prstGeom prst="rect">
            <a:avLst/>
          </a:prstGeom>
          <a:solidFill>
            <a:srgbClr val="FFFF00"/>
          </a:solidFill>
          <a:ln>
            <a:noFill/>
          </a:ln>
        </p:spPr>
      </p:pic>
      <p:sp>
        <p:nvSpPr>
          <p:cNvPr id="8" name="TextBox 7"/>
          <p:cNvSpPr txBox="1"/>
          <p:nvPr/>
        </p:nvSpPr>
        <p:spPr>
          <a:xfrm>
            <a:off x="7474656" y="5853075"/>
            <a:ext cx="1099916" cy="369332"/>
          </a:xfrm>
          <a:prstGeom prst="rect">
            <a:avLst/>
          </a:prstGeom>
          <a:noFill/>
        </p:spPr>
        <p:txBody>
          <a:bodyPr wrap="none" rtlCol="0">
            <a:spAutoFit/>
          </a:bodyPr>
          <a:lstStyle/>
          <a:p>
            <a:r>
              <a:rPr lang="fr" dirty="0"/>
              <a:t>Voir </a:t>
            </a:r>
            <a:r>
              <a:rPr lang="fr" b="1" dirty="0"/>
              <a:t>B.1.2</a:t>
            </a:r>
            <a:endParaRPr lang="en-US" dirty="0"/>
          </a:p>
        </p:txBody>
      </p:sp>
      <p:sp>
        <p:nvSpPr>
          <p:cNvPr id="29" name="Rectangle 28"/>
          <p:cNvSpPr/>
          <p:nvPr/>
        </p:nvSpPr>
        <p:spPr>
          <a:xfrm>
            <a:off x="8087419" y="900000"/>
            <a:ext cx="974306" cy="400110"/>
          </a:xfrm>
          <a:prstGeom prst="rect">
            <a:avLst/>
          </a:prstGeom>
        </p:spPr>
        <p:style>
          <a:lnRef idx="1">
            <a:schemeClr val="accent3"/>
          </a:lnRef>
          <a:fillRef idx="3">
            <a:schemeClr val="accent3"/>
          </a:fillRef>
          <a:effectRef idx="2">
            <a:schemeClr val="accent3"/>
          </a:effectRef>
          <a:fontRef idx="minor">
            <a:schemeClr val="lt1"/>
          </a:fontRef>
        </p:style>
        <p:txBody>
          <a:bodyPr wrap="none">
            <a:spAutoFit/>
          </a:bodyPr>
          <a:lstStyle/>
          <a:p>
            <a:r>
              <a:rPr lang="fr" sz="2000" b="1" i="1" dirty="0">
                <a:cs typeface="Calibri" panose="020F0502020204030204" pitchFamily="34" charset="0"/>
              </a:rPr>
              <a:t>Étape 1</a:t>
            </a:r>
            <a:endParaRPr lang="el-GR" sz="2000" dirty="0"/>
          </a:p>
        </p:txBody>
      </p:sp>
      <p:sp>
        <p:nvSpPr>
          <p:cNvPr id="4" name="Rectangle 3"/>
          <p:cNvSpPr/>
          <p:nvPr/>
        </p:nvSpPr>
        <p:spPr>
          <a:xfrm>
            <a:off x="443361" y="1093108"/>
            <a:ext cx="7037725" cy="707886"/>
          </a:xfrm>
          <a:prstGeom prst="rect">
            <a:avLst/>
          </a:prstGeom>
        </p:spPr>
        <p:txBody>
          <a:bodyPr wrap="square">
            <a:spAutoFit/>
          </a:bodyPr>
          <a:lstStyle/>
          <a:p>
            <a:pPr algn="just">
              <a:spcAft>
                <a:spcPts val="600"/>
              </a:spcAft>
            </a:pPr>
            <a:r>
              <a:rPr lang="fr" sz="2000" b="1" dirty="0">
                <a:cs typeface="Calibri" panose="020F0502020204030204" pitchFamily="34" charset="0"/>
              </a:rPr>
              <a:t>L'énergie thermique annuelle calculée fournie au bâtiment à partir d'énergies renouvelables </a:t>
            </a:r>
            <a:r>
              <a:rPr lang="fr" sz="2000" dirty="0">
                <a:cs typeface="Calibri" panose="020F0502020204030204" pitchFamily="34" charset="0"/>
              </a:rPr>
              <a:t>est</a:t>
            </a:r>
            <a:r>
              <a:rPr lang="fr" sz="2000" b="1" dirty="0">
                <a:cs typeface="Calibri" panose="020F0502020204030204" pitchFamily="34" charset="0"/>
              </a:rPr>
              <a:t> </a:t>
            </a:r>
            <a:r>
              <a:rPr lang="fr" sz="2000" dirty="0">
                <a:cs typeface="Calibri" panose="020F0502020204030204" pitchFamily="34" charset="0"/>
              </a:rPr>
              <a:t>17 974,8 </a:t>
            </a:r>
            <a:r>
              <a:rPr lang="fr" sz="2000" dirty="0" err="1">
                <a:cs typeface="Calibri" panose="020F0502020204030204" pitchFamily="34" charset="0"/>
              </a:rPr>
              <a:t>kWhth </a:t>
            </a:r>
            <a:r>
              <a:rPr lang="fr" sz="2000" baseline="-25000" dirty="0" err="1">
                <a:cs typeface="Calibri" panose="020F0502020204030204" pitchFamily="34" charset="0"/>
              </a:rPr>
              <a:t>,RES</a:t>
            </a:r>
            <a:endParaRPr lang="en-US" sz="2000" baseline="-25000" dirty="0">
              <a:cs typeface="Calibri" panose="020F0502020204030204" pitchFamily="34" charset="0"/>
            </a:endParaRPr>
          </a:p>
        </p:txBody>
      </p:sp>
      <p:sp>
        <p:nvSpPr>
          <p:cNvPr id="30" name="Rectangle 29"/>
          <p:cNvSpPr/>
          <p:nvPr/>
        </p:nvSpPr>
        <p:spPr>
          <a:xfrm>
            <a:off x="8087419" y="1898710"/>
            <a:ext cx="974306" cy="400110"/>
          </a:xfrm>
          <a:prstGeom prst="rect">
            <a:avLst/>
          </a:prstGeom>
        </p:spPr>
        <p:style>
          <a:lnRef idx="1">
            <a:schemeClr val="accent3"/>
          </a:lnRef>
          <a:fillRef idx="3">
            <a:schemeClr val="accent3"/>
          </a:fillRef>
          <a:effectRef idx="2">
            <a:schemeClr val="accent3"/>
          </a:effectRef>
          <a:fontRef idx="minor">
            <a:schemeClr val="lt1"/>
          </a:fontRef>
        </p:style>
        <p:txBody>
          <a:bodyPr wrap="none">
            <a:spAutoFit/>
          </a:bodyPr>
          <a:lstStyle/>
          <a:p>
            <a:r>
              <a:rPr lang="fr" sz="2000" b="1" i="1" dirty="0">
                <a:cs typeface="Calibri" panose="020F0502020204030204" pitchFamily="34" charset="0"/>
              </a:rPr>
              <a:t>Étape 2</a:t>
            </a:r>
            <a:endParaRPr lang="el-GR" sz="2000" dirty="0"/>
          </a:p>
        </p:txBody>
      </p:sp>
      <p:grpSp>
        <p:nvGrpSpPr>
          <p:cNvPr id="9" name="Groupe 8">
            <a:extLst>
              <a:ext uri="{FF2B5EF4-FFF2-40B4-BE49-F238E27FC236}">
                <a16:creationId xmlns="" xmlns:a16="http://schemas.microsoft.com/office/drawing/2014/main" id="{31B83C57-913F-5286-4C43-12D9512B3C32}"/>
              </a:ext>
            </a:extLst>
          </p:cNvPr>
          <p:cNvGrpSpPr/>
          <p:nvPr/>
        </p:nvGrpSpPr>
        <p:grpSpPr>
          <a:xfrm>
            <a:off x="8009892" y="3540616"/>
            <a:ext cx="1022135" cy="675823"/>
            <a:chOff x="7294445" y="3458691"/>
            <a:chExt cx="1309457" cy="972641"/>
          </a:xfrm>
        </p:grpSpPr>
        <p:pic>
          <p:nvPicPr>
            <p:cNvPr id="3" name="Image 2">
              <a:extLst>
                <a:ext uri="{FF2B5EF4-FFF2-40B4-BE49-F238E27FC236}">
                  <a16:creationId xmlns="" xmlns:a16="http://schemas.microsoft.com/office/drawing/2014/main" id="{FBC32174-BC01-7C7A-BDF0-0E2138EACAC6}"/>
                </a:ext>
              </a:extLst>
            </p:cNvPr>
            <p:cNvPicPr>
              <a:picLocks noChangeAspect="1"/>
            </p:cNvPicPr>
            <p:nvPr/>
          </p:nvPicPr>
          <p:blipFill>
            <a:blip r:embed="rId7"/>
            <a:stretch>
              <a:fillRect/>
            </a:stretch>
          </p:blipFill>
          <p:spPr>
            <a:xfrm>
              <a:off x="7632219" y="3478516"/>
              <a:ext cx="971683" cy="952816"/>
            </a:xfrm>
            <a:prstGeom prst="rect">
              <a:avLst/>
            </a:prstGeom>
          </p:spPr>
        </p:pic>
        <p:sp>
          <p:nvSpPr>
            <p:cNvPr id="7" name="Rectangle : coins arrondis 6">
              <a:extLst>
                <a:ext uri="{FF2B5EF4-FFF2-40B4-BE49-F238E27FC236}">
                  <a16:creationId xmlns="" xmlns:a16="http://schemas.microsoft.com/office/drawing/2014/main" id="{B22BBEED-492A-4ED4-72C9-4CD076665C8C}"/>
                </a:ext>
              </a:extLst>
            </p:cNvPr>
            <p:cNvSpPr/>
            <p:nvPr/>
          </p:nvSpPr>
          <p:spPr>
            <a:xfrm>
              <a:off x="7294445" y="3458691"/>
              <a:ext cx="664307" cy="385850"/>
            </a:xfrm>
            <a:prstGeom prst="roundRect">
              <a:avLst/>
            </a:prstGeom>
            <a:solidFill>
              <a:srgbClr val="00B0F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700" b="1" dirty="0"/>
                <a:t>Energie finale</a:t>
              </a:r>
            </a:p>
          </p:txBody>
        </p:sp>
      </p:grpSp>
    </p:spTree>
    <p:extLst>
      <p:ext uri="{BB962C8B-B14F-4D97-AF65-F5344CB8AC3E}">
        <p14:creationId xmlns="" xmlns:p14="http://schemas.microsoft.com/office/powerpoint/2010/main" val="315842587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egnaposto numero diapositiva 4">
            <a:extLst>
              <a:ext uri="{FF2B5EF4-FFF2-40B4-BE49-F238E27FC236}">
                <a16:creationId xmlns="" xmlns:a16="http://schemas.microsoft.com/office/drawing/2014/main" id="{C58E2E09-0757-483E-AD0C-4C42867B117B}"/>
              </a:ext>
            </a:extLst>
          </p:cNvPr>
          <p:cNvSpPr>
            <a:spLocks noGrp="1"/>
          </p:cNvSpPr>
          <p:nvPr>
            <p:ph type="sldNum" sz="quarter" idx="12"/>
          </p:nvPr>
        </p:nvSpPr>
        <p:spPr>
          <a:xfrm>
            <a:off x="6992069" y="6591300"/>
            <a:ext cx="2133600" cy="266700"/>
          </a:xfrm>
        </p:spPr>
        <p:txBody>
          <a:bodyPr/>
          <a:lstStyle/>
          <a:p>
            <a:fld id="{243FB592-B9A9-49AA-A86F-4031F7B97808}" type="slidenum">
              <a:rPr lang="en-US" sz="1000" smtClean="0"/>
              <a:pPr/>
              <a:t>27</a:t>
            </a:fld>
            <a:endParaRPr lang="en-US" sz="1000"/>
          </a:p>
        </p:txBody>
      </p:sp>
      <p:sp>
        <p:nvSpPr>
          <p:cNvPr id="10" name="Titolo 1">
            <a:extLst>
              <a:ext uri="{FF2B5EF4-FFF2-40B4-BE49-F238E27FC236}">
                <a16:creationId xmlns="" xmlns:a16="http://schemas.microsoft.com/office/drawing/2014/main" id="{16A089E5-01BB-4338-9765-31AF63FC0C37}"/>
              </a:ext>
            </a:extLst>
          </p:cNvPr>
          <p:cNvSpPr>
            <a:spLocks noGrp="1"/>
          </p:cNvSpPr>
          <p:nvPr>
            <p:ph type="title"/>
          </p:nvPr>
        </p:nvSpPr>
        <p:spPr>
          <a:xfrm>
            <a:off x="0" y="0"/>
            <a:ext cx="9144000" cy="709613"/>
          </a:xfrm>
        </p:spPr>
        <p:txBody>
          <a:bodyPr>
            <a:noAutofit/>
          </a:bodyPr>
          <a:lstStyle/>
          <a:p>
            <a:r>
              <a:rPr lang="fr" dirty="0">
                <a:solidFill>
                  <a:schemeClr val="tx1"/>
                </a:solidFill>
              </a:rPr>
              <a:t>B.1.4 - ÉNERGIES RENOUVELABLES DANS LA CONSOMMATION </a:t>
            </a:r>
            <a:br>
              <a:rPr lang="fr" dirty="0">
                <a:solidFill>
                  <a:schemeClr val="tx1"/>
                </a:solidFill>
              </a:rPr>
            </a:br>
            <a:r>
              <a:rPr lang="fr" dirty="0">
                <a:solidFill>
                  <a:schemeClr val="tx1"/>
                </a:solidFill>
              </a:rPr>
              <a:t>TOTALE D'ÉNERGIE THERMIQUE</a:t>
            </a:r>
            <a:endParaRPr lang="it-IT" dirty="0">
              <a:solidFill>
                <a:schemeClr val="tx1"/>
              </a:solidFill>
            </a:endParaRPr>
          </a:p>
        </p:txBody>
      </p:sp>
      <p:sp>
        <p:nvSpPr>
          <p:cNvPr id="4" name="Rounded Rectangle 3"/>
          <p:cNvSpPr/>
          <p:nvPr/>
        </p:nvSpPr>
        <p:spPr>
          <a:xfrm>
            <a:off x="2090528" y="4982764"/>
            <a:ext cx="2651760" cy="968291"/>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2500"/>
              </a:lnSpc>
            </a:pPr>
            <a:r>
              <a:rPr lang="fr" b="1" u="sng" dirty="0">
                <a:effectLst>
                  <a:outerShdw blurRad="38100" dist="38100" dir="2700000" algn="tl">
                    <a:srgbClr val="000000">
                      <a:alpha val="43137"/>
                    </a:srgbClr>
                  </a:outerShdw>
                </a:effectLst>
              </a:rPr>
              <a:t>154 739,2</a:t>
            </a:r>
          </a:p>
          <a:p>
            <a:pPr algn="ctr">
              <a:lnSpc>
                <a:spcPts val="2500"/>
              </a:lnSpc>
            </a:pPr>
            <a:r>
              <a:rPr lang="fr" sz="1400" b="1" dirty="0">
                <a:effectLst>
                  <a:outerShdw blurRad="38100" dist="38100" dir="2700000" algn="tl">
                    <a:srgbClr val="000000">
                      <a:alpha val="43137"/>
                    </a:srgbClr>
                  </a:outerShdw>
                </a:effectLst>
              </a:rPr>
              <a:t>Énergie thermique totale (carburants &amp; SER ) ( </a:t>
            </a:r>
            <a:r>
              <a:rPr lang="fr" sz="1400" b="1" dirty="0" err="1">
                <a:effectLst>
                  <a:outerShdw blurRad="38100" dist="38100" dir="2700000" algn="tl">
                    <a:srgbClr val="000000">
                      <a:alpha val="43137"/>
                    </a:srgbClr>
                  </a:outerShdw>
                </a:effectLst>
              </a:rPr>
              <a:t>kWh </a:t>
            </a:r>
            <a:r>
              <a:rPr lang="fr" sz="1400" b="1" baseline="-25000" dirty="0" err="1">
                <a:effectLst>
                  <a:outerShdw blurRad="38100" dist="38100" dir="2700000" algn="tl">
                    <a:srgbClr val="000000">
                      <a:alpha val="43137"/>
                    </a:srgbClr>
                  </a:outerShdw>
                </a:effectLst>
              </a:rPr>
              <a:t>th,t </a:t>
            </a:r>
            <a:r>
              <a:rPr lang="fr" sz="1400" b="1" dirty="0">
                <a:effectLst>
                  <a:outerShdw blurRad="38100" dist="38100" dir="2700000" algn="tl">
                    <a:srgbClr val="000000">
                      <a:alpha val="43137"/>
                    </a:srgbClr>
                  </a:outerShdw>
                </a:effectLst>
              </a:rPr>
              <a:t>)</a:t>
            </a:r>
            <a:endParaRPr lang="en-US" sz="1400" b="1" dirty="0">
              <a:effectLst>
                <a:outerShdw blurRad="38100" dist="38100" dir="2700000" algn="tl">
                  <a:srgbClr val="000000">
                    <a:alpha val="43137"/>
                  </a:srgbClr>
                </a:outerShdw>
              </a:effectLst>
            </a:endParaRPr>
          </a:p>
        </p:txBody>
      </p:sp>
      <p:sp>
        <p:nvSpPr>
          <p:cNvPr id="6" name="Rounded Rectangle 5"/>
          <p:cNvSpPr/>
          <p:nvPr/>
        </p:nvSpPr>
        <p:spPr>
          <a:xfrm>
            <a:off x="2090528" y="3172573"/>
            <a:ext cx="2651760" cy="968291"/>
          </a:xfrm>
          <a:prstGeom prst="round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lnSpc>
                <a:spcPts val="2500"/>
              </a:lnSpc>
            </a:pPr>
            <a:r>
              <a:rPr lang="fr" b="1" u="sng" dirty="0">
                <a:effectLst>
                  <a:outerShdw blurRad="38100" dist="38100" dir="2700000" algn="tl">
                    <a:srgbClr val="000000">
                      <a:alpha val="43137"/>
                    </a:srgbClr>
                  </a:outerShdw>
                </a:effectLst>
              </a:rPr>
              <a:t>17 974,8</a:t>
            </a:r>
            <a:endParaRPr lang="en-US" b="1" u="sng" dirty="0">
              <a:effectLst>
                <a:outerShdw blurRad="38100" dist="38100" dir="2700000" algn="tl">
                  <a:srgbClr val="000000">
                    <a:alpha val="43137"/>
                  </a:srgbClr>
                </a:outerShdw>
              </a:effectLst>
            </a:endParaRPr>
          </a:p>
          <a:p>
            <a:pPr algn="ctr">
              <a:lnSpc>
                <a:spcPts val="2500"/>
              </a:lnSpc>
            </a:pPr>
            <a:r>
              <a:rPr lang="fr" sz="1400" b="1" dirty="0">
                <a:effectLst>
                  <a:outerShdw blurRad="38100" dist="38100" dir="2700000" algn="tl">
                    <a:srgbClr val="000000">
                      <a:alpha val="43137"/>
                    </a:srgbClr>
                  </a:outerShdw>
                </a:effectLst>
              </a:rPr>
              <a:t>Énergie thermique à partir de SER ( </a:t>
            </a:r>
            <a:r>
              <a:rPr lang="fr" sz="1400" b="1" dirty="0" err="1">
                <a:effectLst>
                  <a:outerShdw blurRad="38100" dist="38100" dir="2700000" algn="tl">
                    <a:srgbClr val="000000">
                      <a:alpha val="43137"/>
                    </a:srgbClr>
                  </a:outerShdw>
                </a:effectLst>
              </a:rPr>
              <a:t>kWh </a:t>
            </a:r>
            <a:r>
              <a:rPr lang="fr" sz="1400" b="1" baseline="-25000" dirty="0" err="1">
                <a:effectLst>
                  <a:outerShdw blurRad="38100" dist="38100" dir="2700000" algn="tl">
                    <a:srgbClr val="000000">
                      <a:alpha val="43137"/>
                    </a:srgbClr>
                  </a:outerShdw>
                </a:effectLst>
              </a:rPr>
              <a:t>th,RES </a:t>
            </a:r>
            <a:r>
              <a:rPr lang="fr" sz="1400" b="1" dirty="0">
                <a:effectLst>
                  <a:outerShdw blurRad="38100" dist="38100" dir="2700000" algn="tl">
                    <a:srgbClr val="000000">
                      <a:alpha val="43137"/>
                    </a:srgbClr>
                  </a:outerShdw>
                </a:effectLst>
              </a:rPr>
              <a:t>)</a:t>
            </a:r>
            <a:endParaRPr lang="en-US" sz="1400" b="1" dirty="0">
              <a:effectLst>
                <a:outerShdw blurRad="38100" dist="38100" dir="2700000" algn="tl">
                  <a:srgbClr val="000000">
                    <a:alpha val="43137"/>
                  </a:srgbClr>
                </a:outerShdw>
              </a:effectLst>
            </a:endParaRPr>
          </a:p>
        </p:txBody>
      </p:sp>
      <p:sp>
        <p:nvSpPr>
          <p:cNvPr id="7" name="Rectangle 6"/>
          <p:cNvSpPr/>
          <p:nvPr/>
        </p:nvSpPr>
        <p:spPr>
          <a:xfrm>
            <a:off x="6422773" y="4069610"/>
            <a:ext cx="465191" cy="769441"/>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fr" sz="4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a:t>
            </a:r>
            <a:endParaRPr lang="en-US" sz="4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8" name="Rectangle 7"/>
          <p:cNvSpPr/>
          <p:nvPr/>
        </p:nvSpPr>
        <p:spPr>
          <a:xfrm>
            <a:off x="2542832" y="3795176"/>
            <a:ext cx="1867819" cy="769441"/>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fr" sz="44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______</a:t>
            </a:r>
            <a:endParaRPr lang="en-US" sz="4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9" name="Right Brace 8"/>
          <p:cNvSpPr/>
          <p:nvPr/>
        </p:nvSpPr>
        <p:spPr>
          <a:xfrm>
            <a:off x="5723448" y="3021907"/>
            <a:ext cx="667265" cy="3018736"/>
          </a:xfrm>
          <a:prstGeom prst="rightBrace">
            <a:avLst/>
          </a:prstGeom>
          <a:ln w="571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400"/>
          </a:p>
        </p:txBody>
      </p:sp>
      <p:grpSp>
        <p:nvGrpSpPr>
          <p:cNvPr id="11" name="Group 10"/>
          <p:cNvGrpSpPr/>
          <p:nvPr/>
        </p:nvGrpSpPr>
        <p:grpSpPr>
          <a:xfrm>
            <a:off x="6092463" y="3513166"/>
            <a:ext cx="3388311" cy="1747344"/>
            <a:chOff x="-4135367" y="3632928"/>
            <a:chExt cx="3388311" cy="1747344"/>
          </a:xfrm>
        </p:grpSpPr>
        <p:pic>
          <p:nvPicPr>
            <p:cNvPr id="12" name="Picture 4"/>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 xmlns:a14="http://schemas.microsoft.com/office/drawing/2010/main" val="0"/>
                </a:ext>
              </a:extLst>
            </a:blip>
            <a:srcRect/>
            <a:stretch>
              <a:fillRect/>
            </a:stretch>
          </p:blipFill>
          <p:spPr bwMode="auto">
            <a:xfrm>
              <a:off x="-3822990" y="3632928"/>
              <a:ext cx="2643338" cy="1747344"/>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
          <p:nvSpPr>
            <p:cNvPr id="13" name="Text Box 2"/>
            <p:cNvSpPr txBox="1">
              <a:spLocks noChangeArrowheads="1"/>
            </p:cNvSpPr>
            <p:nvPr/>
          </p:nvSpPr>
          <p:spPr bwMode="auto">
            <a:xfrm>
              <a:off x="-4135367" y="4412006"/>
              <a:ext cx="3388311" cy="646331"/>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lvl1pPr eaLnBrk="0" hangingPunct="0">
                <a:defRPr sz="2400">
                  <a:solidFill>
                    <a:schemeClr val="tx1"/>
                  </a:solidFill>
                  <a:latin typeface="Arial" charset="0"/>
                </a:defRPr>
              </a:lvl1pPr>
              <a:lvl2pPr marL="742950" indent="-285750" eaLnBrk="0" hangingPunct="0">
                <a:defRPr sz="2400">
                  <a:solidFill>
                    <a:schemeClr val="tx1"/>
                  </a:solidFill>
                  <a:latin typeface="Arial" charset="0"/>
                </a:defRPr>
              </a:lvl2pPr>
              <a:lvl3pPr marL="1143000" indent="-228600" eaLnBrk="0" hangingPunct="0">
                <a:defRPr sz="2400">
                  <a:solidFill>
                    <a:schemeClr val="tx1"/>
                  </a:solidFill>
                  <a:latin typeface="Arial" charset="0"/>
                </a:defRPr>
              </a:lvl3pPr>
              <a:lvl4pPr marL="1600200" indent="-228600" eaLnBrk="0" hangingPunct="0">
                <a:defRPr sz="2400">
                  <a:solidFill>
                    <a:schemeClr val="tx1"/>
                  </a:solidFill>
                  <a:latin typeface="Arial" charset="0"/>
                </a:defRPr>
              </a:lvl4pPr>
              <a:lvl5pPr marL="2057400" indent="-228600" eaLnBrk="0" hangingPunct="0">
                <a:defRPr sz="2400">
                  <a:solidFill>
                    <a:schemeClr val="tx1"/>
                  </a:solidFill>
                  <a:latin typeface="Arial" charset="0"/>
                </a:defRPr>
              </a:lvl5pPr>
              <a:lvl6pPr marL="2514600" indent="-228600" eaLnBrk="0" fontAlgn="base" hangingPunct="0">
                <a:spcBef>
                  <a:spcPct val="0"/>
                </a:spcBef>
                <a:spcAft>
                  <a:spcPct val="0"/>
                </a:spcAft>
                <a:defRPr sz="2400">
                  <a:solidFill>
                    <a:schemeClr val="tx1"/>
                  </a:solidFill>
                  <a:latin typeface="Arial" charset="0"/>
                </a:defRPr>
              </a:lvl6pPr>
              <a:lvl7pPr marL="2971800" indent="-228600" eaLnBrk="0" fontAlgn="base" hangingPunct="0">
                <a:spcBef>
                  <a:spcPct val="0"/>
                </a:spcBef>
                <a:spcAft>
                  <a:spcPct val="0"/>
                </a:spcAft>
                <a:defRPr sz="2400">
                  <a:solidFill>
                    <a:schemeClr val="tx1"/>
                  </a:solidFill>
                  <a:latin typeface="Arial" charset="0"/>
                </a:defRPr>
              </a:lvl7pPr>
              <a:lvl8pPr marL="3429000" indent="-228600" eaLnBrk="0" fontAlgn="base" hangingPunct="0">
                <a:spcBef>
                  <a:spcPct val="0"/>
                </a:spcBef>
                <a:spcAft>
                  <a:spcPct val="0"/>
                </a:spcAft>
                <a:defRPr sz="2400">
                  <a:solidFill>
                    <a:schemeClr val="tx1"/>
                  </a:solidFill>
                  <a:latin typeface="Arial" charset="0"/>
                </a:defRPr>
              </a:lvl8pPr>
              <a:lvl9pPr marL="3886200" indent="-228600" eaLnBrk="0" fontAlgn="base" hangingPunct="0">
                <a:spcBef>
                  <a:spcPct val="0"/>
                </a:spcBef>
                <a:spcAft>
                  <a:spcPct val="0"/>
                </a:spcAft>
                <a:defRPr sz="2400">
                  <a:solidFill>
                    <a:schemeClr val="tx1"/>
                  </a:solidFill>
                  <a:latin typeface="Arial" charset="0"/>
                </a:defRPr>
              </a:lvl9pPr>
            </a:lstStyle>
            <a:p>
              <a:pPr algn="ctr" defTabSz="457200" eaLnBrk="1" fontAlgn="base" hangingPunct="1">
                <a:spcBef>
                  <a:spcPct val="0"/>
                </a:spcBef>
                <a:spcAft>
                  <a:spcPct val="0"/>
                </a:spcAft>
                <a:defRPr/>
              </a:pPr>
              <a:r>
                <a:rPr lang="fr" sz="2000" b="1" u="sng" kern="0" spc="50" dirty="0">
                  <a:ln w="11430"/>
                  <a:solidFill>
                    <a:srgbClr val="FF0000"/>
                  </a:solidFill>
                  <a:effectLst>
                    <a:outerShdw blurRad="76200" dist="50800" dir="5400000" algn="tl" rotWithShape="0">
                      <a:srgbClr val="000000">
                        <a:alpha val="65000"/>
                      </a:srgbClr>
                    </a:outerShdw>
                  </a:effectLst>
                  <a:latin typeface="Arial Black" pitchFamily="34" charset="0"/>
                  <a:cs typeface="Arial" charset="0"/>
                </a:rPr>
                <a:t>11,6 %</a:t>
              </a:r>
            </a:p>
            <a:p>
              <a:pPr algn="ctr" defTabSz="457200" eaLnBrk="1" fontAlgn="base" hangingPunct="1">
                <a:spcBef>
                  <a:spcPts val="600"/>
                </a:spcBef>
                <a:spcAft>
                  <a:spcPct val="0"/>
                </a:spcAft>
                <a:defRPr/>
              </a:pPr>
              <a:r>
                <a:rPr lang="fr" sz="1050" b="1" kern="0" spc="50" dirty="0">
                  <a:ln w="11430"/>
                  <a:solidFill>
                    <a:srgbClr val="FF0000"/>
                  </a:solidFill>
                  <a:effectLst>
                    <a:outerShdw blurRad="76200" dist="50800" dir="5400000" algn="tl" rotWithShape="0">
                      <a:srgbClr val="000000">
                        <a:alpha val="65000"/>
                      </a:srgbClr>
                    </a:outerShdw>
                  </a:effectLst>
                  <a:latin typeface="Arial Black" pitchFamily="34" charset="0"/>
                  <a:cs typeface="Arial" charset="0"/>
                </a:rPr>
                <a:t>% RES Thermique</a:t>
              </a:r>
              <a:endParaRPr lang="el-GR" sz="1050" b="1" kern="0" spc="50" baseline="30000" dirty="0">
                <a:ln w="11430"/>
                <a:solidFill>
                  <a:srgbClr val="FF0000"/>
                </a:solidFill>
                <a:effectLst>
                  <a:outerShdw blurRad="76200" dist="50800" dir="5400000" algn="tl" rotWithShape="0">
                    <a:srgbClr val="000000">
                      <a:alpha val="65000"/>
                    </a:srgbClr>
                  </a:outerShdw>
                </a:effectLst>
                <a:latin typeface="Arial Black" pitchFamily="34" charset="0"/>
                <a:cs typeface="Arial" charset="0"/>
              </a:endParaRPr>
            </a:p>
          </p:txBody>
        </p:sp>
      </p:grpSp>
      <p:grpSp>
        <p:nvGrpSpPr>
          <p:cNvPr id="24" name="Group 23"/>
          <p:cNvGrpSpPr/>
          <p:nvPr/>
        </p:nvGrpSpPr>
        <p:grpSpPr>
          <a:xfrm>
            <a:off x="273856" y="3144534"/>
            <a:ext cx="1785326" cy="953916"/>
            <a:chOff x="350975" y="1815465"/>
            <a:chExt cx="1785326" cy="953916"/>
          </a:xfrm>
        </p:grpSpPr>
        <p:pic>
          <p:nvPicPr>
            <p:cNvPr id="15" name="Picture 2"/>
            <p:cNvPicPr>
              <a:picLocks noChangeAspect="1" noChangeArrowheads="1"/>
            </p:cNvPicPr>
            <p:nvPr/>
          </p:nvPicPr>
          <p:blipFill>
            <a:blip r:embed="rId3">
              <a:extLst>
                <a:ext uri="{28A0092B-C50C-407E-A947-70E740481C1C}">
                  <a14:useLocalDpi xmlns="" xmlns:a14="http://schemas.microsoft.com/office/drawing/2010/main" val="0"/>
                </a:ext>
              </a:extLst>
            </a:blip>
            <a:srcRect/>
            <a:stretch>
              <a:fillRect/>
            </a:stretch>
          </p:blipFill>
          <p:spPr bwMode="auto">
            <a:xfrm>
              <a:off x="966675" y="1815465"/>
              <a:ext cx="1169626" cy="953916"/>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pic>
          <p:nvPicPr>
            <p:cNvPr id="22" name="Picture 5"/>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350975" y="1892485"/>
              <a:ext cx="823057" cy="667454"/>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
          <p:nvSpPr>
            <p:cNvPr id="17" name="Rounded Rectangle 16"/>
            <p:cNvSpPr/>
            <p:nvPr/>
          </p:nvSpPr>
          <p:spPr>
            <a:xfrm>
              <a:off x="464064" y="1847739"/>
              <a:ext cx="666974" cy="685184"/>
            </a:xfrm>
            <a:prstGeom prst="round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p>
          </p:txBody>
        </p:sp>
      </p:grpSp>
      <p:grpSp>
        <p:nvGrpSpPr>
          <p:cNvPr id="2" name="Group 1"/>
          <p:cNvGrpSpPr/>
          <p:nvPr/>
        </p:nvGrpSpPr>
        <p:grpSpPr>
          <a:xfrm>
            <a:off x="354640" y="4997144"/>
            <a:ext cx="1683254" cy="953916"/>
            <a:chOff x="581676" y="3668075"/>
            <a:chExt cx="1683254" cy="953916"/>
          </a:xfrm>
        </p:grpSpPr>
        <p:pic>
          <p:nvPicPr>
            <p:cNvPr id="20" name="Picture 2"/>
            <p:cNvPicPr>
              <a:picLocks noChangeAspect="1" noChangeArrowheads="1"/>
            </p:cNvPicPr>
            <p:nvPr/>
          </p:nvPicPr>
          <p:blipFill>
            <a:blip r:embed="rId3">
              <a:extLst>
                <a:ext uri="{28A0092B-C50C-407E-A947-70E740481C1C}">
                  <a14:useLocalDpi xmlns="" xmlns:a14="http://schemas.microsoft.com/office/drawing/2010/main" val="0"/>
                </a:ext>
              </a:extLst>
            </a:blip>
            <a:srcRect/>
            <a:stretch>
              <a:fillRect/>
            </a:stretch>
          </p:blipFill>
          <p:spPr bwMode="auto">
            <a:xfrm>
              <a:off x="1095304" y="3668075"/>
              <a:ext cx="1169626" cy="953916"/>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
          <p:nvSpPr>
            <p:cNvPr id="21" name="Rounded Rectangle 20"/>
            <p:cNvSpPr/>
            <p:nvPr/>
          </p:nvSpPr>
          <p:spPr>
            <a:xfrm>
              <a:off x="581676" y="3700349"/>
              <a:ext cx="666974" cy="685184"/>
            </a:xfrm>
            <a:prstGeom prst="round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p>
          </p:txBody>
        </p:sp>
        <p:pic>
          <p:nvPicPr>
            <p:cNvPr id="23" name="Picture 2"/>
            <p:cNvPicPr>
              <a:picLocks noChangeAspect="1" noChangeArrowheads="1"/>
            </p:cNvPicPr>
            <p:nvPr/>
          </p:nvPicPr>
          <p:blipFill>
            <a:blip r:embed="rId5" cstate="print">
              <a:extLst>
                <a:ext uri="{28A0092B-C50C-407E-A947-70E740481C1C}">
                  <a14:useLocalDpi xmlns="" xmlns:a14="http://schemas.microsoft.com/office/drawing/2010/main" val="0"/>
                </a:ext>
              </a:extLst>
            </a:blip>
            <a:srcRect/>
            <a:stretch>
              <a:fillRect/>
            </a:stretch>
          </p:blipFill>
          <p:spPr bwMode="auto">
            <a:xfrm>
              <a:off x="666572" y="3785853"/>
              <a:ext cx="450020" cy="514176"/>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grpSp>
      <p:sp>
        <p:nvSpPr>
          <p:cNvPr id="26" name="Rectangle 25"/>
          <p:cNvSpPr/>
          <p:nvPr/>
        </p:nvSpPr>
        <p:spPr>
          <a:xfrm>
            <a:off x="8087419" y="2229069"/>
            <a:ext cx="898131" cy="369332"/>
          </a:xfrm>
          <a:prstGeom prst="rect">
            <a:avLst/>
          </a:prstGeom>
        </p:spPr>
        <p:style>
          <a:lnRef idx="1">
            <a:schemeClr val="accent3"/>
          </a:lnRef>
          <a:fillRef idx="3">
            <a:schemeClr val="accent3"/>
          </a:fillRef>
          <a:effectRef idx="2">
            <a:schemeClr val="accent3"/>
          </a:effectRef>
          <a:fontRef idx="minor">
            <a:schemeClr val="lt1"/>
          </a:fontRef>
        </p:style>
        <p:txBody>
          <a:bodyPr wrap="none">
            <a:spAutoFit/>
          </a:bodyPr>
          <a:lstStyle/>
          <a:p>
            <a:r>
              <a:rPr lang="fr" b="1" i="1" dirty="0">
                <a:cs typeface="Calibri" panose="020F0502020204030204" pitchFamily="34" charset="0"/>
              </a:rPr>
              <a:t>Étape 4</a:t>
            </a:r>
            <a:endParaRPr lang="el-GR" dirty="0"/>
          </a:p>
        </p:txBody>
      </p:sp>
      <p:sp>
        <p:nvSpPr>
          <p:cNvPr id="27" name="Segnaposto contenuto 2">
            <a:extLst>
              <a:ext uri="{FF2B5EF4-FFF2-40B4-BE49-F238E27FC236}">
                <a16:creationId xmlns="" xmlns:a16="http://schemas.microsoft.com/office/drawing/2014/main" id="{86F2EB93-A63A-4210-B86A-E5FCAD7D8D7F}"/>
              </a:ext>
            </a:extLst>
          </p:cNvPr>
          <p:cNvSpPr txBox="1">
            <a:spLocks/>
          </p:cNvSpPr>
          <p:nvPr/>
        </p:nvSpPr>
        <p:spPr>
          <a:xfrm>
            <a:off x="386945" y="2354476"/>
            <a:ext cx="8541382" cy="53193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fr" sz="1600" b="1" dirty="0">
                <a:cs typeface="Calibri" panose="020F0502020204030204" pitchFamily="34" charset="0"/>
              </a:rPr>
              <a:t>Calculer le rapport en pourcentage</a:t>
            </a:r>
            <a:endParaRPr lang="en-US" sz="1600" dirty="0">
              <a:cs typeface="Calibri" panose="020F0502020204030204" pitchFamily="34" charset="0"/>
            </a:endParaRPr>
          </a:p>
          <a:p>
            <a:pPr marL="0" indent="0">
              <a:buFont typeface="Arial" panose="020B0604020202020204" pitchFamily="34" charset="0"/>
              <a:buNone/>
            </a:pPr>
            <a:endParaRPr lang="en-US" sz="1600" dirty="0">
              <a:cs typeface="Calibri" panose="020F0502020204030204" pitchFamily="34" charset="0"/>
            </a:endParaRPr>
          </a:p>
        </p:txBody>
      </p:sp>
      <p:sp>
        <p:nvSpPr>
          <p:cNvPr id="25" name="Rectangle 24"/>
          <p:cNvSpPr/>
          <p:nvPr/>
        </p:nvSpPr>
        <p:spPr>
          <a:xfrm>
            <a:off x="8087419" y="944972"/>
            <a:ext cx="898131" cy="369332"/>
          </a:xfrm>
          <a:prstGeom prst="rect">
            <a:avLst/>
          </a:prstGeom>
        </p:spPr>
        <p:style>
          <a:lnRef idx="1">
            <a:schemeClr val="accent3"/>
          </a:lnRef>
          <a:fillRef idx="3">
            <a:schemeClr val="accent3"/>
          </a:fillRef>
          <a:effectRef idx="2">
            <a:schemeClr val="accent3"/>
          </a:effectRef>
          <a:fontRef idx="minor">
            <a:schemeClr val="lt1"/>
          </a:fontRef>
        </p:style>
        <p:txBody>
          <a:bodyPr wrap="none">
            <a:spAutoFit/>
          </a:bodyPr>
          <a:lstStyle/>
          <a:p>
            <a:r>
              <a:rPr lang="fr" b="1" i="1" dirty="0">
                <a:cs typeface="Calibri" panose="020F0502020204030204" pitchFamily="34" charset="0"/>
              </a:rPr>
              <a:t>Étape 3</a:t>
            </a:r>
            <a:endParaRPr lang="el-GR" dirty="0"/>
          </a:p>
        </p:txBody>
      </p:sp>
      <p:sp>
        <p:nvSpPr>
          <p:cNvPr id="3" name="Rectangle 2"/>
          <p:cNvSpPr/>
          <p:nvPr/>
        </p:nvSpPr>
        <p:spPr>
          <a:xfrm>
            <a:off x="439535" y="1047812"/>
            <a:ext cx="6896929" cy="338554"/>
          </a:xfrm>
          <a:prstGeom prst="rect">
            <a:avLst/>
          </a:prstGeom>
        </p:spPr>
        <p:txBody>
          <a:bodyPr wrap="square">
            <a:spAutoFit/>
          </a:bodyPr>
          <a:lstStyle/>
          <a:p>
            <a:r>
              <a:rPr lang="fr" sz="1600" b="1" dirty="0"/>
              <a:t>Calculer l'énergie thermique finale totale (RES &amp; conventionnelle)</a:t>
            </a:r>
          </a:p>
        </p:txBody>
      </p:sp>
      <p:sp>
        <p:nvSpPr>
          <p:cNvPr id="14" name="Rectangle 13"/>
          <p:cNvSpPr/>
          <p:nvPr/>
        </p:nvSpPr>
        <p:spPr>
          <a:xfrm>
            <a:off x="720431" y="1511225"/>
            <a:ext cx="7179559" cy="584775"/>
          </a:xfrm>
          <a:prstGeom prst="rect">
            <a:avLst/>
          </a:prstGeom>
        </p:spPr>
        <p:txBody>
          <a:bodyPr wrap="square">
            <a:spAutoFit/>
          </a:bodyPr>
          <a:lstStyle/>
          <a:p>
            <a:r>
              <a:rPr lang="fr" sz="1600" dirty="0">
                <a:cs typeface="Calibri" panose="020F0502020204030204" pitchFamily="34" charset="0"/>
              </a:rPr>
              <a:t>17 974,8 </a:t>
            </a:r>
            <a:r>
              <a:rPr lang="fr" sz="1600" dirty="0" err="1">
                <a:cs typeface="Calibri" panose="020F0502020204030204" pitchFamily="34" charset="0"/>
              </a:rPr>
              <a:t>kWh </a:t>
            </a:r>
            <a:r>
              <a:rPr lang="fr" sz="1600" baseline="-25000" dirty="0" err="1">
                <a:cs typeface="Calibri" panose="020F0502020204030204" pitchFamily="34" charset="0"/>
              </a:rPr>
              <a:t>th,RES </a:t>
            </a:r>
            <a:r>
              <a:rPr lang="fr" sz="1600" dirty="0">
                <a:cs typeface="Calibri" panose="020F0502020204030204" pitchFamily="34" charset="0"/>
              </a:rPr>
              <a:t>+ </a:t>
            </a:r>
            <a:r>
              <a:rPr lang="fr" sz="1600" dirty="0"/>
              <a:t>136 764,4 </a:t>
            </a:r>
            <a:r>
              <a:rPr lang="fr" sz="1600" dirty="0" err="1"/>
              <a:t>kWh </a:t>
            </a:r>
            <a:r>
              <a:rPr lang="fr" sz="1600" baseline="-25000" dirty="0" err="1"/>
              <a:t>th,f</a:t>
            </a:r>
            <a:r>
              <a:rPr lang="fr" sz="1600" b="1" baseline="-25000" dirty="0"/>
              <a:t> </a:t>
            </a:r>
            <a:r>
              <a:rPr lang="fr" sz="1600" b="1" dirty="0"/>
              <a:t>= 154 739,2 </a:t>
            </a:r>
            <a:r>
              <a:rPr lang="fr" sz="1600" b="1" dirty="0" err="1"/>
              <a:t>kWh </a:t>
            </a:r>
            <a:r>
              <a:rPr lang="fr" sz="1600" b="1" baseline="-25000" dirty="0" err="1"/>
              <a:t>th,t</a:t>
            </a:r>
            <a:r>
              <a:rPr lang="fr" sz="1600" b="1" baseline="-25000" dirty="0"/>
              <a:t> </a:t>
            </a:r>
            <a:endParaRPr lang="en-US" sz="1600" b="1" baseline="-25000" dirty="0"/>
          </a:p>
          <a:p>
            <a:r>
              <a:rPr lang="fr" sz="1600" dirty="0">
                <a:cs typeface="Calibri" panose="020F0502020204030204" pitchFamily="34" charset="0"/>
              </a:rPr>
              <a:t>  </a:t>
            </a:r>
            <a:endParaRPr lang="en-GB" sz="1600" dirty="0"/>
          </a:p>
        </p:txBody>
      </p:sp>
      <p:sp>
        <p:nvSpPr>
          <p:cNvPr id="28" name="Rectangle 27"/>
          <p:cNvSpPr/>
          <p:nvPr/>
        </p:nvSpPr>
        <p:spPr>
          <a:xfrm>
            <a:off x="4787765" y="4069610"/>
            <a:ext cx="495649" cy="769441"/>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fr" sz="44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X</a:t>
            </a:r>
            <a:endParaRPr lang="en-US" sz="4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18" name="Rectangle 17"/>
          <p:cNvSpPr/>
          <p:nvPr/>
        </p:nvSpPr>
        <p:spPr>
          <a:xfrm>
            <a:off x="5286620" y="4300442"/>
            <a:ext cx="535724" cy="369332"/>
          </a:xfrm>
          <a:prstGeom prst="rect">
            <a:avLst/>
          </a:prstGeom>
        </p:spPr>
        <p:txBody>
          <a:bodyPr wrap="none">
            <a:spAutoFit/>
          </a:bodyPr>
          <a:lstStyle/>
          <a:p>
            <a:r>
              <a:rPr lang="fr" b="1" u="sng" dirty="0">
                <a:effectLst>
                  <a:outerShdw blurRad="38100" dist="38100" dir="2700000" algn="tl">
                    <a:srgbClr val="000000">
                      <a:alpha val="43137"/>
                    </a:srgbClr>
                  </a:outerShdw>
                </a:effectLst>
              </a:rPr>
              <a:t>100</a:t>
            </a:r>
            <a:endParaRPr lang="en-GB" dirty="0"/>
          </a:p>
        </p:txBody>
      </p:sp>
      <p:grpSp>
        <p:nvGrpSpPr>
          <p:cNvPr id="16" name="Groupe 15">
            <a:extLst>
              <a:ext uri="{FF2B5EF4-FFF2-40B4-BE49-F238E27FC236}">
                <a16:creationId xmlns="" xmlns:a16="http://schemas.microsoft.com/office/drawing/2014/main" id="{8A82B28A-AAB9-FD25-A2EE-EDBE49EFF47D}"/>
              </a:ext>
            </a:extLst>
          </p:cNvPr>
          <p:cNvGrpSpPr/>
          <p:nvPr/>
        </p:nvGrpSpPr>
        <p:grpSpPr>
          <a:xfrm>
            <a:off x="0" y="5928255"/>
            <a:ext cx="9144000" cy="939270"/>
            <a:chOff x="0" y="5918730"/>
            <a:chExt cx="9144000" cy="939270"/>
          </a:xfrm>
        </p:grpSpPr>
        <p:pic>
          <p:nvPicPr>
            <p:cNvPr id="19" name="Image 18">
              <a:extLst>
                <a:ext uri="{FF2B5EF4-FFF2-40B4-BE49-F238E27FC236}">
                  <a16:creationId xmlns="" xmlns:a16="http://schemas.microsoft.com/office/drawing/2014/main" id="{B45ABFEE-51C6-CD22-EA54-2841CE1F6197}"/>
                </a:ext>
              </a:extLst>
            </p:cNvPr>
            <p:cNvPicPr>
              <a:picLocks noChangeAspect="1"/>
            </p:cNvPicPr>
            <p:nvPr/>
          </p:nvPicPr>
          <p:blipFill>
            <a:blip r:embed="rId6" cstate="print"/>
            <a:stretch>
              <a:fillRect/>
            </a:stretch>
          </p:blipFill>
          <p:spPr>
            <a:xfrm>
              <a:off x="304324" y="5918730"/>
              <a:ext cx="1798476" cy="636325"/>
            </a:xfrm>
            <a:prstGeom prst="rect">
              <a:avLst/>
            </a:prstGeom>
          </p:spPr>
        </p:pic>
        <p:sp>
          <p:nvSpPr>
            <p:cNvPr id="29" name="ZoneTexte 28">
              <a:extLst>
                <a:ext uri="{FF2B5EF4-FFF2-40B4-BE49-F238E27FC236}">
                  <a16:creationId xmlns="" xmlns:a16="http://schemas.microsoft.com/office/drawing/2014/main" id="{F655C329-FEAA-7621-22DA-59138793EFB5}"/>
                </a:ext>
              </a:extLst>
            </p:cNvPr>
            <p:cNvSpPr txBox="1"/>
            <p:nvPr/>
          </p:nvSpPr>
          <p:spPr>
            <a:xfrm>
              <a:off x="2217267" y="6031835"/>
              <a:ext cx="6267450" cy="523220"/>
            </a:xfrm>
            <a:prstGeom prst="rect">
              <a:avLst/>
            </a:prstGeom>
            <a:solidFill>
              <a:schemeClr val="bg1"/>
            </a:solidFill>
          </p:spPr>
          <p:txBody>
            <a:bodyPr wrap="square" rtlCol="0">
              <a:spAutoFit/>
            </a:bodyPr>
            <a:lstStyle/>
            <a:p>
              <a:r>
                <a:rPr lang="fr-FR" sz="1400" dirty="0"/>
                <a:t>Module de formation 3</a:t>
              </a:r>
            </a:p>
            <a:p>
              <a:pPr marL="0" indent="0">
                <a:buNone/>
              </a:pPr>
              <a:r>
                <a:rPr lang="fr" sz="1400" dirty="0"/>
                <a:t>Calcul des critères d'évaluation de SBTool – Échelle du bâtiment</a:t>
              </a:r>
            </a:p>
          </p:txBody>
        </p:sp>
        <p:sp>
          <p:nvSpPr>
            <p:cNvPr id="30" name="Rectangle 29">
              <a:extLst>
                <a:ext uri="{FF2B5EF4-FFF2-40B4-BE49-F238E27FC236}">
                  <a16:creationId xmlns="" xmlns:a16="http://schemas.microsoft.com/office/drawing/2014/main" id="{2D88965E-93AE-D432-3B3C-952439CFE844}"/>
                </a:ext>
              </a:extLst>
            </p:cNvPr>
            <p:cNvSpPr/>
            <p:nvPr/>
          </p:nvSpPr>
          <p:spPr>
            <a:xfrm>
              <a:off x="0" y="6572250"/>
              <a:ext cx="9144000" cy="285750"/>
            </a:xfrm>
            <a:prstGeom prst="rect">
              <a:avLst/>
            </a:prstGeom>
            <a:solidFill>
              <a:srgbClr val="1A965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1400" dirty="0"/>
                <a:t>Système de formation Villes MED DURABLES</a:t>
              </a:r>
            </a:p>
          </p:txBody>
        </p:sp>
      </p:grpSp>
    </p:spTree>
    <p:extLst>
      <p:ext uri="{BB962C8B-B14F-4D97-AF65-F5344CB8AC3E}">
        <p14:creationId xmlns="" xmlns:p14="http://schemas.microsoft.com/office/powerpoint/2010/main" val="257728768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egnaposto numero diapositiva 4">
            <a:extLst>
              <a:ext uri="{FF2B5EF4-FFF2-40B4-BE49-F238E27FC236}">
                <a16:creationId xmlns="" xmlns:a16="http://schemas.microsoft.com/office/drawing/2014/main" id="{C58E2E09-0757-483E-AD0C-4C42867B117B}"/>
              </a:ext>
            </a:extLst>
          </p:cNvPr>
          <p:cNvSpPr>
            <a:spLocks noGrp="1"/>
          </p:cNvSpPr>
          <p:nvPr>
            <p:ph type="sldNum" sz="quarter" idx="12"/>
          </p:nvPr>
        </p:nvSpPr>
        <p:spPr>
          <a:xfrm>
            <a:off x="7010400" y="6572250"/>
            <a:ext cx="2133600" cy="285750"/>
          </a:xfrm>
        </p:spPr>
        <p:txBody>
          <a:bodyPr/>
          <a:lstStyle/>
          <a:p>
            <a:fld id="{243FB592-B9A9-49AA-A86F-4031F7B97808}" type="slidenum">
              <a:rPr lang="en-US" smtClean="0"/>
              <a:pPr/>
              <a:t>28</a:t>
            </a:fld>
            <a:endParaRPr lang="en-US"/>
          </a:p>
        </p:txBody>
      </p:sp>
      <p:sp>
        <p:nvSpPr>
          <p:cNvPr id="10" name="Titolo 1">
            <a:extLst>
              <a:ext uri="{FF2B5EF4-FFF2-40B4-BE49-F238E27FC236}">
                <a16:creationId xmlns="" xmlns:a16="http://schemas.microsoft.com/office/drawing/2014/main" id="{16A089E5-01BB-4338-9765-31AF63FC0C37}"/>
              </a:ext>
            </a:extLst>
          </p:cNvPr>
          <p:cNvSpPr>
            <a:spLocks noGrp="1"/>
          </p:cNvSpPr>
          <p:nvPr>
            <p:ph type="title"/>
          </p:nvPr>
        </p:nvSpPr>
        <p:spPr>
          <a:xfrm>
            <a:off x="0" y="0"/>
            <a:ext cx="9144000" cy="709613"/>
          </a:xfrm>
        </p:spPr>
        <p:txBody>
          <a:bodyPr>
            <a:noAutofit/>
          </a:bodyPr>
          <a:lstStyle/>
          <a:p>
            <a:r>
              <a:rPr lang="fr" dirty="0">
                <a:solidFill>
                  <a:schemeClr val="tx1"/>
                </a:solidFill>
              </a:rPr>
              <a:t>B.1.4 - ÉNERGIES RENOUVELABLES DANS LA CONSOMMATION </a:t>
            </a:r>
            <a:br>
              <a:rPr lang="fr" dirty="0">
                <a:solidFill>
                  <a:schemeClr val="tx1"/>
                </a:solidFill>
              </a:rPr>
            </a:br>
            <a:r>
              <a:rPr lang="fr" dirty="0">
                <a:solidFill>
                  <a:schemeClr val="tx1"/>
                </a:solidFill>
              </a:rPr>
              <a:t>TOTALE D'ÉNERGIE THERMIQUE</a:t>
            </a:r>
            <a:endParaRPr lang="it-IT" dirty="0">
              <a:solidFill>
                <a:schemeClr val="tx1"/>
              </a:solidFill>
            </a:endParaRPr>
          </a:p>
        </p:txBody>
      </p:sp>
      <p:sp>
        <p:nvSpPr>
          <p:cNvPr id="4" name="Segnaposto contenuto 2">
            <a:extLst>
              <a:ext uri="{FF2B5EF4-FFF2-40B4-BE49-F238E27FC236}">
                <a16:creationId xmlns="" xmlns:a16="http://schemas.microsoft.com/office/drawing/2014/main" id="{86F2EB93-A63A-4210-B86A-E5FCAD7D8D7F}"/>
              </a:ext>
            </a:extLst>
          </p:cNvPr>
          <p:cNvSpPr>
            <a:spLocks noGrp="1"/>
          </p:cNvSpPr>
          <p:nvPr>
            <p:ph idx="4294967295"/>
          </p:nvPr>
        </p:nvSpPr>
        <p:spPr>
          <a:xfrm>
            <a:off x="268224" y="1600201"/>
            <a:ext cx="8418576" cy="4152112"/>
          </a:xfrm>
          <a:prstGeom prst="rect">
            <a:avLst/>
          </a:prstGeom>
        </p:spPr>
        <p:txBody>
          <a:bodyPr>
            <a:normAutofit/>
          </a:bodyPr>
          <a:lstStyle/>
          <a:p>
            <a:pPr marL="0" indent="0" algn="ctr">
              <a:buNone/>
            </a:pPr>
            <a:endParaRPr lang="it-IT" sz="2600" b="1" dirty="0">
              <a:latin typeface="Calibri" panose="020F0502020204030204" pitchFamily="34" charset="0"/>
              <a:cs typeface="Calibri" panose="020F0502020204030204" pitchFamily="34" charset="0"/>
            </a:endParaRPr>
          </a:p>
          <a:p>
            <a:pPr marL="0" indent="0" algn="ctr">
              <a:buNone/>
            </a:pPr>
            <a:endParaRPr lang="it-IT" sz="2600" b="1" dirty="0">
              <a:latin typeface="Calibri" panose="020F0502020204030204" pitchFamily="34" charset="0"/>
              <a:cs typeface="Calibri" panose="020F0502020204030204" pitchFamily="34" charset="0"/>
            </a:endParaRPr>
          </a:p>
          <a:p>
            <a:pPr marL="0" indent="0" algn="ctr">
              <a:buNone/>
            </a:pPr>
            <a:endParaRPr lang="it-IT" sz="2600" b="1" dirty="0">
              <a:latin typeface="Calibri" panose="020F0502020204030204" pitchFamily="34" charset="0"/>
              <a:cs typeface="Calibri" panose="020F0502020204030204" pitchFamily="34" charset="0"/>
            </a:endParaRPr>
          </a:p>
          <a:p>
            <a:pPr marL="0" indent="0" algn="ctr">
              <a:buNone/>
            </a:pPr>
            <a:r>
              <a:rPr lang="fr" b="1" dirty="0">
                <a:latin typeface="Calibri" panose="020F0502020204030204" pitchFamily="34" charset="0"/>
                <a:cs typeface="Calibri" panose="020F0502020204030204" pitchFamily="34" charset="0"/>
              </a:rPr>
              <a:t>EXEMPLE - </a:t>
            </a:r>
            <a:r>
              <a:rPr lang="fr" b="1" u="sng" dirty="0">
                <a:latin typeface="Calibri" panose="020F0502020204030204" pitchFamily="34" charset="0"/>
                <a:cs typeface="Calibri" panose="020F0502020204030204" pitchFamily="34" charset="0"/>
              </a:rPr>
              <a:t>ÉTAPE </a:t>
            </a:r>
            <a:endParaRPr lang="it-IT" sz="2400" dirty="0"/>
          </a:p>
        </p:txBody>
      </p:sp>
      <p:grpSp>
        <p:nvGrpSpPr>
          <p:cNvPr id="2" name="Groupe 1">
            <a:extLst>
              <a:ext uri="{FF2B5EF4-FFF2-40B4-BE49-F238E27FC236}">
                <a16:creationId xmlns="" xmlns:a16="http://schemas.microsoft.com/office/drawing/2014/main" id="{0E86F25C-6CF4-1BFF-62D8-A84002E75ED9}"/>
              </a:ext>
            </a:extLst>
          </p:cNvPr>
          <p:cNvGrpSpPr/>
          <p:nvPr/>
        </p:nvGrpSpPr>
        <p:grpSpPr>
          <a:xfrm>
            <a:off x="0" y="5928255"/>
            <a:ext cx="9144000" cy="939270"/>
            <a:chOff x="0" y="5918730"/>
            <a:chExt cx="9144000" cy="939270"/>
          </a:xfrm>
        </p:grpSpPr>
        <p:pic>
          <p:nvPicPr>
            <p:cNvPr id="3" name="Image 2">
              <a:extLst>
                <a:ext uri="{FF2B5EF4-FFF2-40B4-BE49-F238E27FC236}">
                  <a16:creationId xmlns="" xmlns:a16="http://schemas.microsoft.com/office/drawing/2014/main" id="{FF434209-7099-35BD-919B-F731818BCDC1}"/>
                </a:ext>
              </a:extLst>
            </p:cNvPr>
            <p:cNvPicPr>
              <a:picLocks noChangeAspect="1"/>
            </p:cNvPicPr>
            <p:nvPr/>
          </p:nvPicPr>
          <p:blipFill>
            <a:blip r:embed="rId2" cstate="print"/>
            <a:stretch>
              <a:fillRect/>
            </a:stretch>
          </p:blipFill>
          <p:spPr>
            <a:xfrm>
              <a:off x="304324" y="5918730"/>
              <a:ext cx="1798476" cy="636325"/>
            </a:xfrm>
            <a:prstGeom prst="rect">
              <a:avLst/>
            </a:prstGeom>
          </p:spPr>
        </p:pic>
        <p:sp>
          <p:nvSpPr>
            <p:cNvPr id="6" name="ZoneTexte 5">
              <a:extLst>
                <a:ext uri="{FF2B5EF4-FFF2-40B4-BE49-F238E27FC236}">
                  <a16:creationId xmlns="" xmlns:a16="http://schemas.microsoft.com/office/drawing/2014/main" id="{94D37941-7173-16CB-7797-C693C9FE4122}"/>
                </a:ext>
              </a:extLst>
            </p:cNvPr>
            <p:cNvSpPr txBox="1"/>
            <p:nvPr/>
          </p:nvSpPr>
          <p:spPr>
            <a:xfrm>
              <a:off x="2217267" y="6031835"/>
              <a:ext cx="6267450" cy="523220"/>
            </a:xfrm>
            <a:prstGeom prst="rect">
              <a:avLst/>
            </a:prstGeom>
            <a:solidFill>
              <a:schemeClr val="bg1"/>
            </a:solidFill>
          </p:spPr>
          <p:txBody>
            <a:bodyPr wrap="square" rtlCol="0">
              <a:spAutoFit/>
            </a:bodyPr>
            <a:lstStyle/>
            <a:p>
              <a:r>
                <a:rPr lang="fr-FR" sz="1400" dirty="0"/>
                <a:t>Module de formation 3</a:t>
              </a:r>
            </a:p>
            <a:p>
              <a:pPr marL="0" indent="0">
                <a:buNone/>
              </a:pPr>
              <a:r>
                <a:rPr lang="fr" sz="1400" dirty="0"/>
                <a:t>Calcul des critères d'évaluation de SBTool – Échelle du bâtiment</a:t>
              </a:r>
            </a:p>
          </p:txBody>
        </p:sp>
        <p:sp>
          <p:nvSpPr>
            <p:cNvPr id="7" name="Rectangle 6">
              <a:extLst>
                <a:ext uri="{FF2B5EF4-FFF2-40B4-BE49-F238E27FC236}">
                  <a16:creationId xmlns="" xmlns:a16="http://schemas.microsoft.com/office/drawing/2014/main" id="{8739830D-DE7C-3485-F427-64F1E5BCD5EA}"/>
                </a:ext>
              </a:extLst>
            </p:cNvPr>
            <p:cNvSpPr/>
            <p:nvPr/>
          </p:nvSpPr>
          <p:spPr>
            <a:xfrm>
              <a:off x="0" y="6572250"/>
              <a:ext cx="9144000" cy="285750"/>
            </a:xfrm>
            <a:prstGeom prst="rect">
              <a:avLst/>
            </a:prstGeom>
            <a:solidFill>
              <a:srgbClr val="1A965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1400" dirty="0"/>
                <a:t>Système de formation Villes MED DURABLES</a:t>
              </a:r>
            </a:p>
          </p:txBody>
        </p:sp>
      </p:grpSp>
    </p:spTree>
    <p:extLst>
      <p:ext uri="{BB962C8B-B14F-4D97-AF65-F5344CB8AC3E}">
        <p14:creationId xmlns="" xmlns:p14="http://schemas.microsoft.com/office/powerpoint/2010/main" val="346369676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egnaposto numero diapositiva 4">
            <a:extLst>
              <a:ext uri="{FF2B5EF4-FFF2-40B4-BE49-F238E27FC236}">
                <a16:creationId xmlns="" xmlns:a16="http://schemas.microsoft.com/office/drawing/2014/main" id="{C58E2E09-0757-483E-AD0C-4C42867B117B}"/>
              </a:ext>
            </a:extLst>
          </p:cNvPr>
          <p:cNvSpPr>
            <a:spLocks noGrp="1"/>
          </p:cNvSpPr>
          <p:nvPr>
            <p:ph type="sldNum" sz="quarter" idx="12"/>
          </p:nvPr>
        </p:nvSpPr>
        <p:spPr>
          <a:xfrm>
            <a:off x="7010400" y="6591300"/>
            <a:ext cx="2133600" cy="266700"/>
          </a:xfrm>
        </p:spPr>
        <p:txBody>
          <a:bodyPr/>
          <a:lstStyle/>
          <a:p>
            <a:fld id="{243FB592-B9A9-49AA-A86F-4031F7B97808}" type="slidenum">
              <a:rPr lang="en-US" smtClean="0"/>
              <a:pPr/>
              <a:t>29</a:t>
            </a:fld>
            <a:endParaRPr lang="en-US"/>
          </a:p>
        </p:txBody>
      </p:sp>
      <p:sp>
        <p:nvSpPr>
          <p:cNvPr id="10" name="Titolo 1">
            <a:extLst>
              <a:ext uri="{FF2B5EF4-FFF2-40B4-BE49-F238E27FC236}">
                <a16:creationId xmlns="" xmlns:a16="http://schemas.microsoft.com/office/drawing/2014/main" id="{16A089E5-01BB-4338-9765-31AF63FC0C37}"/>
              </a:ext>
            </a:extLst>
          </p:cNvPr>
          <p:cNvSpPr>
            <a:spLocks noGrp="1"/>
          </p:cNvSpPr>
          <p:nvPr>
            <p:ph type="title"/>
          </p:nvPr>
        </p:nvSpPr>
        <p:spPr>
          <a:xfrm>
            <a:off x="0" y="0"/>
            <a:ext cx="9144000" cy="709613"/>
          </a:xfrm>
        </p:spPr>
        <p:txBody>
          <a:bodyPr>
            <a:noAutofit/>
          </a:bodyPr>
          <a:lstStyle/>
          <a:p>
            <a:r>
              <a:rPr lang="fr" dirty="0">
                <a:solidFill>
                  <a:schemeClr val="tx1"/>
                </a:solidFill>
              </a:rPr>
              <a:t>B.1.4 - ÉNERGIES RENOUVELABLES DANS LA CONSOMMATION </a:t>
            </a:r>
            <a:br>
              <a:rPr lang="fr" dirty="0">
                <a:solidFill>
                  <a:schemeClr val="tx1"/>
                </a:solidFill>
              </a:rPr>
            </a:br>
            <a:r>
              <a:rPr lang="fr" dirty="0">
                <a:solidFill>
                  <a:schemeClr val="tx1"/>
                </a:solidFill>
              </a:rPr>
              <a:t>TOTALE D'ÉNERGIE THERMIQUE</a:t>
            </a:r>
            <a:endParaRPr lang="it-IT" dirty="0">
              <a:solidFill>
                <a:schemeClr val="tx1"/>
              </a:solidFill>
            </a:endParaRPr>
          </a:p>
        </p:txBody>
      </p:sp>
      <p:sp>
        <p:nvSpPr>
          <p:cNvPr id="13" name="Segnaposto contenuto 2">
            <a:extLst>
              <a:ext uri="{FF2B5EF4-FFF2-40B4-BE49-F238E27FC236}">
                <a16:creationId xmlns="" xmlns:a16="http://schemas.microsoft.com/office/drawing/2014/main" id="{86F2EB93-A63A-4210-B86A-E5FCAD7D8D7F}"/>
              </a:ext>
            </a:extLst>
          </p:cNvPr>
          <p:cNvSpPr>
            <a:spLocks noGrp="1"/>
          </p:cNvSpPr>
          <p:nvPr>
            <p:ph idx="4294967295"/>
          </p:nvPr>
        </p:nvSpPr>
        <p:spPr>
          <a:xfrm>
            <a:off x="457200" y="958292"/>
            <a:ext cx="8242917" cy="4525963"/>
          </a:xfrm>
          <a:prstGeom prst="rect">
            <a:avLst/>
          </a:prstGeom>
          <a:noFill/>
        </p:spPr>
        <p:txBody>
          <a:bodyPr>
            <a:normAutofit/>
          </a:bodyPr>
          <a:lstStyle/>
          <a:p>
            <a:pPr marL="0" indent="0" algn="just">
              <a:spcBef>
                <a:spcPts val="0"/>
              </a:spcBef>
              <a:spcAft>
                <a:spcPts val="600"/>
              </a:spcAft>
              <a:buNone/>
            </a:pPr>
            <a:r>
              <a:rPr lang="fr" sz="1800" dirty="0">
                <a:cs typeface="Calibri" panose="020F0502020204030204" pitchFamily="34" charset="0"/>
              </a:rPr>
              <a:t>Un immeuble de bureaux existant à Athènes est desservi par un système de chauffage central au fioul . De plus, un </a:t>
            </a:r>
            <a:r>
              <a:rPr lang="fr" sz="1800" b="1" dirty="0">
                <a:cs typeface="Calibri" panose="020F0502020204030204" pitchFamily="34" charset="0"/>
              </a:rPr>
              <a:t>grand champ de capteurs solaires thermiques </a:t>
            </a:r>
            <a:r>
              <a:rPr lang="fr" sz="1800" dirty="0">
                <a:cs typeface="Calibri" panose="020F0502020204030204" pitchFamily="34" charset="0"/>
              </a:rPr>
              <a:t>est utilisé pour préchauffer l'eau chaude du système de chauffage central hydronique utilisé pour le chauffage des locaux et couvrir la consommation d'eau chaude sanitaire du bâtiment ( </a:t>
            </a:r>
            <a:r>
              <a:rPr lang="fr" sz="1800" b="1" dirty="0">
                <a:cs typeface="Calibri" panose="020F0502020204030204" pitchFamily="34" charset="0"/>
              </a:rPr>
              <a:t>système solaire </a:t>
            </a:r>
            <a:r>
              <a:rPr lang="fr" sz="1800" b="1" dirty="0" err="1">
                <a:cs typeface="Calibri" panose="020F0502020204030204" pitchFamily="34" charset="0"/>
              </a:rPr>
              <a:t>combiné </a:t>
            </a:r>
            <a:r>
              <a:rPr lang="fr" sz="1800" dirty="0">
                <a:cs typeface="Calibri" panose="020F0502020204030204" pitchFamily="34" charset="0"/>
              </a:rPr>
              <a:t>).</a:t>
            </a:r>
            <a:endParaRPr lang="en-US" sz="1800" dirty="0">
              <a:cs typeface="Calibri" panose="020F0502020204030204" pitchFamily="34" charset="0"/>
            </a:endParaRPr>
          </a:p>
          <a:p>
            <a:pPr marL="0" lvl="0" indent="0" algn="just">
              <a:spcBef>
                <a:spcPts val="600"/>
              </a:spcBef>
              <a:spcAft>
                <a:spcPts val="1200"/>
              </a:spcAft>
              <a:buNone/>
            </a:pPr>
            <a:r>
              <a:rPr lang="fr" sz="1600" b="1" i="1" dirty="0">
                <a:solidFill>
                  <a:prstClr val="black"/>
                </a:solidFill>
                <a:cs typeface="Calibri" panose="020F0502020204030204" pitchFamily="34" charset="0"/>
              </a:rPr>
              <a:t>Données disponibles </a:t>
            </a:r>
            <a:r>
              <a:rPr lang="fr" sz="1600" i="1" dirty="0">
                <a:solidFill>
                  <a:prstClr val="black"/>
                </a:solidFill>
                <a:cs typeface="Calibri" panose="020F0502020204030204" pitchFamily="34" charset="0"/>
              </a:rPr>
              <a:t>: Le gestionnaire du bâtiment a fourni la </a:t>
            </a:r>
            <a:r>
              <a:rPr lang="fr" sz="1600" b="1" i="1" dirty="0">
                <a:solidFill>
                  <a:prstClr val="black"/>
                </a:solidFill>
                <a:cs typeface="Calibri" panose="020F0502020204030204" pitchFamily="34" charset="0"/>
              </a:rPr>
              <a:t>consommation annuelle de carburant </a:t>
            </a:r>
            <a:r>
              <a:rPr lang="fr" sz="1600" i="1" dirty="0">
                <a:solidFill>
                  <a:prstClr val="black"/>
                </a:solidFill>
                <a:cs typeface="Calibri" panose="020F0502020204030204" pitchFamily="34" charset="0"/>
              </a:rPr>
              <a:t>à partir des factures d'énergie sur plusieurs années (c'est-à-dire les quantités de fioul livrées au bâtiment) et l'énergie thermique mesurée </a:t>
            </a:r>
            <a:r>
              <a:rPr lang="fr" sz="1600" b="1" i="1" dirty="0">
                <a:solidFill>
                  <a:prstClr val="black"/>
                </a:solidFill>
                <a:cs typeface="Calibri" panose="020F0502020204030204" pitchFamily="34" charset="0"/>
              </a:rPr>
              <a:t>produite par les capteurs solaires </a:t>
            </a:r>
            <a:r>
              <a:rPr lang="fr" sz="1600" i="1" dirty="0">
                <a:solidFill>
                  <a:prstClr val="black"/>
                </a:solidFill>
                <a:cs typeface="Calibri" panose="020F0502020204030204" pitchFamily="34" charset="0"/>
              </a:rPr>
              <a:t>pour l'année correspondante.</a:t>
            </a:r>
            <a:endParaRPr lang="en-US" sz="1800" dirty="0"/>
          </a:p>
        </p:txBody>
      </p:sp>
      <p:grpSp>
        <p:nvGrpSpPr>
          <p:cNvPr id="7" name="Group 6"/>
          <p:cNvGrpSpPr/>
          <p:nvPr/>
        </p:nvGrpSpPr>
        <p:grpSpPr>
          <a:xfrm>
            <a:off x="457199" y="4491948"/>
            <a:ext cx="8229601" cy="1056597"/>
            <a:chOff x="475614" y="4530324"/>
            <a:chExt cx="8229601" cy="879851"/>
          </a:xfrm>
        </p:grpSpPr>
        <p:sp>
          <p:nvSpPr>
            <p:cNvPr id="8" name="Segnaposto contenuto 2">
              <a:extLst>
                <a:ext uri="{FF2B5EF4-FFF2-40B4-BE49-F238E27FC236}">
                  <a16:creationId xmlns="" xmlns:a16="http://schemas.microsoft.com/office/drawing/2014/main" id="{86F2EB93-A63A-4210-B86A-E5FCAD7D8D7F}"/>
                </a:ext>
              </a:extLst>
            </p:cNvPr>
            <p:cNvSpPr txBox="1">
              <a:spLocks/>
            </p:cNvSpPr>
            <p:nvPr/>
          </p:nvSpPr>
          <p:spPr>
            <a:xfrm>
              <a:off x="475614" y="4530324"/>
              <a:ext cx="8229601" cy="879851"/>
            </a:xfrm>
            <a:prstGeom prst="rect">
              <a:avLst/>
            </a:prstGeom>
          </p:spPr>
          <p:style>
            <a:lnRef idx="1">
              <a:schemeClr val="accent3"/>
            </a:lnRef>
            <a:fillRef idx="2">
              <a:schemeClr val="accent3"/>
            </a:fillRef>
            <a:effectRef idx="1">
              <a:schemeClr val="accent3"/>
            </a:effectRef>
            <a:fontRef idx="minor">
              <a:schemeClr val="dk1"/>
            </a:fontRef>
          </p:style>
          <p:txBody>
            <a:bodyPr vert="horz" lIns="91440" tIns="45720" rIns="91440" bIns="45720" rtlCol="0" anchor="ctr" anchorCtr="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dk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dk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dk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dk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dk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dk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dk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dk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dk1"/>
                  </a:solidFill>
                  <a:latin typeface="+mn-lt"/>
                  <a:ea typeface="+mn-ea"/>
                  <a:cs typeface="+mn-cs"/>
                </a:defRPr>
              </a:lvl9pPr>
            </a:lstStyle>
            <a:p>
              <a:pPr marL="0" indent="0">
                <a:spcBef>
                  <a:spcPts val="0"/>
                </a:spcBef>
                <a:spcAft>
                  <a:spcPts val="600"/>
                </a:spcAft>
                <a:buNone/>
              </a:pPr>
              <a:r>
                <a:rPr lang="fr" sz="1800" b="1" dirty="0"/>
                <a:t>                Calculez le rapport en pourcentage de la quantité d'énergie thermique produite à partir de sources renouvelables à l' énergie thermique totale </a:t>
              </a:r>
              <a:r>
                <a:rPr lang="fr" sz="1800" dirty="0"/>
                <a:t>.</a:t>
              </a:r>
              <a:endParaRPr lang="en-US" sz="1800" b="1" dirty="0"/>
            </a:p>
          </p:txBody>
        </p:sp>
        <p:pic>
          <p:nvPicPr>
            <p:cNvPr id="9"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598413" y="4547168"/>
              <a:ext cx="438098" cy="421947"/>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grpSp>
      <p:grpSp>
        <p:nvGrpSpPr>
          <p:cNvPr id="2" name="Groupe 1">
            <a:extLst>
              <a:ext uri="{FF2B5EF4-FFF2-40B4-BE49-F238E27FC236}">
                <a16:creationId xmlns="" xmlns:a16="http://schemas.microsoft.com/office/drawing/2014/main" id="{9BAF9A2E-CA4B-8F8F-1F85-EA5097DAFB4B}"/>
              </a:ext>
            </a:extLst>
          </p:cNvPr>
          <p:cNvGrpSpPr/>
          <p:nvPr/>
        </p:nvGrpSpPr>
        <p:grpSpPr>
          <a:xfrm>
            <a:off x="0" y="5928255"/>
            <a:ext cx="9144000" cy="939270"/>
            <a:chOff x="0" y="5918730"/>
            <a:chExt cx="9144000" cy="939270"/>
          </a:xfrm>
        </p:grpSpPr>
        <p:pic>
          <p:nvPicPr>
            <p:cNvPr id="3" name="Image 2">
              <a:extLst>
                <a:ext uri="{FF2B5EF4-FFF2-40B4-BE49-F238E27FC236}">
                  <a16:creationId xmlns="" xmlns:a16="http://schemas.microsoft.com/office/drawing/2014/main" id="{D9E25598-8D16-4310-C6AE-702B1415F60D}"/>
                </a:ext>
              </a:extLst>
            </p:cNvPr>
            <p:cNvPicPr>
              <a:picLocks noChangeAspect="1"/>
            </p:cNvPicPr>
            <p:nvPr/>
          </p:nvPicPr>
          <p:blipFill>
            <a:blip r:embed="rId3" cstate="print"/>
            <a:stretch>
              <a:fillRect/>
            </a:stretch>
          </p:blipFill>
          <p:spPr>
            <a:xfrm>
              <a:off x="304324" y="5918730"/>
              <a:ext cx="1798476" cy="636325"/>
            </a:xfrm>
            <a:prstGeom prst="rect">
              <a:avLst/>
            </a:prstGeom>
          </p:spPr>
        </p:pic>
        <p:sp>
          <p:nvSpPr>
            <p:cNvPr id="4" name="ZoneTexte 3">
              <a:extLst>
                <a:ext uri="{FF2B5EF4-FFF2-40B4-BE49-F238E27FC236}">
                  <a16:creationId xmlns="" xmlns:a16="http://schemas.microsoft.com/office/drawing/2014/main" id="{C471166F-7A17-AC8E-0EDD-44835818535E}"/>
                </a:ext>
              </a:extLst>
            </p:cNvPr>
            <p:cNvSpPr txBox="1"/>
            <p:nvPr/>
          </p:nvSpPr>
          <p:spPr>
            <a:xfrm>
              <a:off x="2217267" y="6031835"/>
              <a:ext cx="6267450" cy="523220"/>
            </a:xfrm>
            <a:prstGeom prst="rect">
              <a:avLst/>
            </a:prstGeom>
            <a:solidFill>
              <a:schemeClr val="bg1"/>
            </a:solidFill>
          </p:spPr>
          <p:txBody>
            <a:bodyPr wrap="square" rtlCol="0">
              <a:spAutoFit/>
            </a:bodyPr>
            <a:lstStyle/>
            <a:p>
              <a:r>
                <a:rPr lang="fr-FR" sz="1400" dirty="0"/>
                <a:t>Module de formation 3</a:t>
              </a:r>
            </a:p>
            <a:p>
              <a:pPr marL="0" indent="0">
                <a:buNone/>
              </a:pPr>
              <a:r>
                <a:rPr lang="fr" sz="1400" dirty="0"/>
                <a:t>Calcul des critères d'évaluation de SBTool – Échelle du bâtiment</a:t>
              </a:r>
            </a:p>
          </p:txBody>
        </p:sp>
        <p:sp>
          <p:nvSpPr>
            <p:cNvPr id="6" name="Rectangle 5">
              <a:extLst>
                <a:ext uri="{FF2B5EF4-FFF2-40B4-BE49-F238E27FC236}">
                  <a16:creationId xmlns="" xmlns:a16="http://schemas.microsoft.com/office/drawing/2014/main" id="{6F619782-5FA8-1322-D23B-74DA31BC9B91}"/>
                </a:ext>
              </a:extLst>
            </p:cNvPr>
            <p:cNvSpPr/>
            <p:nvPr/>
          </p:nvSpPr>
          <p:spPr>
            <a:xfrm>
              <a:off x="0" y="6572250"/>
              <a:ext cx="9144000" cy="285750"/>
            </a:xfrm>
            <a:prstGeom prst="rect">
              <a:avLst/>
            </a:prstGeom>
            <a:solidFill>
              <a:srgbClr val="1A965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1400" dirty="0"/>
                <a:t>Système de formation Villes MED DURABLES</a:t>
              </a:r>
            </a:p>
          </p:txBody>
        </p:sp>
      </p:grpSp>
    </p:spTree>
    <p:extLst>
      <p:ext uri="{BB962C8B-B14F-4D97-AF65-F5344CB8AC3E}">
        <p14:creationId xmlns="" xmlns:p14="http://schemas.microsoft.com/office/powerpoint/2010/main" val="242967529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egnaposto numero diapositiva 4">
            <a:extLst>
              <a:ext uri="{FF2B5EF4-FFF2-40B4-BE49-F238E27FC236}">
                <a16:creationId xmlns="" xmlns:a16="http://schemas.microsoft.com/office/drawing/2014/main" id="{C58E2E09-0757-483E-AD0C-4C42867B117B}"/>
              </a:ext>
            </a:extLst>
          </p:cNvPr>
          <p:cNvSpPr>
            <a:spLocks noGrp="1"/>
          </p:cNvSpPr>
          <p:nvPr>
            <p:ph type="sldNum" sz="quarter" idx="12"/>
          </p:nvPr>
        </p:nvSpPr>
        <p:spPr>
          <a:xfrm>
            <a:off x="7001279" y="6581775"/>
            <a:ext cx="2133600" cy="261638"/>
          </a:xfrm>
        </p:spPr>
        <p:txBody>
          <a:bodyPr/>
          <a:lstStyle/>
          <a:p>
            <a:fld id="{243FB592-B9A9-49AA-A86F-4031F7B97808}" type="slidenum">
              <a:rPr lang="en-US" smtClean="0"/>
              <a:pPr/>
              <a:t>3</a:t>
            </a:fld>
            <a:endParaRPr lang="en-US"/>
          </a:p>
        </p:txBody>
      </p:sp>
      <p:sp>
        <p:nvSpPr>
          <p:cNvPr id="12" name="Titolo 1">
            <a:extLst>
              <a:ext uri="{FF2B5EF4-FFF2-40B4-BE49-F238E27FC236}">
                <a16:creationId xmlns="" xmlns:a16="http://schemas.microsoft.com/office/drawing/2014/main" id="{16A089E5-01BB-4338-9765-31AF63FC0C37}"/>
              </a:ext>
            </a:extLst>
          </p:cNvPr>
          <p:cNvSpPr>
            <a:spLocks noGrp="1"/>
          </p:cNvSpPr>
          <p:nvPr>
            <p:ph type="title"/>
          </p:nvPr>
        </p:nvSpPr>
        <p:spPr>
          <a:xfrm>
            <a:off x="0" y="0"/>
            <a:ext cx="9144000" cy="709613"/>
          </a:xfrm>
        </p:spPr>
        <p:txBody>
          <a:bodyPr>
            <a:noAutofit/>
          </a:bodyPr>
          <a:lstStyle/>
          <a:p>
            <a:r>
              <a:rPr lang="fr" dirty="0">
                <a:solidFill>
                  <a:schemeClr val="tx1"/>
                </a:solidFill>
              </a:rPr>
              <a:t>B.1.4 - ÉNERGIES RENOUVELABLES DANS LA CONSOMMATION </a:t>
            </a:r>
            <a:br>
              <a:rPr lang="fr" dirty="0">
                <a:solidFill>
                  <a:schemeClr val="tx1"/>
                </a:solidFill>
              </a:rPr>
            </a:br>
            <a:r>
              <a:rPr lang="fr" dirty="0">
                <a:solidFill>
                  <a:schemeClr val="tx1"/>
                </a:solidFill>
              </a:rPr>
              <a:t>TOTALE D'ÉNERGIE THERMIQUE</a:t>
            </a:r>
            <a:endParaRPr lang="it-IT" dirty="0">
              <a:solidFill>
                <a:schemeClr val="tx1"/>
              </a:solidFill>
            </a:endParaRPr>
          </a:p>
        </p:txBody>
      </p:sp>
      <p:sp>
        <p:nvSpPr>
          <p:cNvPr id="39" name="Segnaposto contenuto 2">
            <a:extLst>
              <a:ext uri="{FF2B5EF4-FFF2-40B4-BE49-F238E27FC236}">
                <a16:creationId xmlns="" xmlns:a16="http://schemas.microsoft.com/office/drawing/2014/main" id="{86F2EB93-A63A-4210-B86A-E5FCAD7D8D7F}"/>
              </a:ext>
            </a:extLst>
          </p:cNvPr>
          <p:cNvSpPr>
            <a:spLocks noGrp="1"/>
          </p:cNvSpPr>
          <p:nvPr>
            <p:ph idx="4294967295"/>
          </p:nvPr>
        </p:nvSpPr>
        <p:spPr>
          <a:xfrm>
            <a:off x="457200" y="856800"/>
            <a:ext cx="8229600" cy="607129"/>
          </a:xfrm>
          <a:prstGeom prst="rect">
            <a:avLst/>
          </a:prstGeom>
        </p:spPr>
        <p:txBody>
          <a:bodyPr>
            <a:normAutofit/>
          </a:bodyPr>
          <a:lstStyle/>
          <a:p>
            <a:pPr marL="0" indent="0">
              <a:buNone/>
            </a:pPr>
            <a:r>
              <a:rPr lang="fr" sz="2000" b="1" u="sng" dirty="0">
                <a:latin typeface="Calibri" panose="020F0502020204030204" pitchFamily="34" charset="0"/>
                <a:cs typeface="Calibri" panose="020F0502020204030204" pitchFamily="34" charset="0"/>
              </a:rPr>
              <a:t>CONTEXTE</a:t>
            </a:r>
            <a:r>
              <a:rPr lang="fr" sz="2000" b="1" dirty="0">
                <a:latin typeface="Calibri" panose="020F0502020204030204" pitchFamily="34" charset="0"/>
                <a:cs typeface="Calibri" panose="020F0502020204030204" pitchFamily="34" charset="0"/>
              </a:rPr>
              <a:t> </a:t>
            </a:r>
            <a:r>
              <a:rPr lang="fr" sz="2000" i="1" dirty="0">
                <a:latin typeface="Calibri" panose="020F0502020204030204" pitchFamily="34" charset="0"/>
                <a:cs typeface="Calibri" panose="020F0502020204030204" pitchFamily="34" charset="0"/>
              </a:rPr>
              <a:t>( </a:t>
            </a:r>
            <a:r>
              <a:rPr lang="fr" sz="1600" i="1" dirty="0">
                <a:solidFill>
                  <a:srgbClr val="00B050"/>
                </a:solidFill>
                <a:latin typeface="Calibri" panose="020F0502020204030204" pitchFamily="34" charset="0"/>
                <a:cs typeface="Calibri" panose="020F0502020204030204" pitchFamily="34" charset="0"/>
              </a:rPr>
              <a:t>Tous RES pour tous les usages </a:t>
            </a:r>
            <a:r>
              <a:rPr lang="fr" sz="2000" i="1" dirty="0">
                <a:latin typeface="Calibri" panose="020F0502020204030204" pitchFamily="34" charset="0"/>
                <a:cs typeface="Calibri" panose="020F0502020204030204" pitchFamily="34" charset="0"/>
              </a:rPr>
              <a:t>)</a:t>
            </a:r>
            <a:endParaRPr lang="en-US" sz="2000" i="1" dirty="0">
              <a:latin typeface="Calibri" panose="020F0502020204030204" pitchFamily="34" charset="0"/>
              <a:cs typeface="Calibri" panose="020F0502020204030204" pitchFamily="34" charset="0"/>
            </a:endParaRPr>
          </a:p>
          <a:p>
            <a:pPr marL="0" indent="0" algn="ctr">
              <a:buNone/>
            </a:pPr>
            <a:endParaRPr lang="en-US" sz="2000" b="1" i="1" dirty="0">
              <a:latin typeface="Calibri" panose="020F0502020204030204" pitchFamily="34" charset="0"/>
              <a:cs typeface="Calibri" panose="020F0502020204030204" pitchFamily="34" charset="0"/>
            </a:endParaRPr>
          </a:p>
          <a:p>
            <a:pPr marL="0" indent="0">
              <a:buNone/>
            </a:pPr>
            <a:endParaRPr lang="it-IT" sz="900" dirty="0"/>
          </a:p>
        </p:txBody>
      </p:sp>
      <p:sp>
        <p:nvSpPr>
          <p:cNvPr id="40" name="TextBox 39"/>
          <p:cNvSpPr txBox="1"/>
          <p:nvPr/>
        </p:nvSpPr>
        <p:spPr>
          <a:xfrm>
            <a:off x="1354033" y="2048799"/>
            <a:ext cx="2530757" cy="338554"/>
          </a:xfrm>
          <a:prstGeom prst="rect">
            <a:avLst/>
          </a:prstGeom>
          <a:noFill/>
        </p:spPr>
        <p:txBody>
          <a:bodyPr wrap="none" rtlCol="0">
            <a:spAutoFit/>
          </a:bodyPr>
          <a:lstStyle/>
          <a:p>
            <a:r>
              <a:rPr lang="fr" sz="1600" b="1" dirty="0"/>
              <a:t>Secteur des services de l'UE</a:t>
            </a:r>
            <a:endParaRPr lang="en-US" sz="1600" b="1" dirty="0"/>
          </a:p>
        </p:txBody>
      </p:sp>
      <p:sp>
        <p:nvSpPr>
          <p:cNvPr id="41" name="TextBox 40"/>
          <p:cNvSpPr txBox="1"/>
          <p:nvPr/>
        </p:nvSpPr>
        <p:spPr>
          <a:xfrm>
            <a:off x="5444378" y="2134340"/>
            <a:ext cx="2410916" cy="338554"/>
          </a:xfrm>
          <a:prstGeom prst="rect">
            <a:avLst/>
          </a:prstGeom>
          <a:noFill/>
        </p:spPr>
        <p:txBody>
          <a:bodyPr wrap="none" rtlCol="0">
            <a:spAutoFit/>
          </a:bodyPr>
          <a:lstStyle/>
          <a:p>
            <a:r>
              <a:rPr lang="fr" sz="1600" b="1" dirty="0"/>
              <a:t>Secteur résidentiel de l'UE</a:t>
            </a:r>
            <a:endParaRPr lang="en-US" sz="1600" b="1" dirty="0"/>
          </a:p>
        </p:txBody>
      </p:sp>
      <p:pic>
        <p:nvPicPr>
          <p:cNvPr id="62" name="Picture 2">
            <a:hlinkClick r:id="rId2"/>
          </p:cNvPr>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8108830" y="778843"/>
            <a:ext cx="990145" cy="541957"/>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graphicFrame>
        <p:nvGraphicFramePr>
          <p:cNvPr id="2" name="Graphique 1">
            <a:extLst>
              <a:ext uri="{FF2B5EF4-FFF2-40B4-BE49-F238E27FC236}">
                <a16:creationId xmlns="" xmlns:a16="http://schemas.microsoft.com/office/drawing/2014/main" id="{A0718086-5376-76E8-ACA9-CEAC3A53A923}"/>
              </a:ext>
            </a:extLst>
          </p:cNvPr>
          <p:cNvGraphicFramePr>
            <a:graphicFrameLocks/>
          </p:cNvGraphicFramePr>
          <p:nvPr>
            <p:extLst>
              <p:ext uri="{D42A27DB-BD31-4B8C-83A1-F6EECF244321}">
                <p14:modId xmlns="" xmlns:p14="http://schemas.microsoft.com/office/powerpoint/2010/main" val="1234412712"/>
              </p:ext>
            </p:extLst>
          </p:nvPr>
        </p:nvGraphicFramePr>
        <p:xfrm>
          <a:off x="86128" y="2577536"/>
          <a:ext cx="4809721" cy="3398567"/>
        </p:xfrm>
        <a:graphic>
          <a:graphicData uri="http://schemas.openxmlformats.org/drawingml/2006/chart">
            <c:chart xmlns:c="http://schemas.openxmlformats.org/drawingml/2006/chart" xmlns:r="http://schemas.openxmlformats.org/officeDocument/2006/relationships" r:id="rId4"/>
          </a:graphicData>
        </a:graphic>
      </p:graphicFrame>
      <p:grpSp>
        <p:nvGrpSpPr>
          <p:cNvPr id="6" name="Groupe 5">
            <a:extLst>
              <a:ext uri="{FF2B5EF4-FFF2-40B4-BE49-F238E27FC236}">
                <a16:creationId xmlns="" xmlns:a16="http://schemas.microsoft.com/office/drawing/2014/main" id="{D8CCAEA4-5E3E-A29A-ECF3-104862A02C76}"/>
              </a:ext>
            </a:extLst>
          </p:cNvPr>
          <p:cNvGrpSpPr/>
          <p:nvPr/>
        </p:nvGrpSpPr>
        <p:grpSpPr>
          <a:xfrm>
            <a:off x="0" y="5928255"/>
            <a:ext cx="9144000" cy="939270"/>
            <a:chOff x="0" y="5918730"/>
            <a:chExt cx="9144000" cy="939270"/>
          </a:xfrm>
        </p:grpSpPr>
        <p:pic>
          <p:nvPicPr>
            <p:cNvPr id="7" name="Image 6">
              <a:extLst>
                <a:ext uri="{FF2B5EF4-FFF2-40B4-BE49-F238E27FC236}">
                  <a16:creationId xmlns="" xmlns:a16="http://schemas.microsoft.com/office/drawing/2014/main" id="{70383671-72D3-4C32-DF98-D8141F174EFA}"/>
                </a:ext>
              </a:extLst>
            </p:cNvPr>
            <p:cNvPicPr>
              <a:picLocks noChangeAspect="1"/>
            </p:cNvPicPr>
            <p:nvPr/>
          </p:nvPicPr>
          <p:blipFill>
            <a:blip r:embed="rId5" cstate="print"/>
            <a:stretch>
              <a:fillRect/>
            </a:stretch>
          </p:blipFill>
          <p:spPr>
            <a:xfrm>
              <a:off x="304324" y="5918730"/>
              <a:ext cx="1798476" cy="636325"/>
            </a:xfrm>
            <a:prstGeom prst="rect">
              <a:avLst/>
            </a:prstGeom>
          </p:spPr>
        </p:pic>
        <p:sp>
          <p:nvSpPr>
            <p:cNvPr id="8" name="ZoneTexte 7">
              <a:extLst>
                <a:ext uri="{FF2B5EF4-FFF2-40B4-BE49-F238E27FC236}">
                  <a16:creationId xmlns="" xmlns:a16="http://schemas.microsoft.com/office/drawing/2014/main" id="{C586DC8B-064C-F718-EA05-32648BC978F6}"/>
                </a:ext>
              </a:extLst>
            </p:cNvPr>
            <p:cNvSpPr txBox="1"/>
            <p:nvPr/>
          </p:nvSpPr>
          <p:spPr>
            <a:xfrm>
              <a:off x="2217267" y="6031835"/>
              <a:ext cx="6267450" cy="523220"/>
            </a:xfrm>
            <a:prstGeom prst="rect">
              <a:avLst/>
            </a:prstGeom>
            <a:solidFill>
              <a:schemeClr val="bg1"/>
            </a:solidFill>
          </p:spPr>
          <p:txBody>
            <a:bodyPr wrap="square" rtlCol="0">
              <a:spAutoFit/>
            </a:bodyPr>
            <a:lstStyle/>
            <a:p>
              <a:r>
                <a:rPr lang="fr-FR" sz="1400" dirty="0"/>
                <a:t>Module de formation 3</a:t>
              </a:r>
            </a:p>
            <a:p>
              <a:pPr marL="0" indent="0">
                <a:buNone/>
              </a:pPr>
              <a:r>
                <a:rPr lang="fr" sz="1400" dirty="0"/>
                <a:t>Calcul des critères d'évaluation de SBTool – Échelle du bâtiment</a:t>
              </a:r>
            </a:p>
          </p:txBody>
        </p:sp>
        <p:sp>
          <p:nvSpPr>
            <p:cNvPr id="9" name="Rectangle 8">
              <a:extLst>
                <a:ext uri="{FF2B5EF4-FFF2-40B4-BE49-F238E27FC236}">
                  <a16:creationId xmlns="" xmlns:a16="http://schemas.microsoft.com/office/drawing/2014/main" id="{4A28FA64-95AE-CF83-C50B-6C50E8BCF606}"/>
                </a:ext>
              </a:extLst>
            </p:cNvPr>
            <p:cNvSpPr/>
            <p:nvPr/>
          </p:nvSpPr>
          <p:spPr>
            <a:xfrm>
              <a:off x="0" y="6572250"/>
              <a:ext cx="9144000" cy="285750"/>
            </a:xfrm>
            <a:prstGeom prst="rect">
              <a:avLst/>
            </a:prstGeom>
            <a:solidFill>
              <a:srgbClr val="1A965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1400" dirty="0"/>
                <a:t>Système de formation Villes MED DURABLES</a:t>
              </a:r>
            </a:p>
          </p:txBody>
        </p:sp>
      </p:grpSp>
      <p:graphicFrame>
        <p:nvGraphicFramePr>
          <p:cNvPr id="10" name="Graphique 9">
            <a:extLst>
              <a:ext uri="{FF2B5EF4-FFF2-40B4-BE49-F238E27FC236}">
                <a16:creationId xmlns="" xmlns:a16="http://schemas.microsoft.com/office/drawing/2014/main" id="{C2EFFD6E-A52F-4801-F318-BBC776907641}"/>
              </a:ext>
            </a:extLst>
          </p:cNvPr>
          <p:cNvGraphicFramePr>
            <a:graphicFrameLocks/>
          </p:cNvGraphicFramePr>
          <p:nvPr>
            <p:extLst>
              <p:ext uri="{D42A27DB-BD31-4B8C-83A1-F6EECF244321}">
                <p14:modId xmlns="" xmlns:p14="http://schemas.microsoft.com/office/powerpoint/2010/main" val="1245872780"/>
              </p:ext>
            </p:extLst>
          </p:nvPr>
        </p:nvGraphicFramePr>
        <p:xfrm>
          <a:off x="4244186" y="2560341"/>
          <a:ext cx="5175635" cy="3489124"/>
        </p:xfrm>
        <a:graphic>
          <a:graphicData uri="http://schemas.openxmlformats.org/drawingml/2006/chart">
            <c:chart xmlns:c="http://schemas.openxmlformats.org/drawingml/2006/chart" xmlns:r="http://schemas.openxmlformats.org/officeDocument/2006/relationships" r:id="rId6"/>
          </a:graphicData>
        </a:graphic>
      </p:graphicFrame>
      <p:sp>
        <p:nvSpPr>
          <p:cNvPr id="3" name="ZoneTexte 2">
            <a:extLst>
              <a:ext uri="{FF2B5EF4-FFF2-40B4-BE49-F238E27FC236}">
                <a16:creationId xmlns="" xmlns:a16="http://schemas.microsoft.com/office/drawing/2014/main" id="{DD456B1C-31E6-A879-A9A4-CF7D88CA8F73}"/>
              </a:ext>
            </a:extLst>
          </p:cNvPr>
          <p:cNvSpPr txBox="1"/>
          <p:nvPr/>
        </p:nvSpPr>
        <p:spPr>
          <a:xfrm>
            <a:off x="1543760" y="1699751"/>
            <a:ext cx="6423490" cy="369332"/>
          </a:xfrm>
          <a:prstGeom prst="rect">
            <a:avLst/>
          </a:prstGeom>
          <a:noFill/>
        </p:spPr>
        <p:txBody>
          <a:bodyPr wrap="none" rtlCol="0">
            <a:spAutoFit/>
          </a:bodyPr>
          <a:lstStyle/>
          <a:p>
            <a:r>
              <a:rPr lang="fr-FR" b="1" dirty="0"/>
              <a:t>Répartition de la consommation d’énergie par type et par secteur</a:t>
            </a:r>
          </a:p>
        </p:txBody>
      </p:sp>
    </p:spTree>
    <p:extLst>
      <p:ext uri="{BB962C8B-B14F-4D97-AF65-F5344CB8AC3E}">
        <p14:creationId xmlns="" xmlns:p14="http://schemas.microsoft.com/office/powerpoint/2010/main" val="291844879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egnaposto numero diapositiva 4">
            <a:extLst>
              <a:ext uri="{FF2B5EF4-FFF2-40B4-BE49-F238E27FC236}">
                <a16:creationId xmlns="" xmlns:a16="http://schemas.microsoft.com/office/drawing/2014/main" id="{C58E2E09-0757-483E-AD0C-4C42867B117B}"/>
              </a:ext>
            </a:extLst>
          </p:cNvPr>
          <p:cNvSpPr>
            <a:spLocks noGrp="1"/>
          </p:cNvSpPr>
          <p:nvPr>
            <p:ph type="sldNum" sz="quarter" idx="12"/>
          </p:nvPr>
        </p:nvSpPr>
        <p:spPr>
          <a:xfrm>
            <a:off x="6992011" y="6591300"/>
            <a:ext cx="2133600" cy="266700"/>
          </a:xfrm>
        </p:spPr>
        <p:txBody>
          <a:bodyPr/>
          <a:lstStyle/>
          <a:p>
            <a:fld id="{243FB592-B9A9-49AA-A86F-4031F7B97808}" type="slidenum">
              <a:rPr lang="en-US" smtClean="0"/>
              <a:pPr/>
              <a:t>30</a:t>
            </a:fld>
            <a:endParaRPr lang="en-US"/>
          </a:p>
        </p:txBody>
      </p:sp>
      <p:sp>
        <p:nvSpPr>
          <p:cNvPr id="10" name="Titolo 1">
            <a:extLst>
              <a:ext uri="{FF2B5EF4-FFF2-40B4-BE49-F238E27FC236}">
                <a16:creationId xmlns="" xmlns:a16="http://schemas.microsoft.com/office/drawing/2014/main" id="{16A089E5-01BB-4338-9765-31AF63FC0C37}"/>
              </a:ext>
            </a:extLst>
          </p:cNvPr>
          <p:cNvSpPr>
            <a:spLocks noGrp="1"/>
          </p:cNvSpPr>
          <p:nvPr>
            <p:ph type="title"/>
          </p:nvPr>
        </p:nvSpPr>
        <p:spPr>
          <a:xfrm>
            <a:off x="0" y="-21265"/>
            <a:ext cx="9144000" cy="709613"/>
          </a:xfrm>
        </p:spPr>
        <p:txBody>
          <a:bodyPr>
            <a:noAutofit/>
          </a:bodyPr>
          <a:lstStyle/>
          <a:p>
            <a:r>
              <a:rPr lang="fr" dirty="0">
                <a:solidFill>
                  <a:schemeClr val="tx1"/>
                </a:solidFill>
              </a:rPr>
              <a:t>B.1.4 - ÉNERGIES RENOUVELABLES DANS LA CONSOMMATION </a:t>
            </a:r>
            <a:br>
              <a:rPr lang="fr" dirty="0">
                <a:solidFill>
                  <a:schemeClr val="tx1"/>
                </a:solidFill>
              </a:rPr>
            </a:br>
            <a:r>
              <a:rPr lang="fr" dirty="0">
                <a:solidFill>
                  <a:schemeClr val="tx1"/>
                </a:solidFill>
              </a:rPr>
              <a:t>TOTALE D'ÉNERGIE THERMIQUE</a:t>
            </a:r>
            <a:endParaRPr lang="it-IT" dirty="0">
              <a:solidFill>
                <a:schemeClr val="tx1"/>
              </a:solidFill>
            </a:endParaRPr>
          </a:p>
        </p:txBody>
      </p:sp>
      <p:graphicFrame>
        <p:nvGraphicFramePr>
          <p:cNvPr id="4" name="Table 3"/>
          <p:cNvGraphicFramePr>
            <a:graphicFrameLocks noGrp="1"/>
          </p:cNvGraphicFramePr>
          <p:nvPr>
            <p:extLst>
              <p:ext uri="{D42A27DB-BD31-4B8C-83A1-F6EECF244321}">
                <p14:modId xmlns="" xmlns:p14="http://schemas.microsoft.com/office/powerpoint/2010/main" val="2211771474"/>
              </p:ext>
            </p:extLst>
          </p:nvPr>
        </p:nvGraphicFramePr>
        <p:xfrm>
          <a:off x="587143" y="3209652"/>
          <a:ext cx="7471668" cy="1112520"/>
        </p:xfrm>
        <a:graphic>
          <a:graphicData uri="http://schemas.openxmlformats.org/drawingml/2006/table">
            <a:tbl>
              <a:tblPr firstRow="1" bandRow="1">
                <a:tableStyleId>{5202B0CA-FC54-4496-8BCA-5EF66A818D29}</a:tableStyleId>
              </a:tblPr>
              <a:tblGrid>
                <a:gridCol w="4015085">
                  <a:extLst>
                    <a:ext uri="{9D8B030D-6E8A-4147-A177-3AD203B41FA5}">
                      <a16:colId xmlns="" xmlns:a16="http://schemas.microsoft.com/office/drawing/2014/main" val="20000"/>
                    </a:ext>
                  </a:extLst>
                </a:gridCol>
                <a:gridCol w="1277957">
                  <a:extLst>
                    <a:ext uri="{9D8B030D-6E8A-4147-A177-3AD203B41FA5}">
                      <a16:colId xmlns="" xmlns:a16="http://schemas.microsoft.com/office/drawing/2014/main" val="20001"/>
                    </a:ext>
                  </a:extLst>
                </a:gridCol>
                <a:gridCol w="1134737">
                  <a:extLst>
                    <a:ext uri="{9D8B030D-6E8A-4147-A177-3AD203B41FA5}">
                      <a16:colId xmlns="" xmlns:a16="http://schemas.microsoft.com/office/drawing/2014/main" val="20002"/>
                    </a:ext>
                  </a:extLst>
                </a:gridCol>
                <a:gridCol w="1043889">
                  <a:extLst>
                    <a:ext uri="{9D8B030D-6E8A-4147-A177-3AD203B41FA5}">
                      <a16:colId xmlns="" xmlns:a16="http://schemas.microsoft.com/office/drawing/2014/main" val="20003"/>
                    </a:ext>
                  </a:extLst>
                </a:gridCol>
              </a:tblGrid>
              <a:tr h="370840">
                <a:tc>
                  <a:txBody>
                    <a:bodyPr/>
                    <a:lstStyle/>
                    <a:p>
                      <a:endParaRPr lang="en-US" sz="1600" dirty="0"/>
                    </a:p>
                  </a:txBody>
                  <a:tcPr>
                    <a:lnR w="28575" cap="flat" cmpd="sng" algn="ctr">
                      <a:solidFill>
                        <a:schemeClr val="bg1"/>
                      </a:solidFill>
                      <a:prstDash val="solid"/>
                      <a:round/>
                      <a:headEnd type="none" w="med" len="med"/>
                      <a:tailEnd type="none" w="med" len="med"/>
                    </a:lnR>
                    <a:noFill/>
                  </a:tcPr>
                </a:tc>
                <a:tc>
                  <a:txBody>
                    <a:bodyPr/>
                    <a:lstStyle/>
                    <a:p>
                      <a:pPr algn="ctr"/>
                      <a:r>
                        <a:rPr lang="fr" sz="1600" dirty="0">
                          <a:solidFill>
                            <a:schemeClr val="tx1"/>
                          </a:solidFill>
                        </a:rPr>
                        <a:t>2015</a:t>
                      </a:r>
                      <a:endParaRPr lang="en-US" sz="1600" dirty="0">
                        <a:solidFill>
                          <a:schemeClr val="tx1"/>
                        </a:solidFill>
                      </a:endParaRPr>
                    </a:p>
                  </a:txBody>
                  <a:tcP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B w="28575" cap="flat" cmpd="sng" algn="ctr">
                      <a:solidFill>
                        <a:schemeClr val="bg1"/>
                      </a:solidFill>
                      <a:prstDash val="solid"/>
                      <a:round/>
                      <a:headEnd type="none" w="med" len="med"/>
                      <a:tailEnd type="none" w="med" len="med"/>
                    </a:lnB>
                    <a:noFill/>
                  </a:tcPr>
                </a:tc>
                <a:tc>
                  <a:txBody>
                    <a:bodyPr/>
                    <a:lstStyle/>
                    <a:p>
                      <a:pPr algn="ctr"/>
                      <a:r>
                        <a:rPr lang="fr" sz="1600" dirty="0">
                          <a:solidFill>
                            <a:schemeClr val="tx1"/>
                          </a:solidFill>
                        </a:rPr>
                        <a:t>2016</a:t>
                      </a:r>
                      <a:endParaRPr lang="en-US" sz="1600" dirty="0">
                        <a:solidFill>
                          <a:schemeClr val="tx1"/>
                        </a:solidFill>
                      </a:endParaRPr>
                    </a:p>
                  </a:txBody>
                  <a:tcP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B w="28575" cap="flat" cmpd="sng" algn="ctr">
                      <a:solidFill>
                        <a:schemeClr val="bg1"/>
                      </a:solidFill>
                      <a:prstDash val="solid"/>
                      <a:round/>
                      <a:headEnd type="none" w="med" len="med"/>
                      <a:tailEnd type="none" w="med" len="med"/>
                    </a:lnB>
                    <a:noFill/>
                  </a:tcPr>
                </a:tc>
                <a:tc>
                  <a:txBody>
                    <a:bodyPr/>
                    <a:lstStyle/>
                    <a:p>
                      <a:pPr algn="ctr"/>
                      <a:r>
                        <a:rPr lang="fr" sz="1600" dirty="0">
                          <a:solidFill>
                            <a:schemeClr val="tx1"/>
                          </a:solidFill>
                        </a:rPr>
                        <a:t>2017</a:t>
                      </a:r>
                      <a:endParaRPr lang="en-US" sz="1600" dirty="0">
                        <a:solidFill>
                          <a:schemeClr val="tx1"/>
                        </a:solidFill>
                      </a:endParaRPr>
                    </a:p>
                  </a:txBody>
                  <a:tcPr>
                    <a:lnL w="28575" cap="flat" cmpd="sng" algn="ctr">
                      <a:solidFill>
                        <a:schemeClr val="bg1"/>
                      </a:solidFill>
                      <a:prstDash val="solid"/>
                      <a:round/>
                      <a:headEnd type="none" w="med" len="med"/>
                      <a:tailEnd type="none" w="med" len="med"/>
                    </a:lnL>
                    <a:lnB w="28575" cap="flat" cmpd="sng" algn="ctr">
                      <a:solidFill>
                        <a:schemeClr val="bg1"/>
                      </a:solidFill>
                      <a:prstDash val="solid"/>
                      <a:round/>
                      <a:headEnd type="none" w="med" len="med"/>
                      <a:tailEnd type="none" w="med" len="med"/>
                    </a:lnB>
                    <a:noFill/>
                  </a:tcPr>
                </a:tc>
                <a:extLst>
                  <a:ext uri="{0D108BD9-81ED-4DB2-BD59-A6C34878D82A}">
                    <a16:rowId xmlns="" xmlns:a16="http://schemas.microsoft.com/office/drawing/2014/main" val="10000"/>
                  </a:ext>
                </a:extLst>
              </a:tr>
              <a:tr h="370840">
                <a:tc>
                  <a:txBody>
                    <a:bodyPr/>
                    <a:lstStyle/>
                    <a:p>
                      <a:pPr algn="r"/>
                      <a:r>
                        <a:rPr lang="fr" sz="1600" dirty="0"/>
                        <a:t>Pétrole ( </a:t>
                      </a:r>
                      <a:r>
                        <a:rPr lang="fr" sz="1600" dirty="0" err="1"/>
                        <a:t>l </a:t>
                      </a:r>
                      <a:r>
                        <a:rPr lang="fr" sz="1600" dirty="0"/>
                        <a:t>)</a:t>
                      </a:r>
                      <a:endParaRPr lang="en-US" sz="1600" dirty="0"/>
                    </a:p>
                  </a:txBody>
                  <a:tcPr>
                    <a:lnR w="28575" cap="flat" cmpd="sng" algn="ctr">
                      <a:solidFill>
                        <a:schemeClr val="bg1"/>
                      </a:solidFill>
                      <a:prstDash val="solid"/>
                      <a:round/>
                      <a:headEnd type="none" w="med" len="med"/>
                      <a:tailEnd type="none" w="med" len="med"/>
                    </a:lnR>
                    <a:noFill/>
                  </a:tcPr>
                </a:tc>
                <a:tc>
                  <a:txBody>
                    <a:bodyPr/>
                    <a:lstStyle/>
                    <a:p>
                      <a:pPr algn="ctr"/>
                      <a:r>
                        <a:rPr lang="fr" sz="1600" dirty="0"/>
                        <a:t>43 450</a:t>
                      </a:r>
                      <a:endParaRPr lang="en-US" sz="1600" dirty="0"/>
                    </a:p>
                  </a:txBody>
                  <a:tcP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tcPr>
                </a:tc>
                <a:tc>
                  <a:txBody>
                    <a:bodyPr/>
                    <a:lstStyle/>
                    <a:p>
                      <a:pPr algn="ctr"/>
                      <a:r>
                        <a:rPr lang="fr" sz="1600" dirty="0"/>
                        <a:t>34 700</a:t>
                      </a:r>
                      <a:endParaRPr lang="en-US" sz="1600" dirty="0"/>
                    </a:p>
                  </a:txBody>
                  <a:tcP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tcPr>
                </a:tc>
                <a:tc>
                  <a:txBody>
                    <a:bodyPr/>
                    <a:lstStyle/>
                    <a:p>
                      <a:pPr algn="ctr"/>
                      <a:r>
                        <a:rPr lang="fr" sz="1600" dirty="0"/>
                        <a:t>40 150</a:t>
                      </a:r>
                      <a:endParaRPr lang="en-US" sz="1600" dirty="0"/>
                    </a:p>
                  </a:txBody>
                  <a:tcPr>
                    <a:lnL w="28575" cap="flat" cmpd="sng" algn="ctr">
                      <a:solidFill>
                        <a:schemeClr val="bg1"/>
                      </a:solidFill>
                      <a:prstDash val="solid"/>
                      <a:round/>
                      <a:headEnd type="none" w="med" len="med"/>
                      <a:tailEnd type="none" w="med" len="med"/>
                    </a:lnL>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tcPr>
                </a:tc>
                <a:extLst>
                  <a:ext uri="{0D108BD9-81ED-4DB2-BD59-A6C34878D82A}">
                    <a16:rowId xmlns="" xmlns:a16="http://schemas.microsoft.com/office/drawing/2014/main" val="10001"/>
                  </a:ext>
                </a:extLst>
              </a:tr>
              <a:tr h="370840">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fr" sz="1600" dirty="0"/>
                        <a:t>Énergie thermique à partir de SER ( </a:t>
                      </a:r>
                      <a:r>
                        <a:rPr lang="fr" sz="1600" dirty="0" err="1"/>
                        <a:t>kWh </a:t>
                      </a:r>
                      <a:r>
                        <a:rPr lang="fr" sz="1600" baseline="-25000" dirty="0" err="1"/>
                        <a:t>th,RES </a:t>
                      </a:r>
                      <a:r>
                        <a:rPr lang="fr" sz="1600" dirty="0"/>
                        <a:t>)</a:t>
                      </a:r>
                      <a:endParaRPr lang="en-US" sz="1600" dirty="0"/>
                    </a:p>
                  </a:txBody>
                  <a:tcPr>
                    <a:lnR w="28575" cap="flat" cmpd="sng" algn="ctr">
                      <a:solidFill>
                        <a:schemeClr val="bg1"/>
                      </a:solidFill>
                      <a:prstDash val="solid"/>
                      <a:round/>
                      <a:headEnd type="none" w="med" len="med"/>
                      <a:tailEnd type="none" w="med" len="med"/>
                    </a:lnR>
                    <a:noFill/>
                  </a:tcPr>
                </a:tc>
                <a:tc>
                  <a:txBody>
                    <a:bodyPr/>
                    <a:lstStyle/>
                    <a:p>
                      <a:pPr algn="ctr"/>
                      <a:r>
                        <a:rPr lang="fr" sz="1600" dirty="0"/>
                        <a:t>99 483</a:t>
                      </a:r>
                      <a:endParaRPr lang="en-US" sz="1600" dirty="0"/>
                    </a:p>
                  </a:txBody>
                  <a:tcP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tcPr>
                </a:tc>
                <a:tc>
                  <a:txBody>
                    <a:bodyPr/>
                    <a:lstStyle/>
                    <a:p>
                      <a:pPr algn="ctr"/>
                      <a:r>
                        <a:rPr lang="fr" sz="1600" dirty="0"/>
                        <a:t>120 758</a:t>
                      </a:r>
                      <a:endParaRPr lang="en-US" sz="1600" dirty="0"/>
                    </a:p>
                  </a:txBody>
                  <a:tcP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tcPr>
                </a:tc>
                <a:tc>
                  <a:txBody>
                    <a:bodyPr/>
                    <a:lstStyle/>
                    <a:p>
                      <a:pPr algn="ctr"/>
                      <a:r>
                        <a:rPr lang="fr" sz="1600" dirty="0"/>
                        <a:t>108 066</a:t>
                      </a:r>
                      <a:endParaRPr lang="en-US" sz="1600" dirty="0"/>
                    </a:p>
                  </a:txBody>
                  <a:tcPr>
                    <a:lnL w="28575" cap="flat" cmpd="sng" algn="ctr">
                      <a:solidFill>
                        <a:schemeClr val="bg1"/>
                      </a:solidFill>
                      <a:prstDash val="solid"/>
                      <a:round/>
                      <a:headEnd type="none" w="med" len="med"/>
                      <a:tailEnd type="none" w="med" len="med"/>
                    </a:lnL>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tcPr>
                </a:tc>
                <a:extLst>
                  <a:ext uri="{0D108BD9-81ED-4DB2-BD59-A6C34878D82A}">
                    <a16:rowId xmlns="" xmlns:a16="http://schemas.microsoft.com/office/drawing/2014/main" val="10002"/>
                  </a:ext>
                </a:extLst>
              </a:tr>
            </a:tbl>
          </a:graphicData>
        </a:graphic>
      </p:graphicFrame>
      <p:sp>
        <p:nvSpPr>
          <p:cNvPr id="6" name="Segnaposto contenuto 2">
            <a:extLst>
              <a:ext uri="{FF2B5EF4-FFF2-40B4-BE49-F238E27FC236}">
                <a16:creationId xmlns="" xmlns:a16="http://schemas.microsoft.com/office/drawing/2014/main" id="{86F2EB93-A63A-4210-B86A-E5FCAD7D8D7F}"/>
              </a:ext>
            </a:extLst>
          </p:cNvPr>
          <p:cNvSpPr>
            <a:spLocks noGrp="1"/>
          </p:cNvSpPr>
          <p:nvPr>
            <p:ph idx="4294967295"/>
          </p:nvPr>
        </p:nvSpPr>
        <p:spPr>
          <a:xfrm>
            <a:off x="443361" y="2324450"/>
            <a:ext cx="8541382" cy="429444"/>
          </a:xfrm>
          <a:prstGeom prst="rect">
            <a:avLst/>
          </a:prstGeom>
        </p:spPr>
        <p:txBody>
          <a:bodyPr>
            <a:noAutofit/>
          </a:bodyPr>
          <a:lstStyle/>
          <a:p>
            <a:pPr marL="0" indent="0">
              <a:buNone/>
            </a:pPr>
            <a:r>
              <a:rPr lang="fr" sz="2000" b="1" dirty="0">
                <a:cs typeface="Calibri" panose="020F0502020204030204" pitchFamily="34" charset="0"/>
              </a:rPr>
              <a:t>Quantité annuelle de combustible (fioul) livrée au bâtiment ( </a:t>
            </a:r>
            <a:r>
              <a:rPr lang="fr" sz="2000" b="1" dirty="0" err="1">
                <a:cs typeface="Calibri" panose="020F0502020204030204" pitchFamily="34" charset="0"/>
              </a:rPr>
              <a:t>lt </a:t>
            </a:r>
            <a:r>
              <a:rPr lang="fr" sz="2000" b="1" dirty="0">
                <a:cs typeface="Calibri" panose="020F0502020204030204" pitchFamily="34" charset="0"/>
              </a:rPr>
              <a:t>) et d'énergie thermique produite à partir de capteurs solaires ( </a:t>
            </a:r>
            <a:r>
              <a:rPr lang="fr" sz="2000" b="1" dirty="0" err="1">
                <a:cs typeface="Calibri" panose="020F0502020204030204" pitchFamily="34" charset="0"/>
              </a:rPr>
              <a:t>kWh </a:t>
            </a:r>
            <a:r>
              <a:rPr lang="fr" sz="2000" b="1" baseline="-25000" dirty="0" err="1">
                <a:cs typeface="Calibri" panose="020F0502020204030204" pitchFamily="34" charset="0"/>
              </a:rPr>
              <a:t>th,RES </a:t>
            </a:r>
            <a:r>
              <a:rPr lang="fr" sz="2000" b="1" dirty="0">
                <a:cs typeface="Calibri" panose="020F0502020204030204" pitchFamily="34" charset="0"/>
              </a:rPr>
              <a:t>)</a:t>
            </a:r>
            <a:endParaRPr lang="en-US" sz="2000" b="1" dirty="0">
              <a:cs typeface="Calibri" panose="020F0502020204030204" pitchFamily="34" charset="0"/>
            </a:endParaRPr>
          </a:p>
          <a:p>
            <a:pPr marL="0" indent="0">
              <a:buNone/>
            </a:pPr>
            <a:endParaRPr lang="en-US" sz="2000" b="1" dirty="0">
              <a:cs typeface="Calibri" panose="020F0502020204030204" pitchFamily="34" charset="0"/>
            </a:endParaRPr>
          </a:p>
        </p:txBody>
      </p:sp>
      <p:pic>
        <p:nvPicPr>
          <p:cNvPr id="7" name="Picture 5"/>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3704677" y="3187820"/>
            <a:ext cx="327633" cy="415814"/>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9" name="Picture 5"/>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783832" y="3326052"/>
            <a:ext cx="602714" cy="488768"/>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
        <p:nvSpPr>
          <p:cNvPr id="12" name="Rectangle 11"/>
          <p:cNvSpPr/>
          <p:nvPr/>
        </p:nvSpPr>
        <p:spPr>
          <a:xfrm>
            <a:off x="184053" y="820521"/>
            <a:ext cx="2351926" cy="400110"/>
          </a:xfrm>
          <a:prstGeom prst="rect">
            <a:avLst/>
          </a:prstGeom>
        </p:spPr>
        <p:style>
          <a:lnRef idx="1">
            <a:schemeClr val="accent3"/>
          </a:lnRef>
          <a:fillRef idx="3">
            <a:schemeClr val="accent3"/>
          </a:fillRef>
          <a:effectRef idx="2">
            <a:schemeClr val="accent3"/>
          </a:effectRef>
          <a:fontRef idx="minor">
            <a:schemeClr val="lt1"/>
          </a:fontRef>
        </p:style>
        <p:txBody>
          <a:bodyPr wrap="none">
            <a:spAutoFit/>
          </a:bodyPr>
          <a:lstStyle/>
          <a:p>
            <a:r>
              <a:rPr lang="fr" sz="2000" b="1" i="1" dirty="0">
                <a:cs typeface="Calibri" panose="020F0502020204030204" pitchFamily="34" charset="0"/>
              </a:rPr>
              <a:t>Données disponibles</a:t>
            </a:r>
            <a:endParaRPr lang="el-GR" sz="2000" dirty="0"/>
          </a:p>
        </p:txBody>
      </p:sp>
      <p:grpSp>
        <p:nvGrpSpPr>
          <p:cNvPr id="2" name="Groupe 1">
            <a:extLst>
              <a:ext uri="{FF2B5EF4-FFF2-40B4-BE49-F238E27FC236}">
                <a16:creationId xmlns="" xmlns:a16="http://schemas.microsoft.com/office/drawing/2014/main" id="{51A2DA66-CCE6-7692-566F-D9316BB639C2}"/>
              </a:ext>
            </a:extLst>
          </p:cNvPr>
          <p:cNvGrpSpPr/>
          <p:nvPr/>
        </p:nvGrpSpPr>
        <p:grpSpPr>
          <a:xfrm>
            <a:off x="0" y="5928255"/>
            <a:ext cx="9144000" cy="939270"/>
            <a:chOff x="0" y="5918730"/>
            <a:chExt cx="9144000" cy="939270"/>
          </a:xfrm>
        </p:grpSpPr>
        <p:pic>
          <p:nvPicPr>
            <p:cNvPr id="3" name="Image 2">
              <a:extLst>
                <a:ext uri="{FF2B5EF4-FFF2-40B4-BE49-F238E27FC236}">
                  <a16:creationId xmlns="" xmlns:a16="http://schemas.microsoft.com/office/drawing/2014/main" id="{B371C121-4360-CC65-0ECD-71522D092210}"/>
                </a:ext>
              </a:extLst>
            </p:cNvPr>
            <p:cNvPicPr>
              <a:picLocks noChangeAspect="1"/>
            </p:cNvPicPr>
            <p:nvPr/>
          </p:nvPicPr>
          <p:blipFill>
            <a:blip r:embed="rId4" cstate="print"/>
            <a:stretch>
              <a:fillRect/>
            </a:stretch>
          </p:blipFill>
          <p:spPr>
            <a:xfrm>
              <a:off x="304324" y="5918730"/>
              <a:ext cx="1798476" cy="636325"/>
            </a:xfrm>
            <a:prstGeom prst="rect">
              <a:avLst/>
            </a:prstGeom>
          </p:spPr>
        </p:pic>
        <p:sp>
          <p:nvSpPr>
            <p:cNvPr id="8" name="ZoneTexte 7">
              <a:extLst>
                <a:ext uri="{FF2B5EF4-FFF2-40B4-BE49-F238E27FC236}">
                  <a16:creationId xmlns="" xmlns:a16="http://schemas.microsoft.com/office/drawing/2014/main" id="{DD6A0AC7-958E-FC0A-FBD5-5CBFF6EC837A}"/>
                </a:ext>
              </a:extLst>
            </p:cNvPr>
            <p:cNvSpPr txBox="1"/>
            <p:nvPr/>
          </p:nvSpPr>
          <p:spPr>
            <a:xfrm>
              <a:off x="2217267" y="6031835"/>
              <a:ext cx="6267450" cy="523220"/>
            </a:xfrm>
            <a:prstGeom prst="rect">
              <a:avLst/>
            </a:prstGeom>
            <a:solidFill>
              <a:schemeClr val="bg1"/>
            </a:solidFill>
          </p:spPr>
          <p:txBody>
            <a:bodyPr wrap="square" rtlCol="0">
              <a:spAutoFit/>
            </a:bodyPr>
            <a:lstStyle/>
            <a:p>
              <a:r>
                <a:rPr lang="fr-FR" sz="1400" dirty="0"/>
                <a:t>Module de formation 3</a:t>
              </a:r>
            </a:p>
            <a:p>
              <a:pPr marL="0" indent="0">
                <a:buNone/>
              </a:pPr>
              <a:r>
                <a:rPr lang="fr" sz="1400" dirty="0"/>
                <a:t>Calcul des critères d'évaluation de SBTool – Échelle du bâtiment</a:t>
              </a:r>
            </a:p>
          </p:txBody>
        </p:sp>
        <p:sp>
          <p:nvSpPr>
            <p:cNvPr id="11" name="Rectangle 10">
              <a:extLst>
                <a:ext uri="{FF2B5EF4-FFF2-40B4-BE49-F238E27FC236}">
                  <a16:creationId xmlns="" xmlns:a16="http://schemas.microsoft.com/office/drawing/2014/main" id="{9C4A5719-32BE-E17D-E2C2-345C3084D566}"/>
                </a:ext>
              </a:extLst>
            </p:cNvPr>
            <p:cNvSpPr/>
            <p:nvPr/>
          </p:nvSpPr>
          <p:spPr>
            <a:xfrm>
              <a:off x="0" y="6572250"/>
              <a:ext cx="9144000" cy="285750"/>
            </a:xfrm>
            <a:prstGeom prst="rect">
              <a:avLst/>
            </a:prstGeom>
            <a:solidFill>
              <a:srgbClr val="1A965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1400" dirty="0"/>
                <a:t>Système de formation Villes MED DURABLES</a:t>
              </a:r>
            </a:p>
          </p:txBody>
        </p:sp>
      </p:grpSp>
    </p:spTree>
    <p:extLst>
      <p:ext uri="{BB962C8B-B14F-4D97-AF65-F5344CB8AC3E}">
        <p14:creationId xmlns="" xmlns:p14="http://schemas.microsoft.com/office/powerpoint/2010/main" val="125537720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 xmlns:a14="http://schemas.microsoft.com/office/drawing/2010/main" Requires="a14">
          <p:sp>
            <p:nvSpPr>
              <p:cNvPr id="4" name="Segnaposto contenuto 2">
                <a:extLst>
                  <a:ext uri="{FF2B5EF4-FFF2-40B4-BE49-F238E27FC236}">
                    <a16:creationId xmlns:a16="http://schemas.microsoft.com/office/drawing/2014/main" id="{86F2EB93-A63A-4210-B86A-E5FCAD7D8D7F}"/>
                  </a:ext>
                </a:extLst>
              </p:cNvPr>
              <p:cNvSpPr>
                <a:spLocks noGrp="1"/>
              </p:cNvSpPr>
              <p:nvPr>
                <p:ph idx="4294967295"/>
              </p:nvPr>
            </p:nvSpPr>
            <p:spPr>
              <a:xfrm>
                <a:off x="372135" y="1177367"/>
                <a:ext cx="8541382" cy="3742976"/>
              </a:xfrm>
              <a:prstGeom prst="rect">
                <a:avLst/>
              </a:prstGeom>
              <a:noFill/>
            </p:spPr>
            <p:txBody>
              <a:bodyPr>
                <a:normAutofit/>
              </a:bodyPr>
              <a:lstStyle/>
              <a:p>
                <a:pPr marL="0" indent="0">
                  <a:buNone/>
                </a:pPr>
                <a:r>
                  <a:rPr lang="fr" sz="1800" b="1" dirty="0">
                    <a:cs typeface="Calibri" panose="020F0502020204030204" pitchFamily="34" charset="0"/>
                  </a:rPr>
                  <a:t>Calculer l'énergie thermique moyenne annuelle délivrée</a:t>
                </a:r>
              </a:p>
              <a:p>
                <a:pPr marL="0" indent="0">
                  <a:buNone/>
                </a:pPr>
                <a:r>
                  <a:rPr lang="fr" sz="1800" b="1" u="sng" dirty="0">
                    <a:cs typeface="Calibri" panose="020F0502020204030204" pitchFamily="34" charset="0"/>
                  </a:rPr>
                  <a:t>des capteurs solaires </a:t>
                </a:r>
                <a:r>
                  <a:rPr lang="fr" sz="1800" b="1" dirty="0">
                    <a:cs typeface="Calibri" panose="020F0502020204030204" pitchFamily="34" charset="0"/>
                  </a:rPr>
                  <a:t>pour les services techniques du </a:t>
                </a:r>
                <a:r>
                  <a:rPr lang="fr" sz="1800" b="1" u="sng" dirty="0">
                    <a:cs typeface="Calibri" panose="020F0502020204030204" pitchFamily="34" charset="0"/>
                  </a:rPr>
                  <a:t>bâtiment</a:t>
                </a:r>
              </a:p>
              <a:p>
                <a:pPr marL="0" lvl="0" indent="0">
                  <a:buNone/>
                </a:pPr>
                <a:endParaRPr lang="en-US" sz="1800" dirty="0">
                  <a:solidFill>
                    <a:prstClr val="black"/>
                  </a:solidFill>
                  <a:cs typeface="Calibri" panose="020F0502020204030204" pitchFamily="34" charset="0"/>
                </a:endParaRPr>
              </a:p>
              <a:p>
                <a:pPr marL="0" lvl="0" indent="0">
                  <a:buNone/>
                </a:pPr>
                <a:endParaRPr lang="en-US" sz="1800" dirty="0">
                  <a:solidFill>
                    <a:prstClr val="black"/>
                  </a:solidFill>
                  <a:cs typeface="Calibri" panose="020F0502020204030204" pitchFamily="34" charset="0"/>
                </a:endParaRPr>
              </a:p>
              <a:p>
                <a:pPr marL="0" lvl="0" indent="0">
                  <a:buNone/>
                </a:pPr>
                <a:endParaRPr lang="en-US" sz="1800" dirty="0">
                  <a:solidFill>
                    <a:prstClr val="black"/>
                  </a:solidFill>
                  <a:cs typeface="Calibri" panose="020F0502020204030204" pitchFamily="34" charset="0"/>
                </a:endParaRPr>
              </a:p>
              <a:p>
                <a:pPr marL="0" lvl="0" indent="0">
                  <a:buNone/>
                </a:pPr>
                <a:endParaRPr lang="en-US" sz="1800" dirty="0">
                  <a:solidFill>
                    <a:prstClr val="black"/>
                  </a:solidFill>
                  <a:cs typeface="Calibri" panose="020F0502020204030204" pitchFamily="34" charset="0"/>
                </a:endParaRPr>
              </a:p>
              <a:p>
                <a:pPr marL="0" lvl="0" indent="0">
                  <a:buNone/>
                </a:pPr>
                <a:endParaRPr lang="en-US" sz="1800" dirty="0">
                  <a:solidFill>
                    <a:prstClr val="black"/>
                  </a:solidFill>
                  <a:cs typeface="Calibri" panose="020F0502020204030204" pitchFamily="34" charset="0"/>
                </a:endParaRPr>
              </a:p>
              <a:p>
                <a:pPr marL="0" lvl="0" indent="0">
                  <a:buNone/>
                </a:pPr>
                <a:r>
                  <a:rPr lang="fr" sz="1800" dirty="0">
                    <a:solidFill>
                      <a:prstClr val="black"/>
                    </a:solidFill>
                    <a:cs typeface="Calibri" panose="020F0502020204030204" pitchFamily="34" charset="0"/>
                  </a:rPr>
                  <a:t>Calculez la moyenne sur trois ans :  </a:t>
                </a:r>
                <a14:m>
                  <m:oMath xmlns:m="http://schemas.openxmlformats.org/officeDocument/2006/math">
                    <m:f>
                      <m:fPr>
                        <m:ctrlPr>
                          <a:rPr lang="en-US" sz="2000" i="1">
                            <a:solidFill>
                              <a:prstClr val="black"/>
                            </a:solidFill>
                            <a:latin typeface="Cambria Math" panose="02040503050406030204" pitchFamily="18" charset="0"/>
                          </a:rPr>
                        </m:ctrlPr>
                      </m:fPr>
                      <m:num>
                        <m:r>
                          <a:rPr lang="en-US" sz="2000" i="1">
                            <a:solidFill>
                              <a:prstClr val="black"/>
                            </a:solidFill>
                            <a:latin typeface="Cambria Math" panose="02040503050406030204" pitchFamily="18" charset="0"/>
                          </a:rPr>
                          <m:t>(</m:t>
                        </m:r>
                        <m:r>
                          <a:rPr lang="en-US" sz="2000" b="0" i="1" smtClean="0">
                            <a:solidFill>
                              <a:prstClr val="black"/>
                            </a:solidFill>
                            <a:latin typeface="Cambria Math" panose="02040503050406030204" pitchFamily="18" charset="0"/>
                          </a:rPr>
                          <m:t>99,483+120,758+108,066</m:t>
                        </m:r>
                        <m:r>
                          <a:rPr lang="en-US" sz="2000" i="1">
                            <a:solidFill>
                              <a:prstClr val="black"/>
                            </a:solidFill>
                            <a:latin typeface="Cambria Math" panose="02040503050406030204" pitchFamily="18" charset="0"/>
                          </a:rPr>
                          <m:t>)</m:t>
                        </m:r>
                      </m:num>
                      <m:den>
                        <m:r>
                          <a:rPr lang="en-US" sz="2000" i="1">
                            <a:solidFill>
                              <a:prstClr val="black"/>
                            </a:solidFill>
                            <a:latin typeface="Cambria Math" panose="02040503050406030204" pitchFamily="18" charset="0"/>
                          </a:rPr>
                          <m:t>3</m:t>
                        </m:r>
                      </m:den>
                    </m:f>
                  </m:oMath>
                </a14:m>
                <a:r>
                  <a:rPr lang="fr" sz="1800" dirty="0">
                    <a:solidFill>
                      <a:prstClr val="black"/>
                    </a:solidFill>
                  </a:rPr>
                  <a:t>  kWhth</a:t>
                </a:r>
                <a:r>
                  <a:rPr lang="fr" sz="1800" baseline="-25000" dirty="0">
                    <a:solidFill>
                      <a:prstClr val="black"/>
                    </a:solidFill>
                  </a:rPr>
                  <a:t>RES</a:t>
                </a:r>
                <a:endParaRPr lang="en-US" sz="1800" baseline="-25000" dirty="0">
                  <a:solidFill>
                    <a:prstClr val="black"/>
                  </a:solidFill>
                </a:endParaRPr>
              </a:p>
              <a:p>
                <a:pPr marL="0" indent="0">
                  <a:buNone/>
                </a:pPr>
                <a:endParaRPr lang="en-US" sz="1800" dirty="0"/>
              </a:p>
              <a:p>
                <a:pPr marL="0" indent="0">
                  <a:buNone/>
                </a:pPr>
                <a:r>
                  <a:rPr lang="fr" sz="1800" b="1" u="sng" dirty="0"/>
                  <a:t>Énergie thermique </a:t>
                </a:r>
                <a:r>
                  <a:rPr lang="fr" sz="1800" dirty="0"/>
                  <a:t>annuelle moyenne </a:t>
                </a:r>
                <a:r>
                  <a:rPr lang="fr" sz="1800" dirty="0">
                    <a:cs typeface="Calibri" panose="020F0502020204030204" pitchFamily="34" charset="0"/>
                  </a:rPr>
                  <a:t>à partir de SER : </a:t>
                </a:r>
                <a:r>
                  <a:rPr lang="fr" sz="1800" b="1" dirty="0">
                    <a:cs typeface="Calibri" panose="020F0502020204030204" pitchFamily="34" charset="0"/>
                  </a:rPr>
                  <a:t>109 436 </a:t>
                </a:r>
                <a:r>
                  <a:rPr lang="fr" sz="1800" b="1" dirty="0" err="1">
                    <a:cs typeface="Calibri" panose="020F0502020204030204" pitchFamily="34" charset="0"/>
                  </a:rPr>
                  <a:t>kWh </a:t>
                </a:r>
                <a:r>
                  <a:rPr lang="fr" sz="1800" b="1" baseline="-25000" dirty="0" err="1">
                    <a:cs typeface="Calibri" panose="020F0502020204030204" pitchFamily="34" charset="0"/>
                  </a:rPr>
                  <a:t>th,RES</a:t>
                </a:r>
                <a:endParaRPr lang="en-US" sz="1800" b="1" baseline="-25000" dirty="0">
                  <a:cs typeface="Calibri" panose="020F0502020204030204" pitchFamily="34" charset="0"/>
                </a:endParaRPr>
              </a:p>
              <a:p>
                <a:pPr marL="0" indent="0">
                  <a:buNone/>
                </a:pPr>
                <a:endParaRPr lang="en-US" sz="1800" dirty="0">
                  <a:cs typeface="Calibri" panose="020F0502020204030204" pitchFamily="34" charset="0"/>
                </a:endParaRPr>
              </a:p>
            </p:txBody>
          </p:sp>
        </mc:Choice>
        <mc:Fallback>
          <p:sp>
            <p:nvSpPr>
              <p:cNvPr id="4" name="Segnaposto contenuto 2">
                <a:extLst>
                  <a:ext uri="{FF2B5EF4-FFF2-40B4-BE49-F238E27FC236}">
                    <a16:creationId xmlns:a14="http://schemas.microsoft.com/office/drawing/2010/main" xmlns="" xmlns:a16="http://schemas.microsoft.com/office/drawing/2014/main" id="{86F2EB93-A63A-4210-B86A-E5FCAD7D8D7F}"/>
                  </a:ext>
                </a:extLst>
              </p:cNvPr>
              <p:cNvSpPr>
                <a:spLocks noGrp="1" noRot="1" noChangeAspect="1" noMove="1" noResize="1" noEditPoints="1" noAdjustHandles="1" noChangeArrowheads="1" noChangeShapeType="1" noTextEdit="1"/>
              </p:cNvSpPr>
              <p:nvPr>
                <p:ph idx="4294967295"/>
              </p:nvPr>
            </p:nvSpPr>
            <p:spPr>
              <a:xfrm>
                <a:off x="372135" y="1177367"/>
                <a:ext cx="8541382" cy="3742976"/>
              </a:xfrm>
              <a:prstGeom prst="rect">
                <a:avLst/>
              </a:prstGeom>
              <a:blipFill>
                <a:blip r:embed="rId2"/>
                <a:stretch>
                  <a:fillRect l="-571" t="-814"/>
                </a:stretch>
              </a:blipFill>
            </p:spPr>
            <p:txBody>
              <a:bodyPr/>
              <a:lstStyle/>
              <a:p>
                <a:r>
                  <a:rPr lang="fr-FR">
                    <a:noFill/>
                  </a:rPr>
                  <a:t> </a:t>
                </a:r>
              </a:p>
            </p:txBody>
          </p:sp>
        </mc:Fallback>
      </mc:AlternateContent>
      <p:sp>
        <p:nvSpPr>
          <p:cNvPr id="5" name="Segnaposto numero diapositiva 4">
            <a:extLst>
              <a:ext uri="{FF2B5EF4-FFF2-40B4-BE49-F238E27FC236}">
                <a16:creationId xmlns="" xmlns:a16="http://schemas.microsoft.com/office/drawing/2014/main" id="{C58E2E09-0757-483E-AD0C-4C42867B117B}"/>
              </a:ext>
            </a:extLst>
          </p:cNvPr>
          <p:cNvSpPr>
            <a:spLocks noGrp="1"/>
          </p:cNvSpPr>
          <p:nvPr>
            <p:ph type="sldNum" sz="quarter" idx="12"/>
          </p:nvPr>
        </p:nvSpPr>
        <p:spPr>
          <a:xfrm>
            <a:off x="7020619" y="6581775"/>
            <a:ext cx="2133600" cy="276225"/>
          </a:xfrm>
        </p:spPr>
        <p:txBody>
          <a:bodyPr/>
          <a:lstStyle/>
          <a:p>
            <a:fld id="{243FB592-B9A9-49AA-A86F-4031F7B97808}" type="slidenum">
              <a:rPr lang="en-US" sz="1050" smtClean="0"/>
              <a:pPr/>
              <a:t>31</a:t>
            </a:fld>
            <a:endParaRPr lang="en-US" sz="1050"/>
          </a:p>
        </p:txBody>
      </p:sp>
      <p:sp>
        <p:nvSpPr>
          <p:cNvPr id="10" name="Titolo 1">
            <a:extLst>
              <a:ext uri="{FF2B5EF4-FFF2-40B4-BE49-F238E27FC236}">
                <a16:creationId xmlns="" xmlns:a16="http://schemas.microsoft.com/office/drawing/2014/main" id="{16A089E5-01BB-4338-9765-31AF63FC0C37}"/>
              </a:ext>
            </a:extLst>
          </p:cNvPr>
          <p:cNvSpPr>
            <a:spLocks noGrp="1"/>
          </p:cNvSpPr>
          <p:nvPr>
            <p:ph type="title"/>
          </p:nvPr>
        </p:nvSpPr>
        <p:spPr>
          <a:xfrm>
            <a:off x="0" y="0"/>
            <a:ext cx="9144000" cy="709613"/>
          </a:xfrm>
        </p:spPr>
        <p:txBody>
          <a:bodyPr>
            <a:noAutofit/>
          </a:bodyPr>
          <a:lstStyle/>
          <a:p>
            <a:r>
              <a:rPr lang="fr" sz="1800" dirty="0">
                <a:solidFill>
                  <a:schemeClr val="tx1"/>
                </a:solidFill>
              </a:rPr>
              <a:t>B.1.4 - ÉNERGIES RENOUVELABLES DANS LA CONSOMMATION </a:t>
            </a:r>
            <a:br>
              <a:rPr lang="fr" sz="1800" dirty="0">
                <a:solidFill>
                  <a:schemeClr val="tx1"/>
                </a:solidFill>
              </a:rPr>
            </a:br>
            <a:r>
              <a:rPr lang="fr" sz="1800" dirty="0">
                <a:solidFill>
                  <a:schemeClr val="tx1"/>
                </a:solidFill>
              </a:rPr>
              <a:t>TOTALE D'ÉNERGIE THERMIQUE</a:t>
            </a:r>
            <a:endParaRPr lang="it-IT" sz="1800" dirty="0">
              <a:solidFill>
                <a:schemeClr val="tx1"/>
              </a:solidFill>
            </a:endParaRPr>
          </a:p>
        </p:txBody>
      </p:sp>
      <p:grpSp>
        <p:nvGrpSpPr>
          <p:cNvPr id="2" name="Group 1"/>
          <p:cNvGrpSpPr/>
          <p:nvPr/>
        </p:nvGrpSpPr>
        <p:grpSpPr>
          <a:xfrm>
            <a:off x="7380743" y="1568282"/>
            <a:ext cx="1675724" cy="953916"/>
            <a:chOff x="7465808" y="1387307"/>
            <a:chExt cx="1675724" cy="953916"/>
          </a:xfrm>
        </p:grpSpPr>
        <p:pic>
          <p:nvPicPr>
            <p:cNvPr id="7" name="Picture 2"/>
            <p:cNvPicPr>
              <a:picLocks noChangeAspect="1" noChangeArrowheads="1"/>
            </p:cNvPicPr>
            <p:nvPr/>
          </p:nvPicPr>
          <p:blipFill>
            <a:blip r:embed="rId3">
              <a:extLst>
                <a:ext uri="{28A0092B-C50C-407E-A947-70E740481C1C}">
                  <a14:useLocalDpi xmlns="" xmlns:a14="http://schemas.microsoft.com/office/drawing/2010/main" val="0"/>
                </a:ext>
              </a:extLst>
            </a:blip>
            <a:srcRect/>
            <a:stretch>
              <a:fillRect/>
            </a:stretch>
          </p:blipFill>
          <p:spPr bwMode="auto">
            <a:xfrm>
              <a:off x="7971906" y="1387307"/>
              <a:ext cx="1169626" cy="953916"/>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pic>
          <p:nvPicPr>
            <p:cNvPr id="11" name="Picture 5"/>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7465808" y="1492804"/>
              <a:ext cx="666973" cy="540878"/>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
          <p:nvSpPr>
            <p:cNvPr id="9" name="Rounded Rectangle 8"/>
            <p:cNvSpPr/>
            <p:nvPr/>
          </p:nvSpPr>
          <p:spPr>
            <a:xfrm>
              <a:off x="7465808" y="1419581"/>
              <a:ext cx="666974" cy="685184"/>
            </a:xfrm>
            <a:prstGeom prst="round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p>
          </p:txBody>
        </p:sp>
      </p:grpSp>
      <p:sp>
        <p:nvSpPr>
          <p:cNvPr id="12" name="Rectangle 11"/>
          <p:cNvSpPr/>
          <p:nvPr/>
        </p:nvSpPr>
        <p:spPr>
          <a:xfrm>
            <a:off x="8087419" y="900000"/>
            <a:ext cx="974306" cy="400110"/>
          </a:xfrm>
          <a:prstGeom prst="rect">
            <a:avLst/>
          </a:prstGeom>
        </p:spPr>
        <p:style>
          <a:lnRef idx="1">
            <a:schemeClr val="accent3"/>
          </a:lnRef>
          <a:fillRef idx="3">
            <a:schemeClr val="accent3"/>
          </a:fillRef>
          <a:effectRef idx="2">
            <a:schemeClr val="accent3"/>
          </a:effectRef>
          <a:fontRef idx="minor">
            <a:schemeClr val="lt1"/>
          </a:fontRef>
        </p:style>
        <p:txBody>
          <a:bodyPr wrap="none">
            <a:spAutoFit/>
          </a:bodyPr>
          <a:lstStyle/>
          <a:p>
            <a:r>
              <a:rPr lang="fr" sz="2000" b="1" i="1" dirty="0">
                <a:cs typeface="Calibri" panose="020F0502020204030204" pitchFamily="34" charset="0"/>
              </a:rPr>
              <a:t>Étape 1</a:t>
            </a:r>
            <a:endParaRPr lang="el-GR" sz="2000" dirty="0"/>
          </a:p>
        </p:txBody>
      </p:sp>
      <p:graphicFrame>
        <p:nvGraphicFramePr>
          <p:cNvPr id="13" name="Table 12"/>
          <p:cNvGraphicFramePr>
            <a:graphicFrameLocks noGrp="1"/>
          </p:cNvGraphicFramePr>
          <p:nvPr>
            <p:extLst>
              <p:ext uri="{D42A27DB-BD31-4B8C-83A1-F6EECF244321}">
                <p14:modId xmlns="" xmlns:p14="http://schemas.microsoft.com/office/powerpoint/2010/main" val="2464518673"/>
              </p:ext>
            </p:extLst>
          </p:nvPr>
        </p:nvGraphicFramePr>
        <p:xfrm>
          <a:off x="272223" y="2459390"/>
          <a:ext cx="7471668" cy="741680"/>
        </p:xfrm>
        <a:graphic>
          <a:graphicData uri="http://schemas.openxmlformats.org/drawingml/2006/table">
            <a:tbl>
              <a:tblPr firstRow="1" bandRow="1">
                <a:tableStyleId>{5202B0CA-FC54-4496-8BCA-5EF66A818D29}</a:tableStyleId>
              </a:tblPr>
              <a:tblGrid>
                <a:gridCol w="4015085">
                  <a:extLst>
                    <a:ext uri="{9D8B030D-6E8A-4147-A177-3AD203B41FA5}">
                      <a16:colId xmlns="" xmlns:a16="http://schemas.microsoft.com/office/drawing/2014/main" val="20000"/>
                    </a:ext>
                  </a:extLst>
                </a:gridCol>
                <a:gridCol w="1277957">
                  <a:extLst>
                    <a:ext uri="{9D8B030D-6E8A-4147-A177-3AD203B41FA5}">
                      <a16:colId xmlns="" xmlns:a16="http://schemas.microsoft.com/office/drawing/2014/main" val="20001"/>
                    </a:ext>
                  </a:extLst>
                </a:gridCol>
                <a:gridCol w="1134737">
                  <a:extLst>
                    <a:ext uri="{9D8B030D-6E8A-4147-A177-3AD203B41FA5}">
                      <a16:colId xmlns="" xmlns:a16="http://schemas.microsoft.com/office/drawing/2014/main" val="20002"/>
                    </a:ext>
                  </a:extLst>
                </a:gridCol>
                <a:gridCol w="1043889">
                  <a:extLst>
                    <a:ext uri="{9D8B030D-6E8A-4147-A177-3AD203B41FA5}">
                      <a16:colId xmlns="" xmlns:a16="http://schemas.microsoft.com/office/drawing/2014/main" val="20003"/>
                    </a:ext>
                  </a:extLst>
                </a:gridCol>
              </a:tblGrid>
              <a:tr h="370840">
                <a:tc>
                  <a:txBody>
                    <a:bodyPr/>
                    <a:lstStyle/>
                    <a:p>
                      <a:endParaRPr lang="en-US" sz="1600" dirty="0"/>
                    </a:p>
                  </a:txBody>
                  <a:tcPr>
                    <a:lnR w="28575" cap="flat" cmpd="sng" algn="ctr">
                      <a:solidFill>
                        <a:schemeClr val="bg1"/>
                      </a:solidFill>
                      <a:prstDash val="solid"/>
                      <a:round/>
                      <a:headEnd type="none" w="med" len="med"/>
                      <a:tailEnd type="none" w="med" len="med"/>
                    </a:lnR>
                    <a:noFill/>
                  </a:tcPr>
                </a:tc>
                <a:tc>
                  <a:txBody>
                    <a:bodyPr/>
                    <a:lstStyle/>
                    <a:p>
                      <a:pPr algn="ctr"/>
                      <a:r>
                        <a:rPr lang="fr" sz="1600" dirty="0">
                          <a:solidFill>
                            <a:schemeClr val="tx1"/>
                          </a:solidFill>
                        </a:rPr>
                        <a:t>2015</a:t>
                      </a:r>
                      <a:endParaRPr lang="en-US" sz="1600" dirty="0">
                        <a:solidFill>
                          <a:schemeClr val="tx1"/>
                        </a:solidFill>
                      </a:endParaRPr>
                    </a:p>
                  </a:txBody>
                  <a:tcP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B w="28575" cap="flat" cmpd="sng" algn="ctr">
                      <a:solidFill>
                        <a:schemeClr val="bg1"/>
                      </a:solidFill>
                      <a:prstDash val="solid"/>
                      <a:round/>
                      <a:headEnd type="none" w="med" len="med"/>
                      <a:tailEnd type="none" w="med" len="med"/>
                    </a:lnB>
                    <a:noFill/>
                  </a:tcPr>
                </a:tc>
                <a:tc>
                  <a:txBody>
                    <a:bodyPr/>
                    <a:lstStyle/>
                    <a:p>
                      <a:pPr algn="ctr"/>
                      <a:r>
                        <a:rPr lang="fr" sz="1600" dirty="0">
                          <a:solidFill>
                            <a:schemeClr val="tx1"/>
                          </a:solidFill>
                        </a:rPr>
                        <a:t>2016</a:t>
                      </a:r>
                      <a:endParaRPr lang="en-US" sz="1600" dirty="0">
                        <a:solidFill>
                          <a:schemeClr val="tx1"/>
                        </a:solidFill>
                      </a:endParaRPr>
                    </a:p>
                  </a:txBody>
                  <a:tcP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B w="28575" cap="flat" cmpd="sng" algn="ctr">
                      <a:solidFill>
                        <a:schemeClr val="bg1"/>
                      </a:solidFill>
                      <a:prstDash val="solid"/>
                      <a:round/>
                      <a:headEnd type="none" w="med" len="med"/>
                      <a:tailEnd type="none" w="med" len="med"/>
                    </a:lnB>
                    <a:noFill/>
                  </a:tcPr>
                </a:tc>
                <a:tc>
                  <a:txBody>
                    <a:bodyPr/>
                    <a:lstStyle/>
                    <a:p>
                      <a:pPr algn="ctr"/>
                      <a:r>
                        <a:rPr lang="fr" sz="1600" dirty="0">
                          <a:solidFill>
                            <a:schemeClr val="tx1"/>
                          </a:solidFill>
                        </a:rPr>
                        <a:t>2017</a:t>
                      </a:r>
                      <a:endParaRPr lang="en-US" sz="1600" dirty="0">
                        <a:solidFill>
                          <a:schemeClr val="tx1"/>
                        </a:solidFill>
                      </a:endParaRPr>
                    </a:p>
                  </a:txBody>
                  <a:tcPr>
                    <a:lnL w="28575" cap="flat" cmpd="sng" algn="ctr">
                      <a:solidFill>
                        <a:schemeClr val="bg1"/>
                      </a:solidFill>
                      <a:prstDash val="solid"/>
                      <a:round/>
                      <a:headEnd type="none" w="med" len="med"/>
                      <a:tailEnd type="none" w="med" len="med"/>
                    </a:lnL>
                    <a:lnB w="28575" cap="flat" cmpd="sng" algn="ctr">
                      <a:solidFill>
                        <a:schemeClr val="bg1"/>
                      </a:solidFill>
                      <a:prstDash val="solid"/>
                      <a:round/>
                      <a:headEnd type="none" w="med" len="med"/>
                      <a:tailEnd type="none" w="med" len="med"/>
                    </a:lnB>
                    <a:noFill/>
                  </a:tcPr>
                </a:tc>
                <a:extLst>
                  <a:ext uri="{0D108BD9-81ED-4DB2-BD59-A6C34878D82A}">
                    <a16:rowId xmlns="" xmlns:a16="http://schemas.microsoft.com/office/drawing/2014/main" val="10000"/>
                  </a:ext>
                </a:extLst>
              </a:tr>
              <a:tr h="370840">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fr" sz="1600" dirty="0"/>
                        <a:t>Énergie thermique à partir de SER ( </a:t>
                      </a:r>
                      <a:r>
                        <a:rPr lang="fr" sz="1600" dirty="0" err="1"/>
                        <a:t>kWh </a:t>
                      </a:r>
                      <a:r>
                        <a:rPr lang="fr" sz="1600" baseline="-25000" dirty="0" err="1"/>
                        <a:t>th,RES </a:t>
                      </a:r>
                      <a:r>
                        <a:rPr lang="fr" sz="1600" dirty="0"/>
                        <a:t>)</a:t>
                      </a:r>
                      <a:endParaRPr lang="en-US" sz="1600" dirty="0"/>
                    </a:p>
                  </a:txBody>
                  <a:tcPr>
                    <a:lnR w="28575" cap="flat" cmpd="sng" algn="ctr">
                      <a:solidFill>
                        <a:schemeClr val="bg1"/>
                      </a:solidFill>
                      <a:prstDash val="solid"/>
                      <a:round/>
                      <a:headEnd type="none" w="med" len="med"/>
                      <a:tailEnd type="none" w="med" len="med"/>
                    </a:lnR>
                    <a:noFill/>
                  </a:tcPr>
                </a:tc>
                <a:tc>
                  <a:txBody>
                    <a:bodyPr/>
                    <a:lstStyle/>
                    <a:p>
                      <a:pPr algn="ctr"/>
                      <a:r>
                        <a:rPr lang="fr" sz="1600" dirty="0"/>
                        <a:t>99 483</a:t>
                      </a:r>
                      <a:endParaRPr lang="en-US" sz="1600" dirty="0"/>
                    </a:p>
                  </a:txBody>
                  <a:tcP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tcPr>
                </a:tc>
                <a:tc>
                  <a:txBody>
                    <a:bodyPr/>
                    <a:lstStyle/>
                    <a:p>
                      <a:pPr algn="ctr"/>
                      <a:r>
                        <a:rPr lang="fr" sz="1600" dirty="0"/>
                        <a:t>120 758</a:t>
                      </a:r>
                      <a:endParaRPr lang="en-US" sz="1600" dirty="0"/>
                    </a:p>
                  </a:txBody>
                  <a:tcP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tcPr>
                </a:tc>
                <a:tc>
                  <a:txBody>
                    <a:bodyPr/>
                    <a:lstStyle/>
                    <a:p>
                      <a:pPr algn="ctr"/>
                      <a:r>
                        <a:rPr lang="fr" sz="1600" dirty="0"/>
                        <a:t>108 066</a:t>
                      </a:r>
                      <a:endParaRPr lang="en-US" sz="1600" dirty="0"/>
                    </a:p>
                  </a:txBody>
                  <a:tcPr>
                    <a:lnL w="28575" cap="flat" cmpd="sng" algn="ctr">
                      <a:solidFill>
                        <a:schemeClr val="bg1"/>
                      </a:solidFill>
                      <a:prstDash val="solid"/>
                      <a:round/>
                      <a:headEnd type="none" w="med" len="med"/>
                      <a:tailEnd type="none" w="med" len="med"/>
                    </a:lnL>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tcPr>
                </a:tc>
                <a:extLst>
                  <a:ext uri="{0D108BD9-81ED-4DB2-BD59-A6C34878D82A}">
                    <a16:rowId xmlns="" xmlns:a16="http://schemas.microsoft.com/office/drawing/2014/main" val="10001"/>
                  </a:ext>
                </a:extLst>
              </a:tr>
            </a:tbl>
          </a:graphicData>
        </a:graphic>
      </p:graphicFrame>
      <p:grpSp>
        <p:nvGrpSpPr>
          <p:cNvPr id="3" name="Groupe 2">
            <a:extLst>
              <a:ext uri="{FF2B5EF4-FFF2-40B4-BE49-F238E27FC236}">
                <a16:creationId xmlns="" xmlns:a16="http://schemas.microsoft.com/office/drawing/2014/main" id="{A45902BC-9F5E-E60E-8F35-C5316C551D75}"/>
              </a:ext>
            </a:extLst>
          </p:cNvPr>
          <p:cNvGrpSpPr/>
          <p:nvPr/>
        </p:nvGrpSpPr>
        <p:grpSpPr>
          <a:xfrm>
            <a:off x="0" y="5928255"/>
            <a:ext cx="9144000" cy="939270"/>
            <a:chOff x="0" y="5918730"/>
            <a:chExt cx="9144000" cy="939270"/>
          </a:xfrm>
        </p:grpSpPr>
        <p:pic>
          <p:nvPicPr>
            <p:cNvPr id="6" name="Image 5">
              <a:extLst>
                <a:ext uri="{FF2B5EF4-FFF2-40B4-BE49-F238E27FC236}">
                  <a16:creationId xmlns="" xmlns:a16="http://schemas.microsoft.com/office/drawing/2014/main" id="{DC81C3D9-D229-77E6-7F18-EBC23DD4F8CD}"/>
                </a:ext>
              </a:extLst>
            </p:cNvPr>
            <p:cNvPicPr>
              <a:picLocks noChangeAspect="1"/>
            </p:cNvPicPr>
            <p:nvPr/>
          </p:nvPicPr>
          <p:blipFill>
            <a:blip r:embed="rId5" cstate="print"/>
            <a:stretch>
              <a:fillRect/>
            </a:stretch>
          </p:blipFill>
          <p:spPr>
            <a:xfrm>
              <a:off x="304324" y="5918730"/>
              <a:ext cx="1798476" cy="636325"/>
            </a:xfrm>
            <a:prstGeom prst="rect">
              <a:avLst/>
            </a:prstGeom>
          </p:spPr>
        </p:pic>
        <p:sp>
          <p:nvSpPr>
            <p:cNvPr id="8" name="ZoneTexte 7">
              <a:extLst>
                <a:ext uri="{FF2B5EF4-FFF2-40B4-BE49-F238E27FC236}">
                  <a16:creationId xmlns="" xmlns:a16="http://schemas.microsoft.com/office/drawing/2014/main" id="{98D4F50E-6A9F-0E9E-2102-65A6C826EE52}"/>
                </a:ext>
              </a:extLst>
            </p:cNvPr>
            <p:cNvSpPr txBox="1"/>
            <p:nvPr/>
          </p:nvSpPr>
          <p:spPr>
            <a:xfrm>
              <a:off x="2217267" y="6031835"/>
              <a:ext cx="6267450" cy="523220"/>
            </a:xfrm>
            <a:prstGeom prst="rect">
              <a:avLst/>
            </a:prstGeom>
            <a:solidFill>
              <a:schemeClr val="bg1"/>
            </a:solidFill>
          </p:spPr>
          <p:txBody>
            <a:bodyPr wrap="square" rtlCol="0">
              <a:spAutoFit/>
            </a:bodyPr>
            <a:lstStyle/>
            <a:p>
              <a:r>
                <a:rPr lang="fr-FR" sz="1400" dirty="0"/>
                <a:t>Module de formation 3</a:t>
              </a:r>
            </a:p>
            <a:p>
              <a:pPr marL="0" indent="0">
                <a:buNone/>
              </a:pPr>
              <a:r>
                <a:rPr lang="fr" sz="1400" dirty="0"/>
                <a:t>Calcul des critères d'évaluation de SBTool – Échelle du bâtiment</a:t>
              </a:r>
            </a:p>
          </p:txBody>
        </p:sp>
        <p:sp>
          <p:nvSpPr>
            <p:cNvPr id="15" name="Rectangle 14">
              <a:extLst>
                <a:ext uri="{FF2B5EF4-FFF2-40B4-BE49-F238E27FC236}">
                  <a16:creationId xmlns="" xmlns:a16="http://schemas.microsoft.com/office/drawing/2014/main" id="{5306EFD3-5A88-11CF-D395-64B238A1EEF8}"/>
                </a:ext>
              </a:extLst>
            </p:cNvPr>
            <p:cNvSpPr/>
            <p:nvPr/>
          </p:nvSpPr>
          <p:spPr>
            <a:xfrm>
              <a:off x="0" y="6572250"/>
              <a:ext cx="9144000" cy="285750"/>
            </a:xfrm>
            <a:prstGeom prst="rect">
              <a:avLst/>
            </a:prstGeom>
            <a:solidFill>
              <a:srgbClr val="1A965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1400" dirty="0"/>
                <a:t>Système de formation Villes MED DURABLES</a:t>
              </a:r>
            </a:p>
          </p:txBody>
        </p:sp>
      </p:grpSp>
    </p:spTree>
    <p:extLst>
      <p:ext uri="{BB962C8B-B14F-4D97-AF65-F5344CB8AC3E}">
        <p14:creationId xmlns="" xmlns:p14="http://schemas.microsoft.com/office/powerpoint/2010/main" val="100006606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egnaposto numero diapositiva 4">
            <a:extLst>
              <a:ext uri="{FF2B5EF4-FFF2-40B4-BE49-F238E27FC236}">
                <a16:creationId xmlns="" xmlns:a16="http://schemas.microsoft.com/office/drawing/2014/main" id="{C58E2E09-0757-483E-AD0C-4C42867B117B}"/>
              </a:ext>
            </a:extLst>
          </p:cNvPr>
          <p:cNvSpPr>
            <a:spLocks noGrp="1"/>
          </p:cNvSpPr>
          <p:nvPr>
            <p:ph type="sldNum" sz="quarter" idx="12"/>
          </p:nvPr>
        </p:nvSpPr>
        <p:spPr>
          <a:xfrm>
            <a:off x="7020619" y="6590507"/>
            <a:ext cx="2133600" cy="236458"/>
          </a:xfrm>
        </p:spPr>
        <p:txBody>
          <a:bodyPr/>
          <a:lstStyle/>
          <a:p>
            <a:fld id="{243FB592-B9A9-49AA-A86F-4031F7B97808}" type="slidenum">
              <a:rPr lang="en-US" sz="1050" smtClean="0"/>
              <a:pPr/>
              <a:t>32</a:t>
            </a:fld>
            <a:endParaRPr lang="en-US" sz="1050"/>
          </a:p>
        </p:txBody>
      </p:sp>
      <p:sp>
        <p:nvSpPr>
          <p:cNvPr id="10" name="Titolo 1">
            <a:extLst>
              <a:ext uri="{FF2B5EF4-FFF2-40B4-BE49-F238E27FC236}">
                <a16:creationId xmlns="" xmlns:a16="http://schemas.microsoft.com/office/drawing/2014/main" id="{16A089E5-01BB-4338-9765-31AF63FC0C37}"/>
              </a:ext>
            </a:extLst>
          </p:cNvPr>
          <p:cNvSpPr>
            <a:spLocks noGrp="1"/>
          </p:cNvSpPr>
          <p:nvPr>
            <p:ph type="title"/>
          </p:nvPr>
        </p:nvSpPr>
        <p:spPr>
          <a:xfrm>
            <a:off x="0" y="0"/>
            <a:ext cx="9144000" cy="709613"/>
          </a:xfrm>
        </p:spPr>
        <p:txBody>
          <a:bodyPr>
            <a:noAutofit/>
          </a:bodyPr>
          <a:lstStyle/>
          <a:p>
            <a:r>
              <a:rPr lang="fr" dirty="0">
                <a:solidFill>
                  <a:schemeClr val="tx1"/>
                </a:solidFill>
              </a:rPr>
              <a:t>B.1.4 - ÉNERGIES RENOUVELABLES DANS LA CONSOMMATION </a:t>
            </a:r>
            <a:br>
              <a:rPr lang="fr" dirty="0">
                <a:solidFill>
                  <a:schemeClr val="tx1"/>
                </a:solidFill>
              </a:rPr>
            </a:br>
            <a:r>
              <a:rPr lang="fr" dirty="0">
                <a:solidFill>
                  <a:schemeClr val="tx1"/>
                </a:solidFill>
              </a:rPr>
              <a:t>TOTALE D'ÉNERGIE THERMIQUE</a:t>
            </a:r>
            <a:endParaRPr lang="it-IT" dirty="0">
              <a:solidFill>
                <a:schemeClr val="tx1"/>
              </a:solidFill>
            </a:endParaRPr>
          </a:p>
        </p:txBody>
      </p:sp>
      <mc:AlternateContent xmlns:mc="http://schemas.openxmlformats.org/markup-compatibility/2006">
        <mc:Choice xmlns="" xmlns:a14="http://schemas.microsoft.com/office/drawing/2010/main" Requires="a14">
          <p:sp>
            <p:nvSpPr>
              <p:cNvPr id="9" name="Segnaposto contenuto 2">
                <a:extLst>
                  <a:ext uri="{FF2B5EF4-FFF2-40B4-BE49-F238E27FC236}">
                    <a16:creationId xmlns:a16="http://schemas.microsoft.com/office/drawing/2014/main" id="{86F2EB93-A63A-4210-B86A-E5FCAD7D8D7F}"/>
                  </a:ext>
                </a:extLst>
              </p:cNvPr>
              <p:cNvSpPr>
                <a:spLocks noGrp="1"/>
              </p:cNvSpPr>
              <p:nvPr>
                <p:ph idx="4294967295"/>
              </p:nvPr>
            </p:nvSpPr>
            <p:spPr>
              <a:xfrm>
                <a:off x="457200" y="958292"/>
                <a:ext cx="8541382" cy="4849655"/>
              </a:xfrm>
              <a:prstGeom prst="rect">
                <a:avLst/>
              </a:prstGeom>
            </p:spPr>
            <p:txBody>
              <a:bodyPr>
                <a:noAutofit/>
              </a:bodyPr>
              <a:lstStyle/>
              <a:p>
                <a:pPr marL="0" indent="0">
                  <a:buNone/>
                </a:pPr>
                <a:r>
                  <a:rPr lang="fr" sz="1800" b="1" dirty="0">
                    <a:cs typeface="Calibri" panose="020F0502020204030204" pitchFamily="34" charset="0"/>
                  </a:rPr>
                  <a:t>Quantité annuelle de fioul (huile) livrée au bâtiment</a:t>
                </a:r>
              </a:p>
              <a:p>
                <a:pPr marL="0" indent="0">
                  <a:buNone/>
                </a:pPr>
                <a:endParaRPr lang="en-US" sz="1800" dirty="0">
                  <a:cs typeface="Calibri" panose="020F0502020204030204" pitchFamily="34" charset="0"/>
                </a:endParaRPr>
              </a:p>
              <a:p>
                <a:pPr marL="0" indent="0">
                  <a:buNone/>
                </a:pPr>
                <a:r>
                  <a:rPr lang="fr" sz="1800" dirty="0">
                    <a:cs typeface="Calibri" panose="020F0502020204030204" pitchFamily="34" charset="0"/>
                  </a:rPr>
                  <a:t>Utilisé pour le chauffage des locaux</a:t>
                </a:r>
              </a:p>
              <a:p>
                <a:pPr marL="0" indent="0">
                  <a:buNone/>
                </a:pPr>
                <a:endParaRPr lang="en-US" sz="1800" dirty="0">
                  <a:cs typeface="Calibri" panose="020F0502020204030204" pitchFamily="34" charset="0"/>
                </a:endParaRPr>
              </a:p>
              <a:p>
                <a:pPr marL="0" indent="0">
                  <a:buNone/>
                </a:pPr>
                <a:r>
                  <a:rPr lang="fr" sz="1800" dirty="0">
                    <a:cs typeface="Calibri" panose="020F0502020204030204" pitchFamily="34" charset="0"/>
                  </a:rPr>
                  <a:t>Supposons que la quantité de mazout livrée au bâtiment est effectivement utilisée au cours de l' année civile</a:t>
                </a:r>
                <a:endParaRPr lang="en-US" sz="1800" dirty="0">
                  <a:cs typeface="Calibri" panose="020F0502020204030204" pitchFamily="34" charset="0"/>
                </a:endParaRPr>
              </a:p>
              <a:p>
                <a:pPr marL="0" indent="0">
                  <a:buNone/>
                </a:pPr>
                <a:endParaRPr lang="en-US" sz="1800" dirty="0">
                  <a:cs typeface="Calibri" panose="020F0502020204030204" pitchFamily="34" charset="0"/>
                </a:endParaRPr>
              </a:p>
              <a:p>
                <a:pPr marL="0" indent="0">
                  <a:buNone/>
                </a:pPr>
                <a:endParaRPr lang="en-US" sz="1800" dirty="0">
                  <a:cs typeface="Calibri" panose="020F0502020204030204" pitchFamily="34" charset="0"/>
                </a:endParaRPr>
              </a:p>
              <a:p>
                <a:pPr marL="0" indent="0">
                  <a:buNone/>
                </a:pPr>
                <a:endParaRPr lang="en-US" sz="1800" dirty="0">
                  <a:cs typeface="Calibri" panose="020F0502020204030204" pitchFamily="34" charset="0"/>
                </a:endParaRPr>
              </a:p>
              <a:p>
                <a:pPr marL="0" indent="0">
                  <a:buNone/>
                </a:pPr>
                <a:r>
                  <a:rPr lang="fr" sz="1800" dirty="0">
                    <a:cs typeface="Calibri" panose="020F0502020204030204" pitchFamily="34" charset="0"/>
                  </a:rPr>
                  <a:t>Calculez la moyenne sur trois ans : </a:t>
                </a:r>
                <a14:m>
                  <m:oMath xmlns:m="http://schemas.openxmlformats.org/officeDocument/2006/math">
                    <m:f>
                      <m:fPr>
                        <m:ctrlPr>
                          <a:rPr lang="en-US" sz="1800" i="1">
                            <a:latin typeface="Cambria Math" panose="02040503050406030204" pitchFamily="18" charset="0"/>
                          </a:rPr>
                        </m:ctrlPr>
                      </m:fPr>
                      <m:num>
                        <m:r>
                          <a:rPr lang="en-US" sz="1800" i="1">
                            <a:latin typeface="Cambria Math"/>
                          </a:rPr>
                          <m:t>(</m:t>
                        </m:r>
                        <m:r>
                          <a:rPr lang="en-US" sz="1800" b="0" i="1" smtClean="0">
                            <a:latin typeface="Cambria Math"/>
                          </a:rPr>
                          <m:t>43,450+34,700+40,150</m:t>
                        </m:r>
                        <m:r>
                          <a:rPr lang="en-US" sz="1800" i="1">
                            <a:latin typeface="Cambria Math"/>
                          </a:rPr>
                          <m:t>)</m:t>
                        </m:r>
                      </m:num>
                      <m:den>
                        <m:r>
                          <a:rPr lang="en-US" sz="1800" i="1">
                            <a:latin typeface="Cambria Math"/>
                          </a:rPr>
                          <m:t>3</m:t>
                        </m:r>
                      </m:den>
                    </m:f>
                  </m:oMath>
                </a14:m>
                <a:r>
                  <a:rPr lang="fr" sz="1800" dirty="0"/>
                  <a:t>lt</a:t>
                </a:r>
              </a:p>
              <a:p>
                <a:pPr marL="0" indent="0">
                  <a:buNone/>
                </a:pPr>
                <a:endParaRPr lang="en-US" sz="1800" dirty="0"/>
              </a:p>
              <a:p>
                <a:pPr marL="0" indent="0">
                  <a:buNone/>
                </a:pPr>
                <a:r>
                  <a:rPr lang="fr" sz="1800" dirty="0"/>
                  <a:t>moyenne de carburant : </a:t>
                </a:r>
                <a:r>
                  <a:rPr lang="fr" sz="1800" b="1" u="sng" dirty="0"/>
                  <a:t>39 433 </a:t>
                </a:r>
                <a:r>
                  <a:rPr lang="fr" sz="1800" b="1" u="sng" dirty="0" err="1"/>
                  <a:t>litres </a:t>
                </a:r>
                <a:r>
                  <a:rPr lang="fr" sz="1800" b="1" u="sng" dirty="0"/>
                  <a:t>d'huile</a:t>
                </a:r>
                <a:r>
                  <a:rPr lang="fr" sz="1800" dirty="0"/>
                  <a:t/>
                </a:r>
              </a:p>
              <a:p>
                <a:pPr marL="0" indent="0">
                  <a:buNone/>
                </a:pPr>
                <a:r>
                  <a:rPr lang="fr" sz="1800" b="1" dirty="0">
                    <a:cs typeface="Calibri" panose="020F0502020204030204" pitchFamily="34" charset="0"/>
                  </a:rPr>
                  <a:t/>
                </a:r>
                <a:endParaRPr lang="en-US" sz="1800" b="1" dirty="0">
                  <a:cs typeface="Calibri" panose="020F0502020204030204" pitchFamily="34" charset="0"/>
                </a:endParaRPr>
              </a:p>
            </p:txBody>
          </p:sp>
        </mc:Choice>
        <mc:Fallback>
          <p:sp>
            <p:nvSpPr>
              <p:cNvPr id="9" name="Segnaposto contenuto 2">
                <a:extLst>
                  <a:ext uri="{FF2B5EF4-FFF2-40B4-BE49-F238E27FC236}">
                    <a16:creationId xmlns:a14="http://schemas.microsoft.com/office/drawing/2010/main" xmlns="" xmlns:a16="http://schemas.microsoft.com/office/drawing/2014/main" id="{86F2EB93-A63A-4210-B86A-E5FCAD7D8D7F}"/>
                  </a:ext>
                </a:extLst>
              </p:cNvPr>
              <p:cNvSpPr>
                <a:spLocks noGrp="1" noRot="1" noChangeAspect="1" noMove="1" noResize="1" noEditPoints="1" noAdjustHandles="1" noChangeArrowheads="1" noChangeShapeType="1" noTextEdit="1"/>
              </p:cNvSpPr>
              <p:nvPr>
                <p:ph idx="4294967295"/>
              </p:nvPr>
            </p:nvSpPr>
            <p:spPr>
              <a:xfrm>
                <a:off x="457200" y="958292"/>
                <a:ext cx="8541382" cy="4849655"/>
              </a:xfrm>
              <a:prstGeom prst="rect">
                <a:avLst/>
              </a:prstGeom>
              <a:blipFill>
                <a:blip r:embed="rId2"/>
                <a:stretch>
                  <a:fillRect l="-571" t="-628"/>
                </a:stretch>
              </a:blipFill>
            </p:spPr>
            <p:txBody>
              <a:bodyPr/>
              <a:lstStyle/>
              <a:p>
                <a:r>
                  <a:rPr lang="fr-FR">
                    <a:noFill/>
                  </a:rPr>
                  <a:t> </a:t>
                </a:r>
              </a:p>
            </p:txBody>
          </p:sp>
        </mc:Fallback>
      </mc:AlternateContent>
      <p:graphicFrame>
        <p:nvGraphicFramePr>
          <p:cNvPr id="11" name="Table 10"/>
          <p:cNvGraphicFramePr>
            <a:graphicFrameLocks noGrp="1"/>
          </p:cNvGraphicFramePr>
          <p:nvPr>
            <p:extLst>
              <p:ext uri="{D42A27DB-BD31-4B8C-83A1-F6EECF244321}">
                <p14:modId xmlns="" xmlns:p14="http://schemas.microsoft.com/office/powerpoint/2010/main" val="860817675"/>
              </p:ext>
            </p:extLst>
          </p:nvPr>
        </p:nvGraphicFramePr>
        <p:xfrm>
          <a:off x="590934" y="3161883"/>
          <a:ext cx="7471668" cy="741680"/>
        </p:xfrm>
        <a:graphic>
          <a:graphicData uri="http://schemas.openxmlformats.org/drawingml/2006/table">
            <a:tbl>
              <a:tblPr firstRow="1" bandRow="1">
                <a:tableStyleId>{5202B0CA-FC54-4496-8BCA-5EF66A818D29}</a:tableStyleId>
              </a:tblPr>
              <a:tblGrid>
                <a:gridCol w="1867917">
                  <a:extLst>
                    <a:ext uri="{9D8B030D-6E8A-4147-A177-3AD203B41FA5}">
                      <a16:colId xmlns="" xmlns:a16="http://schemas.microsoft.com/office/drawing/2014/main" val="20000"/>
                    </a:ext>
                  </a:extLst>
                </a:gridCol>
                <a:gridCol w="1867917">
                  <a:extLst>
                    <a:ext uri="{9D8B030D-6E8A-4147-A177-3AD203B41FA5}">
                      <a16:colId xmlns="" xmlns:a16="http://schemas.microsoft.com/office/drawing/2014/main" val="20001"/>
                    </a:ext>
                  </a:extLst>
                </a:gridCol>
                <a:gridCol w="1867917">
                  <a:extLst>
                    <a:ext uri="{9D8B030D-6E8A-4147-A177-3AD203B41FA5}">
                      <a16:colId xmlns="" xmlns:a16="http://schemas.microsoft.com/office/drawing/2014/main" val="20002"/>
                    </a:ext>
                  </a:extLst>
                </a:gridCol>
                <a:gridCol w="1867917">
                  <a:extLst>
                    <a:ext uri="{9D8B030D-6E8A-4147-A177-3AD203B41FA5}">
                      <a16:colId xmlns="" xmlns:a16="http://schemas.microsoft.com/office/drawing/2014/main" val="20003"/>
                    </a:ext>
                  </a:extLst>
                </a:gridCol>
              </a:tblGrid>
              <a:tr h="370840">
                <a:tc>
                  <a:txBody>
                    <a:bodyPr/>
                    <a:lstStyle/>
                    <a:p>
                      <a:endParaRPr lang="en-US" dirty="0"/>
                    </a:p>
                  </a:txBody>
                  <a:tcPr>
                    <a:lnR w="28575" cap="flat" cmpd="sng" algn="ctr">
                      <a:solidFill>
                        <a:schemeClr val="bg1"/>
                      </a:solidFill>
                      <a:prstDash val="solid"/>
                      <a:round/>
                      <a:headEnd type="none" w="med" len="med"/>
                      <a:tailEnd type="none" w="med" len="med"/>
                    </a:lnR>
                    <a:noFill/>
                  </a:tcPr>
                </a:tc>
                <a:tc>
                  <a:txBody>
                    <a:bodyPr/>
                    <a:lstStyle/>
                    <a:p>
                      <a:pPr algn="ctr"/>
                      <a:r>
                        <a:rPr lang="fr" dirty="0">
                          <a:solidFill>
                            <a:schemeClr val="tx1"/>
                          </a:solidFill>
                        </a:rPr>
                        <a:t>2015</a:t>
                      </a:r>
                      <a:endParaRPr lang="en-US" dirty="0">
                        <a:solidFill>
                          <a:schemeClr val="tx1"/>
                        </a:solidFill>
                      </a:endParaRPr>
                    </a:p>
                  </a:txBody>
                  <a:tcP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B w="28575" cap="flat" cmpd="sng" algn="ctr">
                      <a:solidFill>
                        <a:schemeClr val="bg1"/>
                      </a:solidFill>
                      <a:prstDash val="solid"/>
                      <a:round/>
                      <a:headEnd type="none" w="med" len="med"/>
                      <a:tailEnd type="none" w="med" len="med"/>
                    </a:lnB>
                    <a:noFill/>
                  </a:tcPr>
                </a:tc>
                <a:tc>
                  <a:txBody>
                    <a:bodyPr/>
                    <a:lstStyle/>
                    <a:p>
                      <a:pPr algn="ctr"/>
                      <a:r>
                        <a:rPr lang="fr" dirty="0">
                          <a:solidFill>
                            <a:schemeClr val="tx1"/>
                          </a:solidFill>
                        </a:rPr>
                        <a:t>2016</a:t>
                      </a:r>
                      <a:endParaRPr lang="en-US" dirty="0">
                        <a:solidFill>
                          <a:schemeClr val="tx1"/>
                        </a:solidFill>
                      </a:endParaRPr>
                    </a:p>
                  </a:txBody>
                  <a:tcP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B w="28575" cap="flat" cmpd="sng" algn="ctr">
                      <a:solidFill>
                        <a:schemeClr val="bg1"/>
                      </a:solidFill>
                      <a:prstDash val="solid"/>
                      <a:round/>
                      <a:headEnd type="none" w="med" len="med"/>
                      <a:tailEnd type="none" w="med" len="med"/>
                    </a:lnB>
                    <a:noFill/>
                  </a:tcPr>
                </a:tc>
                <a:tc>
                  <a:txBody>
                    <a:bodyPr/>
                    <a:lstStyle/>
                    <a:p>
                      <a:pPr algn="ctr"/>
                      <a:r>
                        <a:rPr lang="fr" dirty="0">
                          <a:solidFill>
                            <a:schemeClr val="tx1"/>
                          </a:solidFill>
                        </a:rPr>
                        <a:t>2017</a:t>
                      </a:r>
                      <a:endParaRPr lang="en-US" dirty="0">
                        <a:solidFill>
                          <a:schemeClr val="tx1"/>
                        </a:solidFill>
                      </a:endParaRPr>
                    </a:p>
                  </a:txBody>
                  <a:tcPr>
                    <a:lnL w="28575" cap="flat" cmpd="sng" algn="ctr">
                      <a:solidFill>
                        <a:schemeClr val="bg1"/>
                      </a:solidFill>
                      <a:prstDash val="solid"/>
                      <a:round/>
                      <a:headEnd type="none" w="med" len="med"/>
                      <a:tailEnd type="none" w="med" len="med"/>
                    </a:lnL>
                    <a:lnB w="28575" cap="flat" cmpd="sng" algn="ctr">
                      <a:solidFill>
                        <a:schemeClr val="bg1"/>
                      </a:solidFill>
                      <a:prstDash val="solid"/>
                      <a:round/>
                      <a:headEnd type="none" w="med" len="med"/>
                      <a:tailEnd type="none" w="med" len="med"/>
                    </a:lnB>
                    <a:noFill/>
                  </a:tcPr>
                </a:tc>
                <a:extLst>
                  <a:ext uri="{0D108BD9-81ED-4DB2-BD59-A6C34878D82A}">
                    <a16:rowId xmlns="" xmlns:a16="http://schemas.microsoft.com/office/drawing/2014/main" val="10000"/>
                  </a:ext>
                </a:extLst>
              </a:tr>
              <a:tr h="370840">
                <a:tc>
                  <a:txBody>
                    <a:bodyPr/>
                    <a:lstStyle/>
                    <a:p>
                      <a:pPr algn="r"/>
                      <a:r>
                        <a:rPr lang="fr" dirty="0"/>
                        <a:t>Pétrole ( </a:t>
                      </a:r>
                      <a:r>
                        <a:rPr lang="fr" dirty="0" err="1"/>
                        <a:t>l </a:t>
                      </a:r>
                      <a:r>
                        <a:rPr lang="fr" dirty="0"/>
                        <a:t>)</a:t>
                      </a:r>
                      <a:endParaRPr lang="en-US" dirty="0"/>
                    </a:p>
                  </a:txBody>
                  <a:tcPr>
                    <a:lnR w="28575" cap="flat" cmpd="sng" algn="ctr">
                      <a:solidFill>
                        <a:schemeClr val="bg1"/>
                      </a:solidFill>
                      <a:prstDash val="solid"/>
                      <a:round/>
                      <a:headEnd type="none" w="med" len="med"/>
                      <a:tailEnd type="none" w="med" len="med"/>
                    </a:lnR>
                    <a:noFill/>
                  </a:tcPr>
                </a:tc>
                <a:tc>
                  <a:txBody>
                    <a:bodyPr/>
                    <a:lstStyle/>
                    <a:p>
                      <a:pPr algn="ctr"/>
                      <a:r>
                        <a:rPr lang="fr" dirty="0"/>
                        <a:t>43 450</a:t>
                      </a:r>
                      <a:endParaRPr lang="en-US" dirty="0"/>
                    </a:p>
                  </a:txBody>
                  <a:tcP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tcPr>
                </a:tc>
                <a:tc>
                  <a:txBody>
                    <a:bodyPr/>
                    <a:lstStyle/>
                    <a:p>
                      <a:pPr algn="ctr"/>
                      <a:r>
                        <a:rPr lang="fr" dirty="0"/>
                        <a:t>34 700</a:t>
                      </a:r>
                      <a:endParaRPr lang="en-US" dirty="0"/>
                    </a:p>
                  </a:txBody>
                  <a:tcP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tcPr>
                </a:tc>
                <a:tc>
                  <a:txBody>
                    <a:bodyPr/>
                    <a:lstStyle/>
                    <a:p>
                      <a:pPr algn="ctr"/>
                      <a:r>
                        <a:rPr lang="fr" dirty="0"/>
                        <a:t>40 150</a:t>
                      </a:r>
                      <a:endParaRPr lang="en-US" dirty="0"/>
                    </a:p>
                  </a:txBody>
                  <a:tcPr>
                    <a:lnL w="28575" cap="flat" cmpd="sng" algn="ctr">
                      <a:solidFill>
                        <a:schemeClr val="bg1"/>
                      </a:solidFill>
                      <a:prstDash val="solid"/>
                      <a:round/>
                      <a:headEnd type="none" w="med" len="med"/>
                      <a:tailEnd type="none" w="med" len="med"/>
                    </a:lnL>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tcPr>
                </a:tc>
                <a:extLst>
                  <a:ext uri="{0D108BD9-81ED-4DB2-BD59-A6C34878D82A}">
                    <a16:rowId xmlns="" xmlns:a16="http://schemas.microsoft.com/office/drawing/2014/main" val="10001"/>
                  </a:ext>
                </a:extLst>
              </a:tr>
            </a:tbl>
          </a:graphicData>
        </a:graphic>
      </p:graphicFrame>
      <p:pic>
        <p:nvPicPr>
          <p:cNvPr id="12" name="Picture 5"/>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1579938" y="3116909"/>
            <a:ext cx="327633" cy="415814"/>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grpSp>
        <p:nvGrpSpPr>
          <p:cNvPr id="2" name="Group 1"/>
          <p:cNvGrpSpPr/>
          <p:nvPr/>
        </p:nvGrpSpPr>
        <p:grpSpPr>
          <a:xfrm>
            <a:off x="7370142" y="1387307"/>
            <a:ext cx="1771390" cy="953916"/>
            <a:chOff x="7370142" y="1387307"/>
            <a:chExt cx="1771390" cy="953916"/>
          </a:xfrm>
        </p:grpSpPr>
        <p:pic>
          <p:nvPicPr>
            <p:cNvPr id="18" name="Picture 5"/>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7478619" y="1473142"/>
              <a:ext cx="441041" cy="55974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14" name="Picture 2"/>
            <p:cNvPicPr>
              <a:picLocks noChangeAspect="1" noChangeArrowheads="1"/>
            </p:cNvPicPr>
            <p:nvPr/>
          </p:nvPicPr>
          <p:blipFill>
            <a:blip r:embed="rId4">
              <a:extLst>
                <a:ext uri="{28A0092B-C50C-407E-A947-70E740481C1C}">
                  <a14:useLocalDpi xmlns="" xmlns:a14="http://schemas.microsoft.com/office/drawing/2010/main" val="0"/>
                </a:ext>
              </a:extLst>
            </a:blip>
            <a:srcRect/>
            <a:stretch>
              <a:fillRect/>
            </a:stretch>
          </p:blipFill>
          <p:spPr bwMode="auto">
            <a:xfrm>
              <a:off x="7971906" y="1387307"/>
              <a:ext cx="1169626" cy="953916"/>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
          <p:nvSpPr>
            <p:cNvPr id="17" name="Rounded Rectangle 16"/>
            <p:cNvSpPr/>
            <p:nvPr/>
          </p:nvSpPr>
          <p:spPr>
            <a:xfrm>
              <a:off x="7370142" y="1419581"/>
              <a:ext cx="666974" cy="685184"/>
            </a:xfrm>
            <a:prstGeom prst="round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p>
          </p:txBody>
        </p:sp>
      </p:grpSp>
      <p:sp>
        <p:nvSpPr>
          <p:cNvPr id="13" name="Rectangle 12"/>
          <p:cNvSpPr/>
          <p:nvPr/>
        </p:nvSpPr>
        <p:spPr>
          <a:xfrm>
            <a:off x="8087419" y="900000"/>
            <a:ext cx="974306" cy="400110"/>
          </a:xfrm>
          <a:prstGeom prst="rect">
            <a:avLst/>
          </a:prstGeom>
        </p:spPr>
        <p:style>
          <a:lnRef idx="1">
            <a:schemeClr val="accent3"/>
          </a:lnRef>
          <a:fillRef idx="3">
            <a:schemeClr val="accent3"/>
          </a:fillRef>
          <a:effectRef idx="2">
            <a:schemeClr val="accent3"/>
          </a:effectRef>
          <a:fontRef idx="minor">
            <a:schemeClr val="lt1"/>
          </a:fontRef>
        </p:style>
        <p:txBody>
          <a:bodyPr wrap="none">
            <a:spAutoFit/>
          </a:bodyPr>
          <a:lstStyle/>
          <a:p>
            <a:r>
              <a:rPr lang="fr" sz="2000" b="1" i="1" dirty="0">
                <a:cs typeface="Calibri" panose="020F0502020204030204" pitchFamily="34" charset="0"/>
              </a:rPr>
              <a:t>Étape 2</a:t>
            </a:r>
            <a:endParaRPr lang="el-GR" sz="2000" dirty="0"/>
          </a:p>
        </p:txBody>
      </p:sp>
      <p:grpSp>
        <p:nvGrpSpPr>
          <p:cNvPr id="3" name="Groupe 2">
            <a:extLst>
              <a:ext uri="{FF2B5EF4-FFF2-40B4-BE49-F238E27FC236}">
                <a16:creationId xmlns="" xmlns:a16="http://schemas.microsoft.com/office/drawing/2014/main" id="{79042AC1-BF4A-74D5-EC96-D9B94E9994C0}"/>
              </a:ext>
            </a:extLst>
          </p:cNvPr>
          <p:cNvGrpSpPr/>
          <p:nvPr/>
        </p:nvGrpSpPr>
        <p:grpSpPr>
          <a:xfrm>
            <a:off x="0" y="5928255"/>
            <a:ext cx="9144000" cy="939270"/>
            <a:chOff x="0" y="5918730"/>
            <a:chExt cx="9144000" cy="939270"/>
          </a:xfrm>
        </p:grpSpPr>
        <p:pic>
          <p:nvPicPr>
            <p:cNvPr id="4" name="Image 3">
              <a:extLst>
                <a:ext uri="{FF2B5EF4-FFF2-40B4-BE49-F238E27FC236}">
                  <a16:creationId xmlns="" xmlns:a16="http://schemas.microsoft.com/office/drawing/2014/main" id="{81930341-4BE1-92AC-0FD7-1B124D42910D}"/>
                </a:ext>
              </a:extLst>
            </p:cNvPr>
            <p:cNvPicPr>
              <a:picLocks noChangeAspect="1"/>
            </p:cNvPicPr>
            <p:nvPr/>
          </p:nvPicPr>
          <p:blipFill>
            <a:blip r:embed="rId5" cstate="print"/>
            <a:stretch>
              <a:fillRect/>
            </a:stretch>
          </p:blipFill>
          <p:spPr>
            <a:xfrm>
              <a:off x="304324" y="5918730"/>
              <a:ext cx="1798476" cy="636325"/>
            </a:xfrm>
            <a:prstGeom prst="rect">
              <a:avLst/>
            </a:prstGeom>
          </p:spPr>
        </p:pic>
        <p:sp>
          <p:nvSpPr>
            <p:cNvPr id="6" name="ZoneTexte 5">
              <a:extLst>
                <a:ext uri="{FF2B5EF4-FFF2-40B4-BE49-F238E27FC236}">
                  <a16:creationId xmlns="" xmlns:a16="http://schemas.microsoft.com/office/drawing/2014/main" id="{E3DB2674-0523-863D-73EB-504026139AE9}"/>
                </a:ext>
              </a:extLst>
            </p:cNvPr>
            <p:cNvSpPr txBox="1"/>
            <p:nvPr/>
          </p:nvSpPr>
          <p:spPr>
            <a:xfrm>
              <a:off x="2217267" y="6031835"/>
              <a:ext cx="6267450" cy="523220"/>
            </a:xfrm>
            <a:prstGeom prst="rect">
              <a:avLst/>
            </a:prstGeom>
            <a:solidFill>
              <a:schemeClr val="bg1"/>
            </a:solidFill>
          </p:spPr>
          <p:txBody>
            <a:bodyPr wrap="square" rtlCol="0">
              <a:spAutoFit/>
            </a:bodyPr>
            <a:lstStyle/>
            <a:p>
              <a:r>
                <a:rPr lang="fr-FR" sz="1400" dirty="0"/>
                <a:t>Module de formation 3</a:t>
              </a:r>
            </a:p>
            <a:p>
              <a:pPr marL="0" indent="0">
                <a:buNone/>
              </a:pPr>
              <a:r>
                <a:rPr lang="fr" sz="1400" dirty="0"/>
                <a:t>Calcul des critères d'évaluation de SBTool – Échelle du bâtiment</a:t>
              </a:r>
            </a:p>
          </p:txBody>
        </p:sp>
        <p:sp>
          <p:nvSpPr>
            <p:cNvPr id="7" name="Rectangle 6">
              <a:extLst>
                <a:ext uri="{FF2B5EF4-FFF2-40B4-BE49-F238E27FC236}">
                  <a16:creationId xmlns="" xmlns:a16="http://schemas.microsoft.com/office/drawing/2014/main" id="{D89342A9-ABFF-B5C1-D6F2-1272B4B1788A}"/>
                </a:ext>
              </a:extLst>
            </p:cNvPr>
            <p:cNvSpPr/>
            <p:nvPr/>
          </p:nvSpPr>
          <p:spPr>
            <a:xfrm>
              <a:off x="0" y="6572250"/>
              <a:ext cx="9144000" cy="285750"/>
            </a:xfrm>
            <a:prstGeom prst="rect">
              <a:avLst/>
            </a:prstGeom>
            <a:solidFill>
              <a:srgbClr val="1A965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1400" dirty="0"/>
                <a:t>Système de formation Villes MED DURABLES</a:t>
              </a:r>
            </a:p>
          </p:txBody>
        </p:sp>
      </p:grpSp>
    </p:spTree>
    <p:extLst>
      <p:ext uri="{BB962C8B-B14F-4D97-AF65-F5344CB8AC3E}">
        <p14:creationId xmlns="" xmlns:p14="http://schemas.microsoft.com/office/powerpoint/2010/main" val="420206131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egnaposto numero diapositiva 4">
            <a:extLst>
              <a:ext uri="{FF2B5EF4-FFF2-40B4-BE49-F238E27FC236}">
                <a16:creationId xmlns="" xmlns:a16="http://schemas.microsoft.com/office/drawing/2014/main" id="{C58E2E09-0757-483E-AD0C-4C42867B117B}"/>
              </a:ext>
            </a:extLst>
          </p:cNvPr>
          <p:cNvSpPr>
            <a:spLocks noGrp="1"/>
          </p:cNvSpPr>
          <p:nvPr>
            <p:ph type="sldNum" sz="quarter" idx="12"/>
          </p:nvPr>
        </p:nvSpPr>
        <p:spPr>
          <a:xfrm>
            <a:off x="7007932" y="6581775"/>
            <a:ext cx="2133600" cy="276225"/>
          </a:xfrm>
        </p:spPr>
        <p:txBody>
          <a:bodyPr/>
          <a:lstStyle/>
          <a:p>
            <a:fld id="{243FB592-B9A9-49AA-A86F-4031F7B97808}" type="slidenum">
              <a:rPr lang="en-US" sz="1050" smtClean="0"/>
              <a:pPr/>
              <a:t>33</a:t>
            </a:fld>
            <a:endParaRPr lang="en-US" sz="1050"/>
          </a:p>
        </p:txBody>
      </p:sp>
      <p:sp>
        <p:nvSpPr>
          <p:cNvPr id="10" name="Titolo 1">
            <a:extLst>
              <a:ext uri="{FF2B5EF4-FFF2-40B4-BE49-F238E27FC236}">
                <a16:creationId xmlns="" xmlns:a16="http://schemas.microsoft.com/office/drawing/2014/main" id="{16A089E5-01BB-4338-9765-31AF63FC0C37}"/>
              </a:ext>
            </a:extLst>
          </p:cNvPr>
          <p:cNvSpPr>
            <a:spLocks noGrp="1"/>
          </p:cNvSpPr>
          <p:nvPr>
            <p:ph type="title"/>
          </p:nvPr>
        </p:nvSpPr>
        <p:spPr>
          <a:xfrm>
            <a:off x="0" y="0"/>
            <a:ext cx="9144000" cy="709613"/>
          </a:xfrm>
        </p:spPr>
        <p:txBody>
          <a:bodyPr>
            <a:noAutofit/>
          </a:bodyPr>
          <a:lstStyle/>
          <a:p>
            <a:r>
              <a:rPr lang="fr" dirty="0">
                <a:solidFill>
                  <a:schemeClr val="tx1"/>
                </a:solidFill>
              </a:rPr>
              <a:t>B.1.4 - ÉNERGIES RENOUVELABLES DANS LA CONSOMMATION</a:t>
            </a:r>
            <a:br>
              <a:rPr lang="fr" dirty="0">
                <a:solidFill>
                  <a:schemeClr val="tx1"/>
                </a:solidFill>
              </a:rPr>
            </a:br>
            <a:r>
              <a:rPr lang="fr" dirty="0">
                <a:solidFill>
                  <a:schemeClr val="tx1"/>
                </a:solidFill>
              </a:rPr>
              <a:t> TOTALE D'ÉNERGIE THERMIQUE</a:t>
            </a:r>
            <a:endParaRPr lang="it-IT" dirty="0">
              <a:solidFill>
                <a:schemeClr val="tx1"/>
              </a:solidFill>
            </a:endParaRPr>
          </a:p>
        </p:txBody>
      </p:sp>
      <p:sp>
        <p:nvSpPr>
          <p:cNvPr id="9" name="Segnaposto contenuto 2">
            <a:extLst>
              <a:ext uri="{FF2B5EF4-FFF2-40B4-BE49-F238E27FC236}">
                <a16:creationId xmlns="" xmlns:a16="http://schemas.microsoft.com/office/drawing/2014/main" id="{86F2EB93-A63A-4210-B86A-E5FCAD7D8D7F}"/>
              </a:ext>
            </a:extLst>
          </p:cNvPr>
          <p:cNvSpPr txBox="1">
            <a:spLocks/>
          </p:cNvSpPr>
          <p:nvPr/>
        </p:nvSpPr>
        <p:spPr>
          <a:xfrm>
            <a:off x="457200" y="958293"/>
            <a:ext cx="8541382" cy="46128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Font typeface="Arial" panose="020B0604020202020204" pitchFamily="34" charset="0"/>
              <a:buNone/>
            </a:pPr>
            <a:r>
              <a:rPr lang="fr" sz="1800" b="1" dirty="0">
                <a:cs typeface="Calibri" panose="020F0502020204030204" pitchFamily="34" charset="0"/>
              </a:rPr>
              <a:t>Calculer le contenu énergétique du carburant (pétrole)</a:t>
            </a:r>
          </a:p>
          <a:p>
            <a:pPr marL="0" indent="0">
              <a:buFont typeface="Arial" panose="020B0604020202020204" pitchFamily="34" charset="0"/>
              <a:buNone/>
            </a:pPr>
            <a:endParaRPr lang="en-US" sz="1800" dirty="0">
              <a:cs typeface="Calibri" panose="020F0502020204030204" pitchFamily="34" charset="0"/>
            </a:endParaRPr>
          </a:p>
          <a:p>
            <a:pPr marL="0" indent="0">
              <a:buFont typeface="Arial" panose="020B0604020202020204" pitchFamily="34" charset="0"/>
              <a:buNone/>
            </a:pPr>
            <a:endParaRPr lang="en-US" sz="1800" dirty="0">
              <a:cs typeface="Calibri" panose="020F0502020204030204" pitchFamily="34" charset="0"/>
            </a:endParaRPr>
          </a:p>
          <a:p>
            <a:pPr marL="0" indent="0">
              <a:buFont typeface="Arial" panose="020B0604020202020204" pitchFamily="34" charset="0"/>
              <a:buNone/>
            </a:pPr>
            <a:endParaRPr lang="en-US" sz="1800" dirty="0">
              <a:cs typeface="Calibri" panose="020F0502020204030204" pitchFamily="34" charset="0"/>
            </a:endParaRPr>
          </a:p>
        </p:txBody>
      </p:sp>
      <p:grpSp>
        <p:nvGrpSpPr>
          <p:cNvPr id="2" name="Group 1"/>
          <p:cNvGrpSpPr/>
          <p:nvPr/>
        </p:nvGrpSpPr>
        <p:grpSpPr>
          <a:xfrm>
            <a:off x="858952" y="3105245"/>
            <a:ext cx="8139630" cy="1458661"/>
            <a:chOff x="440894" y="3465040"/>
            <a:chExt cx="8139630" cy="1458661"/>
          </a:xfrm>
        </p:grpSpPr>
        <p:pic>
          <p:nvPicPr>
            <p:cNvPr id="29" name="Picture 5"/>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2824338" y="3553172"/>
              <a:ext cx="483472" cy="613596"/>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15" name="TextBox 14"/>
            <p:cNvSpPr txBox="1"/>
            <p:nvPr/>
          </p:nvSpPr>
          <p:spPr>
            <a:xfrm>
              <a:off x="440894" y="4370679"/>
              <a:ext cx="3592265" cy="369332"/>
            </a:xfrm>
            <a:prstGeom prst="rect">
              <a:avLst/>
            </a:prstGeom>
            <a:noFill/>
          </p:spPr>
          <p:txBody>
            <a:bodyPr wrap="none" rtlCol="0">
              <a:spAutoFit/>
            </a:bodyPr>
            <a:lstStyle/>
            <a:p>
              <a:r>
                <a:rPr lang="fr" dirty="0"/>
                <a:t>Quantité de carburant : </a:t>
              </a:r>
              <a:r>
                <a:rPr lang="fr" u="sng" dirty="0"/>
                <a:t>39 433 </a:t>
              </a:r>
              <a:r>
                <a:rPr lang="fr" u="sng" dirty="0" err="1"/>
                <a:t>litres</a:t>
              </a:r>
              <a:endParaRPr lang="en-US" u="sng" baseline="30000" dirty="0"/>
            </a:p>
          </p:txBody>
        </p:sp>
        <p:sp>
          <p:nvSpPr>
            <p:cNvPr id="16" name="Rectangle 15"/>
            <p:cNvSpPr/>
            <p:nvPr/>
          </p:nvSpPr>
          <p:spPr>
            <a:xfrm>
              <a:off x="4065499" y="4262957"/>
              <a:ext cx="410690" cy="584775"/>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fr" sz="32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X</a:t>
              </a:r>
              <a:endParaRPr lang="en-US" sz="32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17" name="Rounded Rectangle 16"/>
            <p:cNvSpPr/>
            <p:nvPr/>
          </p:nvSpPr>
          <p:spPr>
            <a:xfrm>
              <a:off x="4214567" y="3483434"/>
              <a:ext cx="1737360" cy="694732"/>
            </a:xfrm>
            <a:prstGeom prst="round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lnSpc>
                  <a:spcPts val="2500"/>
                </a:lnSpc>
              </a:pPr>
              <a:r>
                <a:rPr lang="fr" sz="1400" b="1" dirty="0"/>
                <a:t>Pouvoir calorifique</a:t>
              </a:r>
            </a:p>
            <a:p>
              <a:pPr algn="ctr">
                <a:lnSpc>
                  <a:spcPts val="2500"/>
                </a:lnSpc>
              </a:pPr>
              <a:r>
                <a:rPr lang="fr" sz="1400" b="1" dirty="0"/>
                <a:t> min (9,9 kWh/ l )</a:t>
              </a:r>
              <a:endParaRPr lang="en-US" sz="1400" b="1" dirty="0"/>
            </a:p>
          </p:txBody>
        </p:sp>
        <p:sp>
          <p:nvSpPr>
            <p:cNvPr id="18" name="Rectangle 17"/>
            <p:cNvSpPr/>
            <p:nvPr/>
          </p:nvSpPr>
          <p:spPr>
            <a:xfrm>
              <a:off x="5967498" y="4092704"/>
              <a:ext cx="490839" cy="830997"/>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fr" sz="48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a:t>
              </a:r>
              <a:endParaRPr lang="en-US" sz="48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19" name="Rounded Rectangle 18"/>
            <p:cNvSpPr/>
            <p:nvPr/>
          </p:nvSpPr>
          <p:spPr>
            <a:xfrm>
              <a:off x="6497669" y="3465040"/>
              <a:ext cx="1816443" cy="731520"/>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 sz="1600" b="1" dirty="0"/>
                <a:t>Énergie thermique fournie</a:t>
              </a:r>
              <a:endParaRPr lang="en-US" sz="1600" b="1" dirty="0"/>
            </a:p>
          </p:txBody>
        </p:sp>
        <p:sp>
          <p:nvSpPr>
            <p:cNvPr id="21" name="TextBox 20"/>
            <p:cNvSpPr txBox="1"/>
            <p:nvPr/>
          </p:nvSpPr>
          <p:spPr>
            <a:xfrm>
              <a:off x="4476189" y="4323536"/>
              <a:ext cx="1156086" cy="369332"/>
            </a:xfrm>
            <a:prstGeom prst="rect">
              <a:avLst/>
            </a:prstGeom>
            <a:noFill/>
          </p:spPr>
          <p:txBody>
            <a:bodyPr wrap="none" rtlCol="0">
              <a:spAutoFit/>
            </a:bodyPr>
            <a:lstStyle/>
            <a:p>
              <a:r>
                <a:rPr lang="fr" u="sng" dirty="0"/>
                <a:t>9,9 kWh/ </a:t>
              </a:r>
              <a:r>
                <a:rPr lang="fr" u="sng" dirty="0" err="1"/>
                <a:t>l</a:t>
              </a:r>
              <a:endParaRPr lang="en-US" u="sng" baseline="30000" dirty="0"/>
            </a:p>
          </p:txBody>
        </p:sp>
        <p:sp>
          <p:nvSpPr>
            <p:cNvPr id="22" name="TextBox 21"/>
            <p:cNvSpPr txBox="1"/>
            <p:nvPr/>
          </p:nvSpPr>
          <p:spPr>
            <a:xfrm>
              <a:off x="6578053" y="4323536"/>
              <a:ext cx="2002471" cy="369332"/>
            </a:xfrm>
            <a:prstGeom prst="rect">
              <a:avLst/>
            </a:prstGeom>
            <a:noFill/>
          </p:spPr>
          <p:txBody>
            <a:bodyPr wrap="none" rtlCol="0">
              <a:spAutoFit/>
            </a:bodyPr>
            <a:lstStyle/>
            <a:p>
              <a:r>
                <a:rPr lang="fr" b="1" dirty="0"/>
                <a:t>390,3 8 6,7 </a:t>
              </a:r>
              <a:r>
                <a:rPr lang="fr" b="1" dirty="0" err="1"/>
                <a:t>kWh </a:t>
              </a:r>
              <a:r>
                <a:rPr lang="fr" b="1" baseline="-25000" dirty="0" err="1"/>
                <a:t>th,f</a:t>
              </a:r>
              <a:endParaRPr lang="en-US" b="1" baseline="-25000" dirty="0"/>
            </a:p>
          </p:txBody>
        </p:sp>
      </p:grpSp>
      <p:pic>
        <p:nvPicPr>
          <p:cNvPr id="23" name="Picture 4"/>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6911730" y="5639242"/>
            <a:ext cx="378512" cy="368806"/>
          </a:xfrm>
          <a:prstGeom prst="rect">
            <a:avLst/>
          </a:prstGeom>
          <a:solidFill>
            <a:srgbClr val="FFFF00"/>
          </a:solidFill>
          <a:ln>
            <a:noFill/>
          </a:ln>
        </p:spPr>
      </p:pic>
      <p:sp>
        <p:nvSpPr>
          <p:cNvPr id="24" name="TextBox 23"/>
          <p:cNvSpPr txBox="1"/>
          <p:nvPr/>
        </p:nvSpPr>
        <p:spPr>
          <a:xfrm>
            <a:off x="7290242" y="5639242"/>
            <a:ext cx="1000017" cy="338554"/>
          </a:xfrm>
          <a:prstGeom prst="rect">
            <a:avLst/>
          </a:prstGeom>
          <a:noFill/>
        </p:spPr>
        <p:txBody>
          <a:bodyPr wrap="none" rtlCol="0">
            <a:spAutoFit/>
          </a:bodyPr>
          <a:lstStyle/>
          <a:p>
            <a:r>
              <a:rPr lang="fr" sz="1600" dirty="0"/>
              <a:t>Voir </a:t>
            </a:r>
            <a:r>
              <a:rPr lang="fr" sz="1600" b="1" dirty="0"/>
              <a:t>B.1.2</a:t>
            </a:r>
            <a:endParaRPr lang="en-US" sz="1600" dirty="0"/>
          </a:p>
        </p:txBody>
      </p:sp>
      <p:grpSp>
        <p:nvGrpSpPr>
          <p:cNvPr id="25" name="Group 24"/>
          <p:cNvGrpSpPr/>
          <p:nvPr/>
        </p:nvGrpSpPr>
        <p:grpSpPr>
          <a:xfrm>
            <a:off x="7370142" y="1387307"/>
            <a:ext cx="1771390" cy="953916"/>
            <a:chOff x="7370142" y="1387307"/>
            <a:chExt cx="1771390" cy="953916"/>
          </a:xfrm>
        </p:grpSpPr>
        <p:pic>
          <p:nvPicPr>
            <p:cNvPr id="26" name="Picture 5"/>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7478619" y="1473142"/>
              <a:ext cx="441041" cy="55974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27" name="Picture 2"/>
            <p:cNvPicPr>
              <a:picLocks noChangeAspect="1" noChangeArrowheads="1"/>
            </p:cNvPicPr>
            <p:nvPr/>
          </p:nvPicPr>
          <p:blipFill>
            <a:blip r:embed="rId4">
              <a:extLst>
                <a:ext uri="{28A0092B-C50C-407E-A947-70E740481C1C}">
                  <a14:useLocalDpi xmlns="" xmlns:a14="http://schemas.microsoft.com/office/drawing/2010/main" val="0"/>
                </a:ext>
              </a:extLst>
            </a:blip>
            <a:srcRect/>
            <a:stretch>
              <a:fillRect/>
            </a:stretch>
          </p:blipFill>
          <p:spPr bwMode="auto">
            <a:xfrm>
              <a:off x="7971906" y="1387307"/>
              <a:ext cx="1169626" cy="953916"/>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
          <p:nvSpPr>
            <p:cNvPr id="28" name="Rounded Rectangle 27"/>
            <p:cNvSpPr/>
            <p:nvPr/>
          </p:nvSpPr>
          <p:spPr>
            <a:xfrm>
              <a:off x="7370142" y="1419581"/>
              <a:ext cx="666974" cy="685184"/>
            </a:xfrm>
            <a:prstGeom prst="round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p>
          </p:txBody>
        </p:sp>
      </p:grpSp>
      <p:grpSp>
        <p:nvGrpSpPr>
          <p:cNvPr id="3" name="Groupe 2">
            <a:extLst>
              <a:ext uri="{FF2B5EF4-FFF2-40B4-BE49-F238E27FC236}">
                <a16:creationId xmlns="" xmlns:a16="http://schemas.microsoft.com/office/drawing/2014/main" id="{8C780C02-A5A2-F044-679B-2038C3054368}"/>
              </a:ext>
            </a:extLst>
          </p:cNvPr>
          <p:cNvGrpSpPr/>
          <p:nvPr/>
        </p:nvGrpSpPr>
        <p:grpSpPr>
          <a:xfrm>
            <a:off x="8121865" y="2420062"/>
            <a:ext cx="1022135" cy="675823"/>
            <a:chOff x="7294445" y="3458691"/>
            <a:chExt cx="1309457" cy="972641"/>
          </a:xfrm>
        </p:grpSpPr>
        <p:pic>
          <p:nvPicPr>
            <p:cNvPr id="4" name="Image 3">
              <a:extLst>
                <a:ext uri="{FF2B5EF4-FFF2-40B4-BE49-F238E27FC236}">
                  <a16:creationId xmlns="" xmlns:a16="http://schemas.microsoft.com/office/drawing/2014/main" id="{7C9F5071-5D91-1C09-AF21-4B7DCB043CAB}"/>
                </a:ext>
              </a:extLst>
            </p:cNvPr>
            <p:cNvPicPr>
              <a:picLocks noChangeAspect="1"/>
            </p:cNvPicPr>
            <p:nvPr/>
          </p:nvPicPr>
          <p:blipFill>
            <a:blip r:embed="rId5"/>
            <a:stretch>
              <a:fillRect/>
            </a:stretch>
          </p:blipFill>
          <p:spPr>
            <a:xfrm>
              <a:off x="7632219" y="3478516"/>
              <a:ext cx="971683" cy="952816"/>
            </a:xfrm>
            <a:prstGeom prst="rect">
              <a:avLst/>
            </a:prstGeom>
          </p:spPr>
        </p:pic>
        <p:sp>
          <p:nvSpPr>
            <p:cNvPr id="6" name="Rectangle : coins arrondis 5">
              <a:extLst>
                <a:ext uri="{FF2B5EF4-FFF2-40B4-BE49-F238E27FC236}">
                  <a16:creationId xmlns="" xmlns:a16="http://schemas.microsoft.com/office/drawing/2014/main" id="{491ACFB1-CF5A-CEE2-7A0A-590A0E4078AC}"/>
                </a:ext>
              </a:extLst>
            </p:cNvPr>
            <p:cNvSpPr/>
            <p:nvPr/>
          </p:nvSpPr>
          <p:spPr>
            <a:xfrm>
              <a:off x="7294445" y="3458691"/>
              <a:ext cx="664307" cy="385850"/>
            </a:xfrm>
            <a:prstGeom prst="roundRect">
              <a:avLst/>
            </a:prstGeom>
            <a:solidFill>
              <a:srgbClr val="00B0F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700" b="1" dirty="0"/>
                <a:t>Energie finale</a:t>
              </a:r>
            </a:p>
          </p:txBody>
        </p:sp>
      </p:grpSp>
      <p:grpSp>
        <p:nvGrpSpPr>
          <p:cNvPr id="7" name="Groupe 6">
            <a:extLst>
              <a:ext uri="{FF2B5EF4-FFF2-40B4-BE49-F238E27FC236}">
                <a16:creationId xmlns="" xmlns:a16="http://schemas.microsoft.com/office/drawing/2014/main" id="{EA1B0BD8-2F65-7225-B138-630B2A80E316}"/>
              </a:ext>
            </a:extLst>
          </p:cNvPr>
          <p:cNvGrpSpPr/>
          <p:nvPr/>
        </p:nvGrpSpPr>
        <p:grpSpPr>
          <a:xfrm>
            <a:off x="0" y="5928255"/>
            <a:ext cx="9144000" cy="939270"/>
            <a:chOff x="0" y="5918730"/>
            <a:chExt cx="9144000" cy="939270"/>
          </a:xfrm>
        </p:grpSpPr>
        <p:pic>
          <p:nvPicPr>
            <p:cNvPr id="8" name="Image 7">
              <a:extLst>
                <a:ext uri="{FF2B5EF4-FFF2-40B4-BE49-F238E27FC236}">
                  <a16:creationId xmlns="" xmlns:a16="http://schemas.microsoft.com/office/drawing/2014/main" id="{6DBF2EC4-1749-DBF8-15BB-EDC7F46732D6}"/>
                </a:ext>
              </a:extLst>
            </p:cNvPr>
            <p:cNvPicPr>
              <a:picLocks noChangeAspect="1"/>
            </p:cNvPicPr>
            <p:nvPr/>
          </p:nvPicPr>
          <p:blipFill>
            <a:blip r:embed="rId6" cstate="print"/>
            <a:stretch>
              <a:fillRect/>
            </a:stretch>
          </p:blipFill>
          <p:spPr>
            <a:xfrm>
              <a:off x="304324" y="5918730"/>
              <a:ext cx="1798476" cy="636325"/>
            </a:xfrm>
            <a:prstGeom prst="rect">
              <a:avLst/>
            </a:prstGeom>
          </p:spPr>
        </p:pic>
        <p:sp>
          <p:nvSpPr>
            <p:cNvPr id="14" name="ZoneTexte 13">
              <a:extLst>
                <a:ext uri="{FF2B5EF4-FFF2-40B4-BE49-F238E27FC236}">
                  <a16:creationId xmlns="" xmlns:a16="http://schemas.microsoft.com/office/drawing/2014/main" id="{48C59B0B-895A-C961-A177-B04FB814E371}"/>
                </a:ext>
              </a:extLst>
            </p:cNvPr>
            <p:cNvSpPr txBox="1"/>
            <p:nvPr/>
          </p:nvSpPr>
          <p:spPr>
            <a:xfrm>
              <a:off x="2217267" y="6031835"/>
              <a:ext cx="6267450" cy="523220"/>
            </a:xfrm>
            <a:prstGeom prst="rect">
              <a:avLst/>
            </a:prstGeom>
            <a:solidFill>
              <a:schemeClr val="bg1"/>
            </a:solidFill>
          </p:spPr>
          <p:txBody>
            <a:bodyPr wrap="square" rtlCol="0">
              <a:spAutoFit/>
            </a:bodyPr>
            <a:lstStyle/>
            <a:p>
              <a:r>
                <a:rPr lang="fr-FR" sz="1400" dirty="0"/>
                <a:t>Module de formation 3</a:t>
              </a:r>
            </a:p>
            <a:p>
              <a:pPr marL="0" indent="0">
                <a:buNone/>
              </a:pPr>
              <a:r>
                <a:rPr lang="fr" sz="1400" dirty="0"/>
                <a:t>Calcul des critères d'évaluation de SBTool – Échelle du bâtiment</a:t>
              </a:r>
            </a:p>
          </p:txBody>
        </p:sp>
        <p:sp>
          <p:nvSpPr>
            <p:cNvPr id="20" name="Rectangle 19">
              <a:extLst>
                <a:ext uri="{FF2B5EF4-FFF2-40B4-BE49-F238E27FC236}">
                  <a16:creationId xmlns="" xmlns:a16="http://schemas.microsoft.com/office/drawing/2014/main" id="{7F589CCC-6704-6C30-E395-253C60A84E49}"/>
                </a:ext>
              </a:extLst>
            </p:cNvPr>
            <p:cNvSpPr/>
            <p:nvPr/>
          </p:nvSpPr>
          <p:spPr>
            <a:xfrm>
              <a:off x="0" y="6572250"/>
              <a:ext cx="9144000" cy="285750"/>
            </a:xfrm>
            <a:prstGeom prst="rect">
              <a:avLst/>
            </a:prstGeom>
            <a:solidFill>
              <a:srgbClr val="1A965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1400" dirty="0"/>
                <a:t>Système de formation Villes MED DURABLES</a:t>
              </a:r>
            </a:p>
          </p:txBody>
        </p:sp>
      </p:grpSp>
    </p:spTree>
    <p:extLst>
      <p:ext uri="{BB962C8B-B14F-4D97-AF65-F5344CB8AC3E}">
        <p14:creationId xmlns="" xmlns:p14="http://schemas.microsoft.com/office/powerpoint/2010/main" val="382355149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e 2">
            <a:extLst>
              <a:ext uri="{FF2B5EF4-FFF2-40B4-BE49-F238E27FC236}">
                <a16:creationId xmlns="" xmlns:a16="http://schemas.microsoft.com/office/drawing/2014/main" id="{B7D7005B-C302-8B17-B4E9-DA80B44D4C91}"/>
              </a:ext>
            </a:extLst>
          </p:cNvPr>
          <p:cNvGrpSpPr/>
          <p:nvPr/>
        </p:nvGrpSpPr>
        <p:grpSpPr>
          <a:xfrm>
            <a:off x="0" y="5928255"/>
            <a:ext cx="9144000" cy="939270"/>
            <a:chOff x="0" y="5918730"/>
            <a:chExt cx="9144000" cy="939270"/>
          </a:xfrm>
        </p:grpSpPr>
        <p:pic>
          <p:nvPicPr>
            <p:cNvPr id="9" name="Image 8">
              <a:extLst>
                <a:ext uri="{FF2B5EF4-FFF2-40B4-BE49-F238E27FC236}">
                  <a16:creationId xmlns="" xmlns:a16="http://schemas.microsoft.com/office/drawing/2014/main" id="{A82EC9B7-ACA6-5DB4-2900-99909C018DEB}"/>
                </a:ext>
              </a:extLst>
            </p:cNvPr>
            <p:cNvPicPr>
              <a:picLocks noChangeAspect="1"/>
            </p:cNvPicPr>
            <p:nvPr/>
          </p:nvPicPr>
          <p:blipFill>
            <a:blip r:embed="rId2" cstate="print"/>
            <a:stretch>
              <a:fillRect/>
            </a:stretch>
          </p:blipFill>
          <p:spPr>
            <a:xfrm>
              <a:off x="304324" y="5918730"/>
              <a:ext cx="1798476" cy="636325"/>
            </a:xfrm>
            <a:prstGeom prst="rect">
              <a:avLst/>
            </a:prstGeom>
          </p:spPr>
        </p:pic>
        <p:sp>
          <p:nvSpPr>
            <p:cNvPr id="18" name="ZoneTexte 17">
              <a:extLst>
                <a:ext uri="{FF2B5EF4-FFF2-40B4-BE49-F238E27FC236}">
                  <a16:creationId xmlns="" xmlns:a16="http://schemas.microsoft.com/office/drawing/2014/main" id="{36FEBC81-70FE-DEF4-B597-419E357A07EA}"/>
                </a:ext>
              </a:extLst>
            </p:cNvPr>
            <p:cNvSpPr txBox="1"/>
            <p:nvPr/>
          </p:nvSpPr>
          <p:spPr>
            <a:xfrm>
              <a:off x="2217267" y="6031835"/>
              <a:ext cx="6267450" cy="523220"/>
            </a:xfrm>
            <a:prstGeom prst="rect">
              <a:avLst/>
            </a:prstGeom>
            <a:solidFill>
              <a:schemeClr val="bg1"/>
            </a:solidFill>
          </p:spPr>
          <p:txBody>
            <a:bodyPr wrap="square" rtlCol="0">
              <a:spAutoFit/>
            </a:bodyPr>
            <a:lstStyle/>
            <a:p>
              <a:r>
                <a:rPr lang="fr-FR" sz="1400" dirty="0"/>
                <a:t>Module de formation 3</a:t>
              </a:r>
            </a:p>
            <a:p>
              <a:pPr marL="0" indent="0">
                <a:buNone/>
              </a:pPr>
              <a:r>
                <a:rPr lang="fr" sz="1400" dirty="0"/>
                <a:t>Calcul des critères d'évaluation de SBTool – Échelle du bâtiment</a:t>
              </a:r>
            </a:p>
          </p:txBody>
        </p:sp>
        <p:sp>
          <p:nvSpPr>
            <p:cNvPr id="30" name="Rectangle 29">
              <a:extLst>
                <a:ext uri="{FF2B5EF4-FFF2-40B4-BE49-F238E27FC236}">
                  <a16:creationId xmlns="" xmlns:a16="http://schemas.microsoft.com/office/drawing/2014/main" id="{4BC4F0F9-AE5A-0582-574A-85DA90577B6E}"/>
                </a:ext>
              </a:extLst>
            </p:cNvPr>
            <p:cNvSpPr/>
            <p:nvPr/>
          </p:nvSpPr>
          <p:spPr>
            <a:xfrm>
              <a:off x="0" y="6572250"/>
              <a:ext cx="9144000" cy="285750"/>
            </a:xfrm>
            <a:prstGeom prst="rect">
              <a:avLst/>
            </a:prstGeom>
            <a:solidFill>
              <a:srgbClr val="1A965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1400" dirty="0"/>
                <a:t>Système de formation Villes MED DURABLES</a:t>
              </a:r>
            </a:p>
          </p:txBody>
        </p:sp>
      </p:grpSp>
      <p:sp>
        <p:nvSpPr>
          <p:cNvPr id="5" name="Segnaposto numero diapositiva 4">
            <a:extLst>
              <a:ext uri="{FF2B5EF4-FFF2-40B4-BE49-F238E27FC236}">
                <a16:creationId xmlns="" xmlns:a16="http://schemas.microsoft.com/office/drawing/2014/main" id="{C58E2E09-0757-483E-AD0C-4C42867B117B}"/>
              </a:ext>
            </a:extLst>
          </p:cNvPr>
          <p:cNvSpPr>
            <a:spLocks noGrp="1"/>
          </p:cNvSpPr>
          <p:nvPr>
            <p:ph type="sldNum" sz="quarter" idx="12"/>
          </p:nvPr>
        </p:nvSpPr>
        <p:spPr>
          <a:xfrm>
            <a:off x="6992069" y="6591300"/>
            <a:ext cx="2133600" cy="266700"/>
          </a:xfrm>
        </p:spPr>
        <p:txBody>
          <a:bodyPr/>
          <a:lstStyle/>
          <a:p>
            <a:fld id="{243FB592-B9A9-49AA-A86F-4031F7B97808}" type="slidenum">
              <a:rPr lang="en-US" sz="1050" smtClean="0"/>
              <a:pPr/>
              <a:t>34</a:t>
            </a:fld>
            <a:endParaRPr lang="en-US" sz="1050"/>
          </a:p>
        </p:txBody>
      </p:sp>
      <p:sp>
        <p:nvSpPr>
          <p:cNvPr id="10" name="Titolo 1">
            <a:extLst>
              <a:ext uri="{FF2B5EF4-FFF2-40B4-BE49-F238E27FC236}">
                <a16:creationId xmlns="" xmlns:a16="http://schemas.microsoft.com/office/drawing/2014/main" id="{16A089E5-01BB-4338-9765-31AF63FC0C37}"/>
              </a:ext>
            </a:extLst>
          </p:cNvPr>
          <p:cNvSpPr>
            <a:spLocks noGrp="1"/>
          </p:cNvSpPr>
          <p:nvPr>
            <p:ph type="title"/>
          </p:nvPr>
        </p:nvSpPr>
        <p:spPr>
          <a:xfrm>
            <a:off x="0" y="0"/>
            <a:ext cx="9144000" cy="709613"/>
          </a:xfrm>
        </p:spPr>
        <p:txBody>
          <a:bodyPr>
            <a:noAutofit/>
          </a:bodyPr>
          <a:lstStyle/>
          <a:p>
            <a:r>
              <a:rPr lang="fr" dirty="0">
                <a:solidFill>
                  <a:schemeClr val="tx1"/>
                </a:solidFill>
              </a:rPr>
              <a:t>B.1.4 - ÉNERGIES RENOUVELABLES DANS LA CONSOMMATION </a:t>
            </a:r>
            <a:br>
              <a:rPr lang="fr" dirty="0">
                <a:solidFill>
                  <a:schemeClr val="tx1"/>
                </a:solidFill>
              </a:rPr>
            </a:br>
            <a:r>
              <a:rPr lang="fr" dirty="0">
                <a:solidFill>
                  <a:schemeClr val="tx1"/>
                </a:solidFill>
              </a:rPr>
              <a:t>TOTALE D'ÉNERGIE THERMIQUE</a:t>
            </a:r>
            <a:endParaRPr lang="it-IT" dirty="0">
              <a:solidFill>
                <a:schemeClr val="tx1"/>
              </a:solidFill>
            </a:endParaRPr>
          </a:p>
        </p:txBody>
      </p:sp>
      <p:sp>
        <p:nvSpPr>
          <p:cNvPr id="4" name="Rounded Rectangle 3"/>
          <p:cNvSpPr/>
          <p:nvPr/>
        </p:nvSpPr>
        <p:spPr>
          <a:xfrm>
            <a:off x="2090528" y="4972135"/>
            <a:ext cx="2651760" cy="968291"/>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2500"/>
              </a:lnSpc>
            </a:pPr>
            <a:r>
              <a:rPr lang="fr" sz="2000" b="1" dirty="0"/>
              <a:t>499 822,7</a:t>
            </a:r>
            <a:endParaRPr lang="en-US" sz="2000" b="1" dirty="0"/>
          </a:p>
          <a:p>
            <a:pPr algn="ctr">
              <a:lnSpc>
                <a:spcPts val="2500"/>
              </a:lnSpc>
            </a:pPr>
            <a:r>
              <a:rPr lang="fr" sz="1200" b="1" dirty="0">
                <a:effectLst>
                  <a:outerShdw blurRad="38100" dist="38100" dir="2700000" algn="tl">
                    <a:srgbClr val="000000">
                      <a:alpha val="43137"/>
                    </a:srgbClr>
                  </a:outerShdw>
                </a:effectLst>
              </a:rPr>
              <a:t>totale (carburants &amp; SER) ( </a:t>
            </a:r>
            <a:r>
              <a:rPr lang="fr" sz="1200" b="1" dirty="0" err="1">
                <a:effectLst>
                  <a:outerShdw blurRad="38100" dist="38100" dir="2700000" algn="tl">
                    <a:srgbClr val="000000">
                      <a:alpha val="43137"/>
                    </a:srgbClr>
                  </a:outerShdw>
                </a:effectLst>
              </a:rPr>
              <a:t>kWh </a:t>
            </a:r>
            <a:r>
              <a:rPr lang="fr" sz="1200" b="1" baseline="-25000" dirty="0" err="1">
                <a:effectLst>
                  <a:outerShdw blurRad="38100" dist="38100" dir="2700000" algn="tl">
                    <a:srgbClr val="000000">
                      <a:alpha val="43137"/>
                    </a:srgbClr>
                  </a:outerShdw>
                </a:effectLst>
              </a:rPr>
              <a:t>th,f </a:t>
            </a:r>
            <a:r>
              <a:rPr lang="fr" sz="1200" b="1" dirty="0">
                <a:effectLst>
                  <a:outerShdw blurRad="38100" dist="38100" dir="2700000" algn="tl">
                    <a:srgbClr val="000000">
                      <a:alpha val="43137"/>
                    </a:srgbClr>
                  </a:outerShdw>
                </a:effectLst>
              </a:rPr>
              <a:t>)</a:t>
            </a:r>
            <a:endParaRPr lang="en-US" sz="1200" b="1" dirty="0">
              <a:effectLst>
                <a:outerShdw blurRad="38100" dist="38100" dir="2700000" algn="tl">
                  <a:srgbClr val="000000">
                    <a:alpha val="43137"/>
                  </a:srgbClr>
                </a:outerShdw>
              </a:effectLst>
            </a:endParaRPr>
          </a:p>
        </p:txBody>
      </p:sp>
      <p:sp>
        <p:nvSpPr>
          <p:cNvPr id="6" name="Rounded Rectangle 5"/>
          <p:cNvSpPr/>
          <p:nvPr/>
        </p:nvSpPr>
        <p:spPr>
          <a:xfrm>
            <a:off x="2090528" y="3161944"/>
            <a:ext cx="2651760" cy="968291"/>
          </a:xfrm>
          <a:prstGeom prst="round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lnSpc>
                <a:spcPts val="2500"/>
              </a:lnSpc>
            </a:pPr>
            <a:r>
              <a:rPr lang="fr" sz="2000" b="1" u="sng" dirty="0">
                <a:effectLst>
                  <a:outerShdw blurRad="38100" dist="38100" dir="2700000" algn="tl">
                    <a:srgbClr val="000000">
                      <a:alpha val="43137"/>
                    </a:srgbClr>
                  </a:outerShdw>
                </a:effectLst>
              </a:rPr>
              <a:t>109 436</a:t>
            </a:r>
          </a:p>
          <a:p>
            <a:pPr algn="ctr">
              <a:lnSpc>
                <a:spcPts val="2500"/>
              </a:lnSpc>
            </a:pPr>
            <a:r>
              <a:rPr lang="fr" sz="1400" b="1" dirty="0">
                <a:effectLst>
                  <a:outerShdw blurRad="38100" dist="38100" dir="2700000" algn="tl">
                    <a:srgbClr val="000000">
                      <a:alpha val="43137"/>
                    </a:srgbClr>
                  </a:outerShdw>
                </a:effectLst>
              </a:rPr>
              <a:t>Énergie thermique à partir de SER ( </a:t>
            </a:r>
            <a:r>
              <a:rPr lang="fr" sz="1400" b="1" dirty="0" err="1">
                <a:effectLst>
                  <a:outerShdw blurRad="38100" dist="38100" dir="2700000" algn="tl">
                    <a:srgbClr val="000000">
                      <a:alpha val="43137"/>
                    </a:srgbClr>
                  </a:outerShdw>
                </a:effectLst>
              </a:rPr>
              <a:t>kWh </a:t>
            </a:r>
            <a:r>
              <a:rPr lang="fr" sz="1400" b="1" baseline="-25000" dirty="0" err="1">
                <a:effectLst>
                  <a:outerShdw blurRad="38100" dist="38100" dir="2700000" algn="tl">
                    <a:srgbClr val="000000">
                      <a:alpha val="43137"/>
                    </a:srgbClr>
                  </a:outerShdw>
                </a:effectLst>
              </a:rPr>
              <a:t>th,RES </a:t>
            </a:r>
            <a:r>
              <a:rPr lang="fr" sz="1400" b="1" dirty="0">
                <a:effectLst>
                  <a:outerShdw blurRad="38100" dist="38100" dir="2700000" algn="tl">
                    <a:srgbClr val="000000">
                      <a:alpha val="43137"/>
                    </a:srgbClr>
                  </a:outerShdw>
                </a:effectLst>
              </a:rPr>
              <a:t>)</a:t>
            </a:r>
            <a:endParaRPr lang="en-US" sz="1400" b="1" dirty="0">
              <a:effectLst>
                <a:outerShdw blurRad="38100" dist="38100" dir="2700000" algn="tl">
                  <a:srgbClr val="000000">
                    <a:alpha val="43137"/>
                  </a:srgbClr>
                </a:outerShdw>
              </a:effectLst>
            </a:endParaRPr>
          </a:p>
        </p:txBody>
      </p:sp>
      <p:sp>
        <p:nvSpPr>
          <p:cNvPr id="8" name="Rectangle 7"/>
          <p:cNvSpPr/>
          <p:nvPr/>
        </p:nvSpPr>
        <p:spPr>
          <a:xfrm>
            <a:off x="2465888" y="3784547"/>
            <a:ext cx="2021707" cy="830997"/>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fr" sz="48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______</a:t>
            </a:r>
            <a:endParaRPr lang="en-US" sz="48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grpSp>
        <p:nvGrpSpPr>
          <p:cNvPr id="11" name="Group 10"/>
          <p:cNvGrpSpPr/>
          <p:nvPr/>
        </p:nvGrpSpPr>
        <p:grpSpPr>
          <a:xfrm>
            <a:off x="6140521" y="3440667"/>
            <a:ext cx="3388311" cy="1747344"/>
            <a:chOff x="-4135367" y="3632928"/>
            <a:chExt cx="3388311" cy="1747344"/>
          </a:xfrm>
        </p:grpSpPr>
        <p:pic>
          <p:nvPicPr>
            <p:cNvPr id="12" name="Picture 4"/>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 xmlns:a14="http://schemas.microsoft.com/office/drawing/2010/main" val="0"/>
                </a:ext>
              </a:extLst>
            </a:blip>
            <a:srcRect/>
            <a:stretch>
              <a:fillRect/>
            </a:stretch>
          </p:blipFill>
          <p:spPr bwMode="auto">
            <a:xfrm>
              <a:off x="-3822990" y="3632928"/>
              <a:ext cx="2643338" cy="1747344"/>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
          <p:nvSpPr>
            <p:cNvPr id="13" name="Text Box 2"/>
            <p:cNvSpPr txBox="1">
              <a:spLocks noChangeArrowheads="1"/>
            </p:cNvSpPr>
            <p:nvPr/>
          </p:nvSpPr>
          <p:spPr bwMode="auto">
            <a:xfrm>
              <a:off x="-4135367" y="4412006"/>
              <a:ext cx="3388311" cy="72327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lvl1pPr eaLnBrk="0" hangingPunct="0">
                <a:defRPr sz="2400">
                  <a:solidFill>
                    <a:schemeClr val="tx1"/>
                  </a:solidFill>
                  <a:latin typeface="Arial" charset="0"/>
                </a:defRPr>
              </a:lvl1pPr>
              <a:lvl2pPr marL="742950" indent="-285750" eaLnBrk="0" hangingPunct="0">
                <a:defRPr sz="2400">
                  <a:solidFill>
                    <a:schemeClr val="tx1"/>
                  </a:solidFill>
                  <a:latin typeface="Arial" charset="0"/>
                </a:defRPr>
              </a:lvl2pPr>
              <a:lvl3pPr marL="1143000" indent="-228600" eaLnBrk="0" hangingPunct="0">
                <a:defRPr sz="2400">
                  <a:solidFill>
                    <a:schemeClr val="tx1"/>
                  </a:solidFill>
                  <a:latin typeface="Arial" charset="0"/>
                </a:defRPr>
              </a:lvl3pPr>
              <a:lvl4pPr marL="1600200" indent="-228600" eaLnBrk="0" hangingPunct="0">
                <a:defRPr sz="2400">
                  <a:solidFill>
                    <a:schemeClr val="tx1"/>
                  </a:solidFill>
                  <a:latin typeface="Arial" charset="0"/>
                </a:defRPr>
              </a:lvl4pPr>
              <a:lvl5pPr marL="2057400" indent="-228600" eaLnBrk="0" hangingPunct="0">
                <a:defRPr sz="2400">
                  <a:solidFill>
                    <a:schemeClr val="tx1"/>
                  </a:solidFill>
                  <a:latin typeface="Arial" charset="0"/>
                </a:defRPr>
              </a:lvl5pPr>
              <a:lvl6pPr marL="2514600" indent="-228600" eaLnBrk="0" fontAlgn="base" hangingPunct="0">
                <a:spcBef>
                  <a:spcPct val="0"/>
                </a:spcBef>
                <a:spcAft>
                  <a:spcPct val="0"/>
                </a:spcAft>
                <a:defRPr sz="2400">
                  <a:solidFill>
                    <a:schemeClr val="tx1"/>
                  </a:solidFill>
                  <a:latin typeface="Arial" charset="0"/>
                </a:defRPr>
              </a:lvl6pPr>
              <a:lvl7pPr marL="2971800" indent="-228600" eaLnBrk="0" fontAlgn="base" hangingPunct="0">
                <a:spcBef>
                  <a:spcPct val="0"/>
                </a:spcBef>
                <a:spcAft>
                  <a:spcPct val="0"/>
                </a:spcAft>
                <a:defRPr sz="2400">
                  <a:solidFill>
                    <a:schemeClr val="tx1"/>
                  </a:solidFill>
                  <a:latin typeface="Arial" charset="0"/>
                </a:defRPr>
              </a:lvl7pPr>
              <a:lvl8pPr marL="3429000" indent="-228600" eaLnBrk="0" fontAlgn="base" hangingPunct="0">
                <a:spcBef>
                  <a:spcPct val="0"/>
                </a:spcBef>
                <a:spcAft>
                  <a:spcPct val="0"/>
                </a:spcAft>
                <a:defRPr sz="2400">
                  <a:solidFill>
                    <a:schemeClr val="tx1"/>
                  </a:solidFill>
                  <a:latin typeface="Arial" charset="0"/>
                </a:defRPr>
              </a:lvl8pPr>
              <a:lvl9pPr marL="3886200" indent="-228600" eaLnBrk="0" fontAlgn="base" hangingPunct="0">
                <a:spcBef>
                  <a:spcPct val="0"/>
                </a:spcBef>
                <a:spcAft>
                  <a:spcPct val="0"/>
                </a:spcAft>
                <a:defRPr sz="2400">
                  <a:solidFill>
                    <a:schemeClr val="tx1"/>
                  </a:solidFill>
                  <a:latin typeface="Arial" charset="0"/>
                </a:defRPr>
              </a:lvl9pPr>
            </a:lstStyle>
            <a:p>
              <a:pPr algn="ctr" defTabSz="457200" eaLnBrk="1" fontAlgn="base" hangingPunct="1">
                <a:spcBef>
                  <a:spcPct val="0"/>
                </a:spcBef>
                <a:spcAft>
                  <a:spcPct val="0"/>
                </a:spcAft>
                <a:defRPr/>
              </a:pPr>
              <a:r>
                <a:rPr lang="fr" b="1" u="sng" kern="0" spc="50" dirty="0">
                  <a:ln w="11430"/>
                  <a:solidFill>
                    <a:srgbClr val="FF0000"/>
                  </a:solidFill>
                  <a:effectLst>
                    <a:outerShdw blurRad="76200" dist="50800" dir="5400000" algn="tl" rotWithShape="0">
                      <a:srgbClr val="000000">
                        <a:alpha val="65000"/>
                      </a:srgbClr>
                    </a:outerShdw>
                  </a:effectLst>
                  <a:latin typeface="Arial Black" pitchFamily="34" charset="0"/>
                  <a:cs typeface="Arial" charset="0"/>
                </a:rPr>
                <a:t>21,9 %</a:t>
              </a:r>
            </a:p>
            <a:p>
              <a:pPr algn="ctr" defTabSz="457200" eaLnBrk="1" fontAlgn="base" hangingPunct="1">
                <a:spcBef>
                  <a:spcPts val="600"/>
                </a:spcBef>
                <a:spcAft>
                  <a:spcPct val="0"/>
                </a:spcAft>
                <a:defRPr/>
              </a:pPr>
              <a:r>
                <a:rPr lang="fr" sz="1100" b="1" kern="0" spc="50" dirty="0">
                  <a:ln w="11430"/>
                  <a:solidFill>
                    <a:srgbClr val="FF0000"/>
                  </a:solidFill>
                  <a:effectLst>
                    <a:outerShdw blurRad="76200" dist="50800" dir="5400000" algn="tl" rotWithShape="0">
                      <a:srgbClr val="000000">
                        <a:alpha val="65000"/>
                      </a:srgbClr>
                    </a:outerShdw>
                  </a:effectLst>
                  <a:latin typeface="Arial Black" pitchFamily="34" charset="0"/>
                  <a:cs typeface="Arial" charset="0"/>
                </a:rPr>
                <a:t>% RES Thermique</a:t>
              </a:r>
              <a:endParaRPr lang="el-GR" sz="1100" b="1" kern="0" spc="50" baseline="30000" dirty="0">
                <a:ln w="11430"/>
                <a:solidFill>
                  <a:srgbClr val="FF0000"/>
                </a:solidFill>
                <a:effectLst>
                  <a:outerShdw blurRad="76200" dist="50800" dir="5400000" algn="tl" rotWithShape="0">
                    <a:srgbClr val="000000">
                      <a:alpha val="65000"/>
                    </a:srgbClr>
                  </a:outerShdw>
                </a:effectLst>
                <a:latin typeface="Arial Black" pitchFamily="34" charset="0"/>
                <a:cs typeface="Arial" charset="0"/>
              </a:endParaRPr>
            </a:p>
          </p:txBody>
        </p:sp>
      </p:grpSp>
      <p:grpSp>
        <p:nvGrpSpPr>
          <p:cNvPr id="14" name="Group 13"/>
          <p:cNvGrpSpPr/>
          <p:nvPr/>
        </p:nvGrpSpPr>
        <p:grpSpPr>
          <a:xfrm>
            <a:off x="273856" y="3133905"/>
            <a:ext cx="1785326" cy="953916"/>
            <a:chOff x="350975" y="1815465"/>
            <a:chExt cx="1785326" cy="953916"/>
          </a:xfrm>
        </p:grpSpPr>
        <p:pic>
          <p:nvPicPr>
            <p:cNvPr id="15" name="Picture 2"/>
            <p:cNvPicPr>
              <a:picLocks noChangeAspect="1" noChangeArrowheads="1"/>
            </p:cNvPicPr>
            <p:nvPr/>
          </p:nvPicPr>
          <p:blipFill>
            <a:blip r:embed="rId4">
              <a:extLst>
                <a:ext uri="{28A0092B-C50C-407E-A947-70E740481C1C}">
                  <a14:useLocalDpi xmlns="" xmlns:a14="http://schemas.microsoft.com/office/drawing/2010/main" val="0"/>
                </a:ext>
              </a:extLst>
            </a:blip>
            <a:srcRect/>
            <a:stretch>
              <a:fillRect/>
            </a:stretch>
          </p:blipFill>
          <p:spPr bwMode="auto">
            <a:xfrm>
              <a:off x="966675" y="1815465"/>
              <a:ext cx="1169626" cy="953916"/>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pic>
          <p:nvPicPr>
            <p:cNvPr id="16" name="Picture 5"/>
            <p:cNvPicPr>
              <a:picLocks noChangeAspect="1" noChangeArrowheads="1"/>
            </p:cNvPicPr>
            <p:nvPr/>
          </p:nvPicPr>
          <p:blipFill>
            <a:blip r:embed="rId5" cstate="print">
              <a:extLst>
                <a:ext uri="{28A0092B-C50C-407E-A947-70E740481C1C}">
                  <a14:useLocalDpi xmlns="" xmlns:a14="http://schemas.microsoft.com/office/drawing/2010/main" val="0"/>
                </a:ext>
              </a:extLst>
            </a:blip>
            <a:srcRect/>
            <a:stretch>
              <a:fillRect/>
            </a:stretch>
          </p:blipFill>
          <p:spPr bwMode="auto">
            <a:xfrm>
              <a:off x="350975" y="1892485"/>
              <a:ext cx="823057" cy="667454"/>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
          <p:nvSpPr>
            <p:cNvPr id="17" name="Rounded Rectangle 16"/>
            <p:cNvSpPr/>
            <p:nvPr/>
          </p:nvSpPr>
          <p:spPr>
            <a:xfrm>
              <a:off x="464064" y="1847739"/>
              <a:ext cx="666974" cy="685184"/>
            </a:xfrm>
            <a:prstGeom prst="round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p>
          </p:txBody>
        </p:sp>
      </p:grpSp>
      <p:grpSp>
        <p:nvGrpSpPr>
          <p:cNvPr id="2" name="Group 1"/>
          <p:cNvGrpSpPr/>
          <p:nvPr/>
        </p:nvGrpSpPr>
        <p:grpSpPr>
          <a:xfrm>
            <a:off x="354640" y="4986515"/>
            <a:ext cx="1683254" cy="953916"/>
            <a:chOff x="354640" y="3668075"/>
            <a:chExt cx="1683254" cy="953916"/>
          </a:xfrm>
        </p:grpSpPr>
        <p:pic>
          <p:nvPicPr>
            <p:cNvPr id="22" name="Picture 5"/>
            <p:cNvPicPr>
              <a:picLocks noChangeAspect="1" noChangeArrowheads="1"/>
            </p:cNvPicPr>
            <p:nvPr/>
          </p:nvPicPr>
          <p:blipFill>
            <a:blip r:embed="rId6" cstate="print">
              <a:extLst>
                <a:ext uri="{28A0092B-C50C-407E-A947-70E740481C1C}">
                  <a14:useLocalDpi xmlns="" xmlns:a14="http://schemas.microsoft.com/office/drawing/2010/main" val="0"/>
                </a:ext>
              </a:extLst>
            </a:blip>
            <a:srcRect/>
            <a:stretch>
              <a:fillRect/>
            </a:stretch>
          </p:blipFill>
          <p:spPr bwMode="auto">
            <a:xfrm>
              <a:off x="427227" y="3801444"/>
              <a:ext cx="441041" cy="55974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19" name="Picture 2"/>
            <p:cNvPicPr>
              <a:picLocks noChangeAspect="1" noChangeArrowheads="1"/>
            </p:cNvPicPr>
            <p:nvPr/>
          </p:nvPicPr>
          <p:blipFill>
            <a:blip r:embed="rId4">
              <a:extLst>
                <a:ext uri="{28A0092B-C50C-407E-A947-70E740481C1C}">
                  <a14:useLocalDpi xmlns="" xmlns:a14="http://schemas.microsoft.com/office/drawing/2010/main" val="0"/>
                </a:ext>
              </a:extLst>
            </a:blip>
            <a:srcRect/>
            <a:stretch>
              <a:fillRect/>
            </a:stretch>
          </p:blipFill>
          <p:spPr bwMode="auto">
            <a:xfrm>
              <a:off x="868268" y="3668075"/>
              <a:ext cx="1169626" cy="953916"/>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
          <p:nvSpPr>
            <p:cNvPr id="20" name="Rounded Rectangle 19"/>
            <p:cNvSpPr/>
            <p:nvPr/>
          </p:nvSpPr>
          <p:spPr>
            <a:xfrm>
              <a:off x="354640" y="3700349"/>
              <a:ext cx="666974" cy="685184"/>
            </a:xfrm>
            <a:prstGeom prst="round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p>
          </p:txBody>
        </p:sp>
      </p:grpSp>
      <p:sp>
        <p:nvSpPr>
          <p:cNvPr id="21" name="Rectangle 20"/>
          <p:cNvSpPr/>
          <p:nvPr/>
        </p:nvSpPr>
        <p:spPr>
          <a:xfrm>
            <a:off x="8087419" y="2218440"/>
            <a:ext cx="974306" cy="400110"/>
          </a:xfrm>
          <a:prstGeom prst="rect">
            <a:avLst/>
          </a:prstGeom>
        </p:spPr>
        <p:style>
          <a:lnRef idx="1">
            <a:schemeClr val="accent3"/>
          </a:lnRef>
          <a:fillRef idx="3">
            <a:schemeClr val="accent3"/>
          </a:fillRef>
          <a:effectRef idx="2">
            <a:schemeClr val="accent3"/>
          </a:effectRef>
          <a:fontRef idx="minor">
            <a:schemeClr val="lt1"/>
          </a:fontRef>
        </p:style>
        <p:txBody>
          <a:bodyPr wrap="none">
            <a:spAutoFit/>
          </a:bodyPr>
          <a:lstStyle/>
          <a:p>
            <a:r>
              <a:rPr lang="fr" sz="2000" b="1" i="1" dirty="0">
                <a:cs typeface="Calibri" panose="020F0502020204030204" pitchFamily="34" charset="0"/>
              </a:rPr>
              <a:t>Étape 4</a:t>
            </a:r>
            <a:endParaRPr lang="el-GR" sz="2000" dirty="0"/>
          </a:p>
        </p:txBody>
      </p:sp>
      <p:sp>
        <p:nvSpPr>
          <p:cNvPr id="23" name="Segnaposto contenuto 2">
            <a:extLst>
              <a:ext uri="{FF2B5EF4-FFF2-40B4-BE49-F238E27FC236}">
                <a16:creationId xmlns="" xmlns:a16="http://schemas.microsoft.com/office/drawing/2014/main" id="{86F2EB93-A63A-4210-B86A-E5FCAD7D8D7F}"/>
              </a:ext>
            </a:extLst>
          </p:cNvPr>
          <p:cNvSpPr txBox="1">
            <a:spLocks/>
          </p:cNvSpPr>
          <p:nvPr/>
        </p:nvSpPr>
        <p:spPr>
          <a:xfrm>
            <a:off x="386945" y="2343847"/>
            <a:ext cx="8541382" cy="53193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fr" sz="1800" b="1" dirty="0">
                <a:cs typeface="Calibri" panose="020F0502020204030204" pitchFamily="34" charset="0"/>
              </a:rPr>
              <a:t>Calculer le rapport en pourcentage</a:t>
            </a:r>
            <a:endParaRPr lang="en-US" sz="1800" dirty="0">
              <a:cs typeface="Calibri" panose="020F0502020204030204" pitchFamily="34" charset="0"/>
            </a:endParaRPr>
          </a:p>
          <a:p>
            <a:pPr marL="0" indent="0">
              <a:buFont typeface="Arial" panose="020B0604020202020204" pitchFamily="34" charset="0"/>
              <a:buNone/>
            </a:pPr>
            <a:endParaRPr lang="en-US" sz="1800" dirty="0">
              <a:cs typeface="Calibri" panose="020F0502020204030204" pitchFamily="34" charset="0"/>
            </a:endParaRPr>
          </a:p>
        </p:txBody>
      </p:sp>
      <p:sp>
        <p:nvSpPr>
          <p:cNvPr id="24" name="Rectangle 23"/>
          <p:cNvSpPr/>
          <p:nvPr/>
        </p:nvSpPr>
        <p:spPr>
          <a:xfrm>
            <a:off x="8087419" y="944972"/>
            <a:ext cx="974306" cy="400110"/>
          </a:xfrm>
          <a:prstGeom prst="rect">
            <a:avLst/>
          </a:prstGeom>
        </p:spPr>
        <p:style>
          <a:lnRef idx="1">
            <a:schemeClr val="accent3"/>
          </a:lnRef>
          <a:fillRef idx="3">
            <a:schemeClr val="accent3"/>
          </a:fillRef>
          <a:effectRef idx="2">
            <a:schemeClr val="accent3"/>
          </a:effectRef>
          <a:fontRef idx="minor">
            <a:schemeClr val="lt1"/>
          </a:fontRef>
        </p:style>
        <p:txBody>
          <a:bodyPr wrap="none">
            <a:spAutoFit/>
          </a:bodyPr>
          <a:lstStyle/>
          <a:p>
            <a:r>
              <a:rPr lang="fr" sz="2000" b="1" i="1" dirty="0">
                <a:cs typeface="Calibri" panose="020F0502020204030204" pitchFamily="34" charset="0"/>
              </a:rPr>
              <a:t>Étape 3</a:t>
            </a:r>
            <a:endParaRPr lang="el-GR" sz="2000" dirty="0"/>
          </a:p>
        </p:txBody>
      </p:sp>
      <p:sp>
        <p:nvSpPr>
          <p:cNvPr id="25" name="Rectangle 24"/>
          <p:cNvSpPr/>
          <p:nvPr/>
        </p:nvSpPr>
        <p:spPr>
          <a:xfrm>
            <a:off x="439535" y="1047812"/>
            <a:ext cx="6896929" cy="369332"/>
          </a:xfrm>
          <a:prstGeom prst="rect">
            <a:avLst/>
          </a:prstGeom>
        </p:spPr>
        <p:txBody>
          <a:bodyPr wrap="square">
            <a:spAutoFit/>
          </a:bodyPr>
          <a:lstStyle/>
          <a:p>
            <a:r>
              <a:rPr lang="fr" b="1" dirty="0"/>
              <a:t>Calculer l'énergie thermique finale totale (RES &amp; conventionnelle)</a:t>
            </a:r>
          </a:p>
        </p:txBody>
      </p:sp>
      <p:sp>
        <p:nvSpPr>
          <p:cNvPr id="26" name="Rectangle 25"/>
          <p:cNvSpPr/>
          <p:nvPr/>
        </p:nvSpPr>
        <p:spPr>
          <a:xfrm>
            <a:off x="720431" y="1511225"/>
            <a:ext cx="7593307" cy="646331"/>
          </a:xfrm>
          <a:prstGeom prst="rect">
            <a:avLst/>
          </a:prstGeom>
        </p:spPr>
        <p:txBody>
          <a:bodyPr wrap="square">
            <a:spAutoFit/>
          </a:bodyPr>
          <a:lstStyle/>
          <a:p>
            <a:r>
              <a:rPr lang="fr" dirty="0">
                <a:cs typeface="Calibri" panose="020F0502020204030204" pitchFamily="34" charset="0"/>
              </a:rPr>
              <a:t>109 436 </a:t>
            </a:r>
            <a:r>
              <a:rPr lang="fr" dirty="0" err="1">
                <a:cs typeface="Calibri" panose="020F0502020204030204" pitchFamily="34" charset="0"/>
              </a:rPr>
              <a:t>kWh </a:t>
            </a:r>
            <a:r>
              <a:rPr lang="fr" baseline="-25000" dirty="0" err="1">
                <a:cs typeface="Calibri" panose="020F0502020204030204" pitchFamily="34" charset="0"/>
              </a:rPr>
              <a:t>th,RES </a:t>
            </a:r>
            <a:r>
              <a:rPr lang="fr" dirty="0">
                <a:cs typeface="Calibri" panose="020F0502020204030204" pitchFamily="34" charset="0"/>
              </a:rPr>
              <a:t>+ </a:t>
            </a:r>
            <a:r>
              <a:rPr lang="fr" dirty="0"/>
              <a:t>390 386,7 </a:t>
            </a:r>
            <a:r>
              <a:rPr lang="fr" dirty="0" err="1"/>
              <a:t>kWh </a:t>
            </a:r>
            <a:r>
              <a:rPr lang="fr" baseline="-25000" dirty="0" err="1"/>
              <a:t>th,f</a:t>
            </a:r>
            <a:r>
              <a:rPr lang="fr" b="1" baseline="-25000" dirty="0"/>
              <a:t> </a:t>
            </a:r>
            <a:r>
              <a:rPr lang="fr" b="1" dirty="0"/>
              <a:t>= 499 822,7 </a:t>
            </a:r>
            <a:r>
              <a:rPr lang="fr" b="1" dirty="0" err="1"/>
              <a:t>kWh </a:t>
            </a:r>
            <a:r>
              <a:rPr lang="fr" b="1" baseline="-25000" dirty="0" err="1"/>
              <a:t>th,t</a:t>
            </a:r>
            <a:r>
              <a:rPr lang="fr" b="1" baseline="-25000" dirty="0"/>
              <a:t> </a:t>
            </a:r>
            <a:endParaRPr lang="en-US" b="1" baseline="-25000" dirty="0"/>
          </a:p>
          <a:p>
            <a:r>
              <a:rPr lang="fr" dirty="0">
                <a:cs typeface="Calibri" panose="020F0502020204030204" pitchFamily="34" charset="0"/>
              </a:rPr>
              <a:t>  </a:t>
            </a:r>
            <a:endParaRPr lang="en-GB" dirty="0"/>
          </a:p>
        </p:txBody>
      </p:sp>
      <p:sp>
        <p:nvSpPr>
          <p:cNvPr id="7" name="Rectangle 6"/>
          <p:cNvSpPr/>
          <p:nvPr/>
        </p:nvSpPr>
        <p:spPr>
          <a:xfrm>
            <a:off x="6386837" y="4002769"/>
            <a:ext cx="490839" cy="830997"/>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fr" sz="48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a:t>
            </a:r>
            <a:endParaRPr lang="en-US" sz="48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27" name="Right Brace 26"/>
          <p:cNvSpPr/>
          <p:nvPr/>
        </p:nvSpPr>
        <p:spPr>
          <a:xfrm>
            <a:off x="5723448" y="3021907"/>
            <a:ext cx="667265" cy="3018736"/>
          </a:xfrm>
          <a:prstGeom prst="rightBrace">
            <a:avLst/>
          </a:prstGeom>
          <a:ln w="571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600"/>
          </a:p>
        </p:txBody>
      </p:sp>
      <p:sp>
        <p:nvSpPr>
          <p:cNvPr id="28" name="Rectangle 27"/>
          <p:cNvSpPr/>
          <p:nvPr/>
        </p:nvSpPr>
        <p:spPr>
          <a:xfrm>
            <a:off x="4773338" y="4069610"/>
            <a:ext cx="524504" cy="830997"/>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fr" sz="48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X</a:t>
            </a:r>
            <a:endParaRPr lang="en-US" sz="48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29" name="Rectangle 28"/>
          <p:cNvSpPr/>
          <p:nvPr/>
        </p:nvSpPr>
        <p:spPr>
          <a:xfrm>
            <a:off x="5286620" y="4300442"/>
            <a:ext cx="574196" cy="400110"/>
          </a:xfrm>
          <a:prstGeom prst="rect">
            <a:avLst/>
          </a:prstGeom>
        </p:spPr>
        <p:txBody>
          <a:bodyPr wrap="none">
            <a:spAutoFit/>
          </a:bodyPr>
          <a:lstStyle/>
          <a:p>
            <a:r>
              <a:rPr lang="fr" sz="2000" b="1" u="sng" dirty="0">
                <a:effectLst>
                  <a:outerShdw blurRad="38100" dist="38100" dir="2700000" algn="tl">
                    <a:srgbClr val="000000">
                      <a:alpha val="43137"/>
                    </a:srgbClr>
                  </a:outerShdw>
                </a:effectLst>
              </a:rPr>
              <a:t>100</a:t>
            </a:r>
            <a:endParaRPr lang="en-GB" sz="2000" dirty="0"/>
          </a:p>
        </p:txBody>
      </p:sp>
    </p:spTree>
    <p:extLst>
      <p:ext uri="{BB962C8B-B14F-4D97-AF65-F5344CB8AC3E}">
        <p14:creationId xmlns="" xmlns:p14="http://schemas.microsoft.com/office/powerpoint/2010/main" val="3686832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Segnaposto contenuto 2">
            <a:extLst>
              <a:ext uri="{FF2B5EF4-FFF2-40B4-BE49-F238E27FC236}">
                <a16:creationId xmlns="" xmlns:a16="http://schemas.microsoft.com/office/drawing/2014/main" id="{86F2EB93-A63A-4210-B86A-E5FCAD7D8D7F}"/>
              </a:ext>
            </a:extLst>
          </p:cNvPr>
          <p:cNvSpPr>
            <a:spLocks noGrp="1"/>
          </p:cNvSpPr>
          <p:nvPr>
            <p:ph idx="4294967295"/>
          </p:nvPr>
        </p:nvSpPr>
        <p:spPr>
          <a:xfrm>
            <a:off x="268224" y="1600201"/>
            <a:ext cx="8418576" cy="4152112"/>
          </a:xfrm>
          <a:prstGeom prst="rect">
            <a:avLst/>
          </a:prstGeom>
        </p:spPr>
        <p:txBody>
          <a:bodyPr>
            <a:normAutofit/>
          </a:bodyPr>
          <a:lstStyle/>
          <a:p>
            <a:pPr marL="0" indent="0" algn="ctr">
              <a:buNone/>
            </a:pPr>
            <a:endParaRPr lang="it-IT" sz="2600" b="1" dirty="0">
              <a:latin typeface="Calibri" panose="020F0502020204030204" pitchFamily="34" charset="0"/>
              <a:cs typeface="Calibri" panose="020F0502020204030204" pitchFamily="34" charset="0"/>
            </a:endParaRPr>
          </a:p>
          <a:p>
            <a:pPr marL="0" indent="0" algn="ctr">
              <a:buNone/>
            </a:pPr>
            <a:endParaRPr lang="it-IT" sz="2600" b="1" dirty="0">
              <a:latin typeface="Calibri" panose="020F0502020204030204" pitchFamily="34" charset="0"/>
              <a:cs typeface="Calibri" panose="020F0502020204030204" pitchFamily="34" charset="0"/>
            </a:endParaRPr>
          </a:p>
          <a:p>
            <a:pPr marL="0" indent="0" algn="ctr">
              <a:buNone/>
            </a:pPr>
            <a:endParaRPr lang="it-IT" sz="2600" b="1" dirty="0">
              <a:latin typeface="Calibri" panose="020F0502020204030204" pitchFamily="34" charset="0"/>
              <a:cs typeface="Calibri" panose="020F0502020204030204" pitchFamily="34" charset="0"/>
            </a:endParaRPr>
          </a:p>
          <a:p>
            <a:pPr marL="0" indent="0" algn="ctr">
              <a:buNone/>
            </a:pPr>
            <a:r>
              <a:rPr lang="fr" b="1" dirty="0" smtClean="0">
                <a:cs typeface="Calibri" panose="020F0502020204030204" pitchFamily="34" charset="0"/>
              </a:rPr>
              <a:t>EXERCICE</a:t>
            </a:r>
            <a:endParaRPr lang="it-IT" sz="2400" dirty="0"/>
          </a:p>
        </p:txBody>
      </p:sp>
      <p:sp>
        <p:nvSpPr>
          <p:cNvPr id="6" name="Titolo 1">
            <a:extLst>
              <a:ext uri="{FF2B5EF4-FFF2-40B4-BE49-F238E27FC236}">
                <a16:creationId xmlns="" xmlns:a16="http://schemas.microsoft.com/office/drawing/2014/main" id="{16A089E5-01BB-4338-9765-31AF63FC0C37}"/>
              </a:ext>
            </a:extLst>
          </p:cNvPr>
          <p:cNvSpPr>
            <a:spLocks noGrp="1"/>
          </p:cNvSpPr>
          <p:nvPr>
            <p:ph type="title"/>
          </p:nvPr>
        </p:nvSpPr>
        <p:spPr>
          <a:xfrm>
            <a:off x="0" y="0"/>
            <a:ext cx="9144000" cy="709613"/>
          </a:xfrm>
        </p:spPr>
        <p:txBody>
          <a:bodyPr>
            <a:noAutofit/>
          </a:bodyPr>
          <a:lstStyle/>
          <a:p>
            <a:r>
              <a:rPr lang="fr" sz="2400" dirty="0">
                <a:solidFill>
                  <a:schemeClr val="tx1"/>
                </a:solidFill>
              </a:rPr>
              <a:t>B.1.4 - ÉNERGIES RENOUVELABLES DANS LA CONSOMMATION </a:t>
            </a:r>
            <a:br>
              <a:rPr lang="fr" sz="2400" dirty="0">
                <a:solidFill>
                  <a:schemeClr val="tx1"/>
                </a:solidFill>
              </a:rPr>
            </a:br>
            <a:r>
              <a:rPr lang="fr" sz="2400" dirty="0">
                <a:solidFill>
                  <a:schemeClr val="tx1"/>
                </a:solidFill>
              </a:rPr>
              <a:t>TOTALE D'ÉNERGIE </a:t>
            </a:r>
            <a:endParaRPr lang="it-IT" sz="2400" b="1" dirty="0">
              <a:solidFill>
                <a:schemeClr val="tx1"/>
              </a:solidFill>
            </a:endParaRPr>
          </a:p>
        </p:txBody>
      </p:sp>
      <p:sp>
        <p:nvSpPr>
          <p:cNvPr id="4" name="Segnaposto numero diapositiva 4">
            <a:extLst>
              <a:ext uri="{FF2B5EF4-FFF2-40B4-BE49-F238E27FC236}">
                <a16:creationId xmlns="" xmlns:a16="http://schemas.microsoft.com/office/drawing/2014/main" id="{C58E2E09-0757-483E-AD0C-4C42867B117B}"/>
              </a:ext>
            </a:extLst>
          </p:cNvPr>
          <p:cNvSpPr>
            <a:spLocks noGrp="1"/>
          </p:cNvSpPr>
          <p:nvPr>
            <p:ph type="sldNum" sz="quarter" idx="12"/>
          </p:nvPr>
        </p:nvSpPr>
        <p:spPr>
          <a:xfrm>
            <a:off x="7010400" y="6564580"/>
            <a:ext cx="2133600" cy="293420"/>
          </a:xfrm>
        </p:spPr>
        <p:txBody>
          <a:bodyPr/>
          <a:lstStyle/>
          <a:p>
            <a:fld id="{243FB592-B9A9-49AA-A86F-4031F7B97808}" type="slidenum">
              <a:rPr lang="en-US" smtClean="0">
                <a:solidFill>
                  <a:schemeClr val="bg1"/>
                </a:solidFill>
              </a:rPr>
              <a:pPr/>
              <a:t>35</a:t>
            </a:fld>
            <a:endParaRPr lang="en-US" dirty="0">
              <a:solidFill>
                <a:schemeClr val="bg1"/>
              </a:solidFill>
            </a:endParaRPr>
          </a:p>
        </p:txBody>
      </p:sp>
      <p:grpSp>
        <p:nvGrpSpPr>
          <p:cNvPr id="2" name="Groupe 1">
            <a:extLst>
              <a:ext uri="{FF2B5EF4-FFF2-40B4-BE49-F238E27FC236}">
                <a16:creationId xmlns="" xmlns:a16="http://schemas.microsoft.com/office/drawing/2014/main" id="{FB794805-99EC-640B-8A6C-EB305083CF44}"/>
              </a:ext>
            </a:extLst>
          </p:cNvPr>
          <p:cNvGrpSpPr/>
          <p:nvPr/>
        </p:nvGrpSpPr>
        <p:grpSpPr>
          <a:xfrm>
            <a:off x="0" y="5928255"/>
            <a:ext cx="9144000" cy="939270"/>
            <a:chOff x="0" y="5918730"/>
            <a:chExt cx="9144000" cy="939270"/>
          </a:xfrm>
        </p:grpSpPr>
        <p:pic>
          <p:nvPicPr>
            <p:cNvPr id="3" name="Image 2">
              <a:extLst>
                <a:ext uri="{FF2B5EF4-FFF2-40B4-BE49-F238E27FC236}">
                  <a16:creationId xmlns="" xmlns:a16="http://schemas.microsoft.com/office/drawing/2014/main" id="{2FFE6D62-3569-10E7-4674-83AF904BA933}"/>
                </a:ext>
              </a:extLst>
            </p:cNvPr>
            <p:cNvPicPr>
              <a:picLocks noChangeAspect="1"/>
            </p:cNvPicPr>
            <p:nvPr/>
          </p:nvPicPr>
          <p:blipFill>
            <a:blip r:embed="rId2" cstate="print"/>
            <a:stretch>
              <a:fillRect/>
            </a:stretch>
          </p:blipFill>
          <p:spPr>
            <a:xfrm>
              <a:off x="304324" y="5918730"/>
              <a:ext cx="1798476" cy="636325"/>
            </a:xfrm>
            <a:prstGeom prst="rect">
              <a:avLst/>
            </a:prstGeom>
          </p:spPr>
        </p:pic>
        <p:sp>
          <p:nvSpPr>
            <p:cNvPr id="5" name="ZoneTexte 4">
              <a:extLst>
                <a:ext uri="{FF2B5EF4-FFF2-40B4-BE49-F238E27FC236}">
                  <a16:creationId xmlns="" xmlns:a16="http://schemas.microsoft.com/office/drawing/2014/main" id="{FFB041CF-D3B7-75F2-185A-2DEEB3E4EE29}"/>
                </a:ext>
              </a:extLst>
            </p:cNvPr>
            <p:cNvSpPr txBox="1"/>
            <p:nvPr/>
          </p:nvSpPr>
          <p:spPr>
            <a:xfrm>
              <a:off x="2217267" y="6031835"/>
              <a:ext cx="6267450" cy="523220"/>
            </a:xfrm>
            <a:prstGeom prst="rect">
              <a:avLst/>
            </a:prstGeom>
            <a:solidFill>
              <a:schemeClr val="bg1"/>
            </a:solidFill>
          </p:spPr>
          <p:txBody>
            <a:bodyPr wrap="square" rtlCol="0">
              <a:spAutoFit/>
            </a:bodyPr>
            <a:lstStyle/>
            <a:p>
              <a:r>
                <a:rPr lang="fr-FR" sz="1400" dirty="0"/>
                <a:t>Module de formation 3</a:t>
              </a:r>
            </a:p>
            <a:p>
              <a:pPr marL="0" indent="0">
                <a:buNone/>
              </a:pPr>
              <a:r>
                <a:rPr lang="fr" sz="1400" dirty="0"/>
                <a:t>Calcul des critères d'évaluation de SBTool – Échelle du bâtiment</a:t>
              </a:r>
            </a:p>
          </p:txBody>
        </p:sp>
        <p:sp>
          <p:nvSpPr>
            <p:cNvPr id="7" name="Rectangle 6">
              <a:extLst>
                <a:ext uri="{FF2B5EF4-FFF2-40B4-BE49-F238E27FC236}">
                  <a16:creationId xmlns="" xmlns:a16="http://schemas.microsoft.com/office/drawing/2014/main" id="{598645B0-736B-2AC1-7D53-6F78B3E57107}"/>
                </a:ext>
              </a:extLst>
            </p:cNvPr>
            <p:cNvSpPr/>
            <p:nvPr/>
          </p:nvSpPr>
          <p:spPr>
            <a:xfrm>
              <a:off x="0" y="6572250"/>
              <a:ext cx="9144000" cy="285750"/>
            </a:xfrm>
            <a:prstGeom prst="rect">
              <a:avLst/>
            </a:prstGeom>
            <a:solidFill>
              <a:srgbClr val="1A965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1400" dirty="0"/>
                <a:t>Système de formation Villes MED DURABLES</a:t>
              </a:r>
            </a:p>
          </p:txBody>
        </p:sp>
      </p:grpSp>
    </p:spTree>
    <p:extLst>
      <p:ext uri="{BB962C8B-B14F-4D97-AF65-F5344CB8AC3E}">
        <p14:creationId xmlns="" xmlns:p14="http://schemas.microsoft.com/office/powerpoint/2010/main" val="99016949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egnaposto numero diapositiva 4">
            <a:extLst>
              <a:ext uri="{FF2B5EF4-FFF2-40B4-BE49-F238E27FC236}">
                <a16:creationId xmlns="" xmlns:a16="http://schemas.microsoft.com/office/drawing/2014/main" id="{C58E2E09-0757-483E-AD0C-4C42867B117B}"/>
              </a:ext>
            </a:extLst>
          </p:cNvPr>
          <p:cNvSpPr>
            <a:spLocks noGrp="1"/>
          </p:cNvSpPr>
          <p:nvPr>
            <p:ph type="sldNum" sz="quarter" idx="12"/>
          </p:nvPr>
        </p:nvSpPr>
        <p:spPr>
          <a:xfrm>
            <a:off x="7010400" y="6581775"/>
            <a:ext cx="2133600" cy="276225"/>
          </a:xfrm>
        </p:spPr>
        <p:txBody>
          <a:bodyPr/>
          <a:lstStyle/>
          <a:p>
            <a:fld id="{243FB592-B9A9-49AA-A86F-4031F7B97808}" type="slidenum">
              <a:rPr lang="en-US" smtClean="0"/>
              <a:pPr/>
              <a:t>36</a:t>
            </a:fld>
            <a:endParaRPr lang="en-US" dirty="0"/>
          </a:p>
        </p:txBody>
      </p:sp>
      <p:sp>
        <p:nvSpPr>
          <p:cNvPr id="10" name="Titolo 1">
            <a:extLst>
              <a:ext uri="{FF2B5EF4-FFF2-40B4-BE49-F238E27FC236}">
                <a16:creationId xmlns="" xmlns:a16="http://schemas.microsoft.com/office/drawing/2014/main" id="{16A089E5-01BB-4338-9765-31AF63FC0C37}"/>
              </a:ext>
            </a:extLst>
          </p:cNvPr>
          <p:cNvSpPr>
            <a:spLocks noGrp="1"/>
          </p:cNvSpPr>
          <p:nvPr>
            <p:ph type="title"/>
          </p:nvPr>
        </p:nvSpPr>
        <p:spPr>
          <a:xfrm>
            <a:off x="0" y="0"/>
            <a:ext cx="9144000" cy="709613"/>
          </a:xfrm>
        </p:spPr>
        <p:txBody>
          <a:bodyPr>
            <a:noAutofit/>
          </a:bodyPr>
          <a:lstStyle/>
          <a:p>
            <a:r>
              <a:rPr lang="fr" dirty="0">
                <a:solidFill>
                  <a:schemeClr val="tx1"/>
                </a:solidFill>
              </a:rPr>
              <a:t>B.1.4 - ÉNERGIES RENOUVELABLES DANS LA CONSOMMATION </a:t>
            </a:r>
            <a:br>
              <a:rPr lang="fr" dirty="0">
                <a:solidFill>
                  <a:schemeClr val="tx1"/>
                </a:solidFill>
              </a:rPr>
            </a:br>
            <a:r>
              <a:rPr lang="fr" dirty="0">
                <a:solidFill>
                  <a:schemeClr val="tx1"/>
                </a:solidFill>
              </a:rPr>
              <a:t>TOTALE D'ÉNERGIE THERMIQUE</a:t>
            </a:r>
            <a:endParaRPr lang="it-IT" dirty="0">
              <a:solidFill>
                <a:schemeClr val="tx1"/>
              </a:solidFill>
            </a:endParaRPr>
          </a:p>
        </p:txBody>
      </p:sp>
      <p:sp>
        <p:nvSpPr>
          <p:cNvPr id="6" name="Segnaposto contenuto 2">
            <a:extLst>
              <a:ext uri="{FF2B5EF4-FFF2-40B4-BE49-F238E27FC236}">
                <a16:creationId xmlns="" xmlns:a16="http://schemas.microsoft.com/office/drawing/2014/main" id="{86F2EB93-A63A-4210-B86A-E5FCAD7D8D7F}"/>
              </a:ext>
            </a:extLst>
          </p:cNvPr>
          <p:cNvSpPr>
            <a:spLocks noGrp="1"/>
          </p:cNvSpPr>
          <p:nvPr>
            <p:ph idx="4294967295"/>
          </p:nvPr>
        </p:nvSpPr>
        <p:spPr>
          <a:xfrm>
            <a:off x="457199" y="958292"/>
            <a:ext cx="8278427" cy="4985308"/>
          </a:xfrm>
          <a:prstGeom prst="rect">
            <a:avLst/>
          </a:prstGeom>
          <a:noFill/>
        </p:spPr>
        <p:txBody>
          <a:bodyPr>
            <a:noAutofit/>
          </a:bodyPr>
          <a:lstStyle/>
          <a:p>
            <a:pPr marL="0" lvl="0" indent="0" algn="just">
              <a:spcBef>
                <a:spcPts val="600"/>
              </a:spcBef>
              <a:buNone/>
            </a:pPr>
            <a:r>
              <a:rPr lang="fr" sz="1600" dirty="0">
                <a:cs typeface="Calibri" panose="020F0502020204030204" pitchFamily="34" charset="0"/>
              </a:rPr>
              <a:t>Un nouveau bâtiment hospitalier est conçu et est desservi par un système central de CVC. Il </a:t>
            </a:r>
            <a:r>
              <a:rPr lang="fr" sz="1600" dirty="0">
                <a:solidFill>
                  <a:prstClr val="black"/>
                </a:solidFill>
                <a:cs typeface="Calibri" panose="020F0502020204030204" pitchFamily="34" charset="0"/>
              </a:rPr>
              <a:t>sera raccordé au réseau central de gaz naturel de la ville. Le système central de CVC sera alimenté par des chaudières au gaz pour le chauffage des locaux et l'eau chaude sanitaire .</a:t>
            </a:r>
          </a:p>
          <a:p>
            <a:pPr marL="0" lvl="0" indent="0" algn="just">
              <a:spcBef>
                <a:spcPts val="600"/>
              </a:spcBef>
              <a:buNone/>
            </a:pPr>
            <a:r>
              <a:rPr lang="fr" sz="1600" dirty="0">
                <a:solidFill>
                  <a:prstClr val="black"/>
                </a:solidFill>
              </a:rPr>
              <a:t>L'équipe de conception envisage l'installation de :</a:t>
            </a:r>
          </a:p>
          <a:p>
            <a:pPr lvl="0" algn="just">
              <a:spcBef>
                <a:spcPts val="0"/>
              </a:spcBef>
              <a:buFont typeface="Courier New" panose="02070309020205020404" pitchFamily="49" charset="0"/>
              <a:buChar char="o"/>
            </a:pPr>
            <a:r>
              <a:rPr lang="fr" sz="1600" dirty="0">
                <a:solidFill>
                  <a:prstClr val="black"/>
                </a:solidFill>
              </a:rPr>
              <a:t>Capteurs solaires thermiques centraux avec réservoirs de stockage d'eau chaude pour couvrir la demande d'eau chaude sanitaire et compléter le chauffage des locaux</a:t>
            </a:r>
          </a:p>
          <a:p>
            <a:pPr marL="0" lvl="0" indent="0" algn="just">
              <a:spcBef>
                <a:spcPts val="600"/>
              </a:spcBef>
              <a:spcAft>
                <a:spcPts val="1200"/>
              </a:spcAft>
              <a:buNone/>
            </a:pPr>
            <a:r>
              <a:rPr lang="fr" sz="1600" b="1" i="1" dirty="0">
                <a:solidFill>
                  <a:prstClr val="black"/>
                </a:solidFill>
                <a:cs typeface="Calibri" panose="020F0502020204030204" pitchFamily="34" charset="0"/>
              </a:rPr>
              <a:t>Données disponibles : Pour la conception initiale, l' énergie thermique </a:t>
            </a:r>
            <a:r>
              <a:rPr lang="fr" sz="1600" i="1" dirty="0">
                <a:solidFill>
                  <a:prstClr val="black"/>
                </a:solidFill>
                <a:cs typeface="Calibri" panose="020F0502020204030204" pitchFamily="34" charset="0"/>
              </a:rPr>
              <a:t>finale annuelle calculée utilisée par les services techniques du bâtiment dans le périmètre est de 8 011 MWh </a:t>
            </a:r>
            <a:r>
              <a:rPr lang="fr" sz="1600" i="1" baseline="-25000" dirty="0">
                <a:solidFill>
                  <a:prstClr val="black"/>
                </a:solidFill>
                <a:cs typeface="Calibri" panose="020F0502020204030204" pitchFamily="34" charset="0"/>
              </a:rPr>
              <a:t>th,f</a:t>
            </a:r>
            <a:r>
              <a:rPr lang="fr" sz="1600" i="1" dirty="0">
                <a:solidFill>
                  <a:prstClr val="black"/>
                </a:solidFill>
                <a:cs typeface="Calibri" panose="020F0502020204030204" pitchFamily="34" charset="0"/>
              </a:rPr>
              <a:t>  </a:t>
            </a:r>
            <a:r>
              <a:rPr lang="fr" sz="1600" i="1" dirty="0">
                <a:cs typeface="Calibri" panose="020F0502020204030204" pitchFamily="34" charset="0"/>
              </a:rPr>
              <a:t>sur une année type. Pour la conception alternative, l' </a:t>
            </a:r>
            <a:r>
              <a:rPr lang="fr" sz="1600" b="1" i="1" dirty="0">
                <a:cs typeface="Calibri" panose="020F0502020204030204" pitchFamily="34" charset="0"/>
              </a:rPr>
              <a:t>énergie thermique annuelle calculée </a:t>
            </a:r>
            <a:r>
              <a:rPr lang="fr" sz="1600" b="1" i="1" dirty="0"/>
              <a:t>produite à partir du système solaire </a:t>
            </a:r>
            <a:r>
              <a:rPr lang="fr" sz="1600" b="1" i="1" dirty="0" err="1"/>
              <a:t>combiné </a:t>
            </a:r>
            <a:r>
              <a:rPr lang="fr" sz="1600" i="1" dirty="0"/>
              <a:t>est de 1 057 MWh </a:t>
            </a:r>
            <a:r>
              <a:rPr lang="fr" sz="1600" i="1" baseline="-25000" dirty="0"/>
              <a:t>th,RES</a:t>
            </a:r>
            <a:endParaRPr lang="en-US" sz="1600" i="1" dirty="0">
              <a:cs typeface="Calibri" panose="020F0502020204030204" pitchFamily="34" charset="0"/>
            </a:endParaRPr>
          </a:p>
          <a:p>
            <a:pPr marL="0" indent="0" algn="just">
              <a:buNone/>
            </a:pPr>
            <a:endParaRPr lang="en-US" sz="1600" dirty="0"/>
          </a:p>
          <a:p>
            <a:pPr marL="0" indent="0" algn="just">
              <a:buNone/>
            </a:pPr>
            <a:endParaRPr lang="en-US" sz="1600" dirty="0"/>
          </a:p>
          <a:p>
            <a:pPr marL="0" indent="0" algn="just">
              <a:buNone/>
            </a:pPr>
            <a:endParaRPr lang="en-US" sz="1600" dirty="0"/>
          </a:p>
          <a:p>
            <a:pPr marL="0" indent="0" algn="ctr">
              <a:buNone/>
            </a:pPr>
            <a:r>
              <a:rPr lang="fr" sz="1600" i="1" dirty="0"/>
              <a:t>Utilisez les données suivantes pour résoudre l'exercice</a:t>
            </a:r>
          </a:p>
          <a:p>
            <a:pPr marL="0" indent="0" algn="just">
              <a:buNone/>
            </a:pPr>
            <a:endParaRPr lang="en-US" sz="1600" i="1" dirty="0"/>
          </a:p>
        </p:txBody>
      </p:sp>
      <p:grpSp>
        <p:nvGrpSpPr>
          <p:cNvPr id="8" name="Group 7"/>
          <p:cNvGrpSpPr/>
          <p:nvPr/>
        </p:nvGrpSpPr>
        <p:grpSpPr>
          <a:xfrm>
            <a:off x="314960" y="4485743"/>
            <a:ext cx="8514080" cy="1088901"/>
            <a:chOff x="314960" y="4503423"/>
            <a:chExt cx="8514080" cy="906752"/>
          </a:xfrm>
        </p:grpSpPr>
        <p:sp>
          <p:nvSpPr>
            <p:cNvPr id="9" name="Segnaposto contenuto 2">
              <a:extLst>
                <a:ext uri="{FF2B5EF4-FFF2-40B4-BE49-F238E27FC236}">
                  <a16:creationId xmlns="" xmlns:a16="http://schemas.microsoft.com/office/drawing/2014/main" id="{86F2EB93-A63A-4210-B86A-E5FCAD7D8D7F}"/>
                </a:ext>
              </a:extLst>
            </p:cNvPr>
            <p:cNvSpPr txBox="1">
              <a:spLocks/>
            </p:cNvSpPr>
            <p:nvPr/>
          </p:nvSpPr>
          <p:spPr>
            <a:xfrm>
              <a:off x="314960" y="4530324"/>
              <a:ext cx="8514080" cy="879851"/>
            </a:xfrm>
            <a:prstGeom prst="rect">
              <a:avLst/>
            </a:prstGeom>
          </p:spPr>
          <p:style>
            <a:lnRef idx="1">
              <a:schemeClr val="accent3"/>
            </a:lnRef>
            <a:fillRef idx="2">
              <a:schemeClr val="accent3"/>
            </a:fillRef>
            <a:effectRef idx="1">
              <a:schemeClr val="accent3"/>
            </a:effectRef>
            <a:fontRef idx="minor">
              <a:schemeClr val="dk1"/>
            </a:fontRef>
          </p:style>
          <p:txBody>
            <a:bodyPr vert="horz" lIns="91440" tIns="45720" rIns="91440" bIns="45720" rtlCol="0" anchor="ctr" anchorCtr="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dk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dk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dk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dk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dk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dk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dk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dk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dk1"/>
                  </a:solidFill>
                  <a:latin typeface="+mn-lt"/>
                  <a:ea typeface="+mn-ea"/>
                  <a:cs typeface="+mn-cs"/>
                </a:defRPr>
              </a:lvl9pPr>
            </a:lstStyle>
            <a:p>
              <a:pPr marL="0" indent="0">
                <a:spcBef>
                  <a:spcPts val="0"/>
                </a:spcBef>
                <a:spcAft>
                  <a:spcPts val="600"/>
                </a:spcAft>
                <a:buNone/>
              </a:pPr>
              <a:r>
                <a:rPr lang="fr" sz="1800" b="1" dirty="0"/>
                <a:t>               Calculez le rapport en pourcentage entre la quantité d'énergie thermique produite à partir de sources renouvelables et la consommation totale d'énergie thermique fournie </a:t>
              </a:r>
              <a:r>
                <a:rPr lang="fr" sz="1800" dirty="0"/>
                <a:t>.</a:t>
              </a:r>
              <a:endParaRPr lang="en-US" sz="1800" b="1" dirty="0"/>
            </a:p>
          </p:txBody>
        </p:sp>
        <p:pic>
          <p:nvPicPr>
            <p:cNvPr id="11"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408375" y="4503423"/>
              <a:ext cx="345770" cy="333022"/>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grpSp>
      <p:grpSp>
        <p:nvGrpSpPr>
          <p:cNvPr id="2" name="Groupe 1">
            <a:extLst>
              <a:ext uri="{FF2B5EF4-FFF2-40B4-BE49-F238E27FC236}">
                <a16:creationId xmlns="" xmlns:a16="http://schemas.microsoft.com/office/drawing/2014/main" id="{BCC28377-ADC7-AA63-5271-72FE08DB0E6A}"/>
              </a:ext>
            </a:extLst>
          </p:cNvPr>
          <p:cNvGrpSpPr/>
          <p:nvPr/>
        </p:nvGrpSpPr>
        <p:grpSpPr>
          <a:xfrm>
            <a:off x="0" y="5928255"/>
            <a:ext cx="9144000" cy="939270"/>
            <a:chOff x="0" y="5918730"/>
            <a:chExt cx="9144000" cy="939270"/>
          </a:xfrm>
        </p:grpSpPr>
        <p:pic>
          <p:nvPicPr>
            <p:cNvPr id="3" name="Image 2">
              <a:extLst>
                <a:ext uri="{FF2B5EF4-FFF2-40B4-BE49-F238E27FC236}">
                  <a16:creationId xmlns="" xmlns:a16="http://schemas.microsoft.com/office/drawing/2014/main" id="{F97B60FD-66B4-1405-CFB2-2999C3A1DE08}"/>
                </a:ext>
              </a:extLst>
            </p:cNvPr>
            <p:cNvPicPr>
              <a:picLocks noChangeAspect="1"/>
            </p:cNvPicPr>
            <p:nvPr/>
          </p:nvPicPr>
          <p:blipFill>
            <a:blip r:embed="rId3" cstate="print"/>
            <a:stretch>
              <a:fillRect/>
            </a:stretch>
          </p:blipFill>
          <p:spPr>
            <a:xfrm>
              <a:off x="304324" y="5918730"/>
              <a:ext cx="1798476" cy="636325"/>
            </a:xfrm>
            <a:prstGeom prst="rect">
              <a:avLst/>
            </a:prstGeom>
          </p:spPr>
        </p:pic>
        <p:sp>
          <p:nvSpPr>
            <p:cNvPr id="4" name="ZoneTexte 3">
              <a:extLst>
                <a:ext uri="{FF2B5EF4-FFF2-40B4-BE49-F238E27FC236}">
                  <a16:creationId xmlns="" xmlns:a16="http://schemas.microsoft.com/office/drawing/2014/main" id="{A6A277DA-2B1C-D9D1-A92B-6B132F6E2D3F}"/>
                </a:ext>
              </a:extLst>
            </p:cNvPr>
            <p:cNvSpPr txBox="1"/>
            <p:nvPr/>
          </p:nvSpPr>
          <p:spPr>
            <a:xfrm>
              <a:off x="2217267" y="6031835"/>
              <a:ext cx="6267450" cy="523220"/>
            </a:xfrm>
            <a:prstGeom prst="rect">
              <a:avLst/>
            </a:prstGeom>
            <a:solidFill>
              <a:schemeClr val="bg1"/>
            </a:solidFill>
          </p:spPr>
          <p:txBody>
            <a:bodyPr wrap="square" rtlCol="0">
              <a:spAutoFit/>
            </a:bodyPr>
            <a:lstStyle/>
            <a:p>
              <a:r>
                <a:rPr lang="fr-FR" sz="1400" dirty="0"/>
                <a:t>Module de formation 3</a:t>
              </a:r>
            </a:p>
            <a:p>
              <a:pPr marL="0" indent="0">
                <a:buNone/>
              </a:pPr>
              <a:r>
                <a:rPr lang="fr" sz="1400" dirty="0"/>
                <a:t>Calcul des critères d'évaluation de SBTool – Échelle du bâtiment</a:t>
              </a:r>
            </a:p>
          </p:txBody>
        </p:sp>
        <p:sp>
          <p:nvSpPr>
            <p:cNvPr id="7" name="Rectangle 6">
              <a:extLst>
                <a:ext uri="{FF2B5EF4-FFF2-40B4-BE49-F238E27FC236}">
                  <a16:creationId xmlns="" xmlns:a16="http://schemas.microsoft.com/office/drawing/2014/main" id="{10810CAF-0386-E928-4E1D-3BBB18999951}"/>
                </a:ext>
              </a:extLst>
            </p:cNvPr>
            <p:cNvSpPr/>
            <p:nvPr/>
          </p:nvSpPr>
          <p:spPr>
            <a:xfrm>
              <a:off x="0" y="6572250"/>
              <a:ext cx="9144000" cy="285750"/>
            </a:xfrm>
            <a:prstGeom prst="rect">
              <a:avLst/>
            </a:prstGeom>
            <a:solidFill>
              <a:srgbClr val="1A965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1400" dirty="0"/>
                <a:t>Système de formation Villes MED DURABLES</a:t>
              </a:r>
            </a:p>
          </p:txBody>
        </p:sp>
      </p:grpSp>
    </p:spTree>
    <p:extLst>
      <p:ext uri="{BB962C8B-B14F-4D97-AF65-F5344CB8AC3E}">
        <p14:creationId xmlns="" xmlns:p14="http://schemas.microsoft.com/office/powerpoint/2010/main" val="210516107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egnaposto numero diapositiva 4">
            <a:extLst>
              <a:ext uri="{FF2B5EF4-FFF2-40B4-BE49-F238E27FC236}">
                <a16:creationId xmlns="" xmlns:a16="http://schemas.microsoft.com/office/drawing/2014/main" id="{C58E2E09-0757-483E-AD0C-4C42867B117B}"/>
              </a:ext>
            </a:extLst>
          </p:cNvPr>
          <p:cNvSpPr>
            <a:spLocks noGrp="1"/>
          </p:cNvSpPr>
          <p:nvPr>
            <p:ph type="sldNum" sz="quarter" idx="12"/>
          </p:nvPr>
        </p:nvSpPr>
        <p:spPr>
          <a:xfrm>
            <a:off x="7004448" y="6581775"/>
            <a:ext cx="2133600" cy="276225"/>
          </a:xfrm>
        </p:spPr>
        <p:txBody>
          <a:bodyPr/>
          <a:lstStyle/>
          <a:p>
            <a:fld id="{243FB592-B9A9-49AA-A86F-4031F7B97808}" type="slidenum">
              <a:rPr lang="en-US" sz="1050" smtClean="0"/>
              <a:pPr/>
              <a:t>37</a:t>
            </a:fld>
            <a:endParaRPr lang="en-US" sz="1050"/>
          </a:p>
        </p:txBody>
      </p:sp>
      <p:sp>
        <p:nvSpPr>
          <p:cNvPr id="10" name="Titolo 1">
            <a:extLst>
              <a:ext uri="{FF2B5EF4-FFF2-40B4-BE49-F238E27FC236}">
                <a16:creationId xmlns="" xmlns:a16="http://schemas.microsoft.com/office/drawing/2014/main" id="{16A089E5-01BB-4338-9765-31AF63FC0C37}"/>
              </a:ext>
            </a:extLst>
          </p:cNvPr>
          <p:cNvSpPr>
            <a:spLocks noGrp="1"/>
          </p:cNvSpPr>
          <p:nvPr>
            <p:ph type="title"/>
          </p:nvPr>
        </p:nvSpPr>
        <p:spPr>
          <a:xfrm>
            <a:off x="0" y="0"/>
            <a:ext cx="9144000" cy="709613"/>
          </a:xfrm>
        </p:spPr>
        <p:txBody>
          <a:bodyPr>
            <a:noAutofit/>
          </a:bodyPr>
          <a:lstStyle/>
          <a:p>
            <a:r>
              <a:rPr lang="fr" sz="2400" dirty="0">
                <a:solidFill>
                  <a:schemeClr val="tx1"/>
                </a:solidFill>
              </a:rPr>
              <a:t>B.1.4 - ÉNERGIES RENOUVELABLES DANS LA CONSOMMATION </a:t>
            </a:r>
            <a:br>
              <a:rPr lang="fr" sz="2400" dirty="0">
                <a:solidFill>
                  <a:schemeClr val="tx1"/>
                </a:solidFill>
              </a:rPr>
            </a:br>
            <a:r>
              <a:rPr lang="fr" sz="2400" dirty="0">
                <a:solidFill>
                  <a:schemeClr val="tx1"/>
                </a:solidFill>
              </a:rPr>
              <a:t>TOTALE D'ÉNERGIE THERMIQUE</a:t>
            </a:r>
            <a:endParaRPr lang="it-IT" sz="2400" dirty="0">
              <a:solidFill>
                <a:schemeClr val="tx1"/>
              </a:solidFill>
            </a:endParaRPr>
          </a:p>
        </p:txBody>
      </p:sp>
      <p:sp>
        <p:nvSpPr>
          <p:cNvPr id="7" name="Rectangle 6"/>
          <p:cNvSpPr/>
          <p:nvPr/>
        </p:nvSpPr>
        <p:spPr>
          <a:xfrm>
            <a:off x="5987523" y="5198767"/>
            <a:ext cx="2026004" cy="338554"/>
          </a:xfrm>
          <a:prstGeom prst="rect">
            <a:avLst/>
          </a:prstGeom>
          <a:noFill/>
        </p:spPr>
        <p:txBody>
          <a:bodyPr wrap="none">
            <a:spAutoFit/>
          </a:bodyPr>
          <a:lstStyle/>
          <a:p>
            <a:r>
              <a:rPr lang="fr" sz="1600" b="1" dirty="0">
                <a:cs typeface="Calibri" panose="020F0502020204030204" pitchFamily="34" charset="0"/>
              </a:rPr>
              <a:t>Total = 8 011 MWh </a:t>
            </a:r>
            <a:r>
              <a:rPr lang="fr" sz="1600" b="1" baseline="-25000" dirty="0">
                <a:cs typeface="Calibri" panose="020F0502020204030204" pitchFamily="34" charset="0"/>
              </a:rPr>
              <a:t>th,f</a:t>
            </a:r>
            <a:endParaRPr lang="en-US" sz="1600" b="1" dirty="0"/>
          </a:p>
        </p:txBody>
      </p:sp>
      <p:sp>
        <p:nvSpPr>
          <p:cNvPr id="11" name="Segnaposto contenuto 2">
            <a:extLst>
              <a:ext uri="{FF2B5EF4-FFF2-40B4-BE49-F238E27FC236}">
                <a16:creationId xmlns="" xmlns:a16="http://schemas.microsoft.com/office/drawing/2014/main" id="{86F2EB93-A63A-4210-B86A-E5FCAD7D8D7F}"/>
              </a:ext>
            </a:extLst>
          </p:cNvPr>
          <p:cNvSpPr>
            <a:spLocks noGrp="1"/>
          </p:cNvSpPr>
          <p:nvPr>
            <p:ph idx="4294967295"/>
          </p:nvPr>
        </p:nvSpPr>
        <p:spPr>
          <a:xfrm>
            <a:off x="395536" y="3837297"/>
            <a:ext cx="8291264" cy="448477"/>
          </a:xfrm>
          <a:prstGeom prst="rect">
            <a:avLst/>
          </a:prstGeom>
        </p:spPr>
        <p:txBody>
          <a:bodyPr>
            <a:normAutofit/>
          </a:bodyPr>
          <a:lstStyle/>
          <a:p>
            <a:pPr marL="0" indent="0">
              <a:lnSpc>
                <a:spcPct val="80000"/>
              </a:lnSpc>
              <a:buNone/>
            </a:pPr>
            <a:r>
              <a:rPr lang="fr" sz="2000" b="1" dirty="0">
                <a:latin typeface="Calibri" panose="020F0502020204030204" pitchFamily="34" charset="0"/>
                <a:cs typeface="Calibri" panose="020F0502020204030204" pitchFamily="34" charset="0"/>
              </a:rPr>
              <a:t>Consommation d'énergie thermique</a:t>
            </a:r>
            <a:endParaRPr lang="en-US" sz="900" dirty="0">
              <a:latin typeface="Calibri" panose="020F0502020204030204" pitchFamily="34" charset="0"/>
              <a:cs typeface="Calibri" panose="020F0502020204030204" pitchFamily="34" charset="0"/>
            </a:endParaRPr>
          </a:p>
          <a:p>
            <a:pPr marL="0" indent="0" algn="ctr">
              <a:buNone/>
            </a:pPr>
            <a:endParaRPr lang="en-US" sz="1800" i="1" dirty="0"/>
          </a:p>
        </p:txBody>
      </p:sp>
      <p:sp>
        <p:nvSpPr>
          <p:cNvPr id="16" name="Rectangle 15"/>
          <p:cNvSpPr/>
          <p:nvPr/>
        </p:nvSpPr>
        <p:spPr>
          <a:xfrm>
            <a:off x="5631772" y="3038937"/>
            <a:ext cx="2189767" cy="338554"/>
          </a:xfrm>
          <a:prstGeom prst="rect">
            <a:avLst/>
          </a:prstGeom>
          <a:noFill/>
        </p:spPr>
        <p:txBody>
          <a:bodyPr wrap="none">
            <a:spAutoFit/>
          </a:bodyPr>
          <a:lstStyle/>
          <a:p>
            <a:r>
              <a:rPr lang="fr" sz="1600" b="1" dirty="0">
                <a:cs typeface="Calibri" panose="020F0502020204030204" pitchFamily="34" charset="0"/>
              </a:rPr>
              <a:t>Total = 1 057 MWh </a:t>
            </a:r>
            <a:r>
              <a:rPr lang="fr" sz="1600" b="1" baseline="-25000" dirty="0">
                <a:cs typeface="Calibri" panose="020F0502020204030204" pitchFamily="34" charset="0"/>
              </a:rPr>
              <a:t>th,RES</a:t>
            </a:r>
            <a:endParaRPr lang="en-US" sz="1600" b="1" dirty="0"/>
          </a:p>
        </p:txBody>
      </p:sp>
      <p:grpSp>
        <p:nvGrpSpPr>
          <p:cNvPr id="19" name="Group 18"/>
          <p:cNvGrpSpPr/>
          <p:nvPr/>
        </p:nvGrpSpPr>
        <p:grpSpPr>
          <a:xfrm>
            <a:off x="6381193" y="2046799"/>
            <a:ext cx="1675724" cy="953916"/>
            <a:chOff x="7465808" y="1387307"/>
            <a:chExt cx="1675724" cy="953916"/>
          </a:xfrm>
        </p:grpSpPr>
        <p:pic>
          <p:nvPicPr>
            <p:cNvPr id="20" name="Picture 2"/>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7971906" y="1387307"/>
              <a:ext cx="1169626" cy="953916"/>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pic>
          <p:nvPicPr>
            <p:cNvPr id="21" name="Picture 5"/>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7465808" y="1492804"/>
              <a:ext cx="666973" cy="540878"/>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
          <p:nvSpPr>
            <p:cNvPr id="22" name="Rounded Rectangle 21"/>
            <p:cNvSpPr/>
            <p:nvPr/>
          </p:nvSpPr>
          <p:spPr>
            <a:xfrm>
              <a:off x="7465808" y="1419581"/>
              <a:ext cx="666974" cy="685184"/>
            </a:xfrm>
            <a:prstGeom prst="round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p>
          </p:txBody>
        </p:sp>
      </p:grpSp>
      <p:grpSp>
        <p:nvGrpSpPr>
          <p:cNvPr id="3" name="Group 2"/>
          <p:cNvGrpSpPr/>
          <p:nvPr/>
        </p:nvGrpSpPr>
        <p:grpSpPr>
          <a:xfrm>
            <a:off x="6271283" y="4206629"/>
            <a:ext cx="1771390" cy="953916"/>
            <a:chOff x="605326" y="1387307"/>
            <a:chExt cx="1771390" cy="953916"/>
          </a:xfrm>
        </p:grpSpPr>
        <p:pic>
          <p:nvPicPr>
            <p:cNvPr id="27" name="Picture 2"/>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713803" y="1490210"/>
              <a:ext cx="450020" cy="514176"/>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25" name="Picture 2"/>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1207090" y="1387307"/>
              <a:ext cx="1169626" cy="953916"/>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
          <p:nvSpPr>
            <p:cNvPr id="26" name="Rounded Rectangle 25"/>
            <p:cNvSpPr/>
            <p:nvPr/>
          </p:nvSpPr>
          <p:spPr>
            <a:xfrm>
              <a:off x="605326" y="1419581"/>
              <a:ext cx="666974" cy="685184"/>
            </a:xfrm>
            <a:prstGeom prst="round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p>
          </p:txBody>
        </p:sp>
      </p:grpSp>
      <p:sp>
        <p:nvSpPr>
          <p:cNvPr id="15" name="Rectangle 14"/>
          <p:cNvSpPr/>
          <p:nvPr/>
        </p:nvSpPr>
        <p:spPr>
          <a:xfrm>
            <a:off x="184053" y="820521"/>
            <a:ext cx="2351926" cy="400110"/>
          </a:xfrm>
          <a:prstGeom prst="rect">
            <a:avLst/>
          </a:prstGeom>
        </p:spPr>
        <p:style>
          <a:lnRef idx="1">
            <a:schemeClr val="accent3"/>
          </a:lnRef>
          <a:fillRef idx="3">
            <a:schemeClr val="accent3"/>
          </a:fillRef>
          <a:effectRef idx="2">
            <a:schemeClr val="accent3"/>
          </a:effectRef>
          <a:fontRef idx="minor">
            <a:schemeClr val="lt1"/>
          </a:fontRef>
        </p:style>
        <p:txBody>
          <a:bodyPr wrap="none">
            <a:spAutoFit/>
          </a:bodyPr>
          <a:lstStyle/>
          <a:p>
            <a:r>
              <a:rPr lang="fr" sz="2000" b="1" i="1" dirty="0">
                <a:cs typeface="Calibri" panose="020F0502020204030204" pitchFamily="34" charset="0"/>
              </a:rPr>
              <a:t>Données disponibles</a:t>
            </a:r>
            <a:endParaRPr lang="el-GR" sz="2000" dirty="0"/>
          </a:p>
        </p:txBody>
      </p:sp>
      <p:sp>
        <p:nvSpPr>
          <p:cNvPr id="17" name="Segnaposto contenuto 2">
            <a:extLst>
              <a:ext uri="{FF2B5EF4-FFF2-40B4-BE49-F238E27FC236}">
                <a16:creationId xmlns="" xmlns:a16="http://schemas.microsoft.com/office/drawing/2014/main" id="{86F2EB93-A63A-4210-B86A-E5FCAD7D8D7F}"/>
              </a:ext>
            </a:extLst>
          </p:cNvPr>
          <p:cNvSpPr txBox="1">
            <a:spLocks/>
          </p:cNvSpPr>
          <p:nvPr/>
        </p:nvSpPr>
        <p:spPr>
          <a:xfrm>
            <a:off x="395536" y="1598322"/>
            <a:ext cx="8291264" cy="448477"/>
          </a:xfrm>
          <a:prstGeom prst="rect">
            <a:avLst/>
          </a:prstGeom>
        </p:spPr>
        <p:txBody>
          <a:bodyPr>
            <a:normAutofit/>
          </a:bodyPr>
          <a:lstStyle>
            <a:lvl1pPr marL="342900" indent="-3429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80000"/>
              </a:lnSpc>
              <a:buNone/>
            </a:pPr>
            <a:r>
              <a:rPr lang="fr" sz="2000" b="1" dirty="0">
                <a:latin typeface="Calibri" panose="020F0502020204030204" pitchFamily="34" charset="0"/>
                <a:cs typeface="Calibri" panose="020F0502020204030204" pitchFamily="34" charset="0"/>
              </a:rPr>
              <a:t>thermique produite à partir du système solaire </a:t>
            </a:r>
            <a:endParaRPr lang="en-US" sz="1800" i="1" dirty="0"/>
          </a:p>
        </p:txBody>
      </p:sp>
      <p:grpSp>
        <p:nvGrpSpPr>
          <p:cNvPr id="2" name="Groupe 1">
            <a:extLst>
              <a:ext uri="{FF2B5EF4-FFF2-40B4-BE49-F238E27FC236}">
                <a16:creationId xmlns="" xmlns:a16="http://schemas.microsoft.com/office/drawing/2014/main" id="{BF8658D8-F4A2-489A-8DB3-3125A54F7B26}"/>
              </a:ext>
            </a:extLst>
          </p:cNvPr>
          <p:cNvGrpSpPr/>
          <p:nvPr/>
        </p:nvGrpSpPr>
        <p:grpSpPr>
          <a:xfrm>
            <a:off x="0" y="5928255"/>
            <a:ext cx="9144000" cy="939270"/>
            <a:chOff x="0" y="5918730"/>
            <a:chExt cx="9144000" cy="939270"/>
          </a:xfrm>
        </p:grpSpPr>
        <p:pic>
          <p:nvPicPr>
            <p:cNvPr id="4" name="Image 3">
              <a:extLst>
                <a:ext uri="{FF2B5EF4-FFF2-40B4-BE49-F238E27FC236}">
                  <a16:creationId xmlns="" xmlns:a16="http://schemas.microsoft.com/office/drawing/2014/main" id="{73FA9C40-A927-C3DF-298F-7C8FC2FF32DD}"/>
                </a:ext>
              </a:extLst>
            </p:cNvPr>
            <p:cNvPicPr>
              <a:picLocks noChangeAspect="1"/>
            </p:cNvPicPr>
            <p:nvPr/>
          </p:nvPicPr>
          <p:blipFill>
            <a:blip r:embed="rId5" cstate="print"/>
            <a:stretch>
              <a:fillRect/>
            </a:stretch>
          </p:blipFill>
          <p:spPr>
            <a:xfrm>
              <a:off x="304324" y="5918730"/>
              <a:ext cx="1798476" cy="636325"/>
            </a:xfrm>
            <a:prstGeom prst="rect">
              <a:avLst/>
            </a:prstGeom>
          </p:spPr>
        </p:pic>
        <p:sp>
          <p:nvSpPr>
            <p:cNvPr id="6" name="ZoneTexte 5">
              <a:extLst>
                <a:ext uri="{FF2B5EF4-FFF2-40B4-BE49-F238E27FC236}">
                  <a16:creationId xmlns="" xmlns:a16="http://schemas.microsoft.com/office/drawing/2014/main" id="{A3E40590-18EC-3372-38EE-753680BE6BC9}"/>
                </a:ext>
              </a:extLst>
            </p:cNvPr>
            <p:cNvSpPr txBox="1"/>
            <p:nvPr/>
          </p:nvSpPr>
          <p:spPr>
            <a:xfrm>
              <a:off x="2217267" y="6031835"/>
              <a:ext cx="6267450" cy="523220"/>
            </a:xfrm>
            <a:prstGeom prst="rect">
              <a:avLst/>
            </a:prstGeom>
            <a:solidFill>
              <a:schemeClr val="bg1"/>
            </a:solidFill>
          </p:spPr>
          <p:txBody>
            <a:bodyPr wrap="square" rtlCol="0">
              <a:spAutoFit/>
            </a:bodyPr>
            <a:lstStyle/>
            <a:p>
              <a:r>
                <a:rPr lang="fr-FR" sz="1400" dirty="0"/>
                <a:t>Module de formation 3</a:t>
              </a:r>
            </a:p>
            <a:p>
              <a:pPr marL="0" indent="0">
                <a:buNone/>
              </a:pPr>
              <a:r>
                <a:rPr lang="fr" sz="1400" dirty="0"/>
                <a:t>Calcul des critères d'évaluation de SBTool – Échelle du bâtiment</a:t>
              </a:r>
            </a:p>
          </p:txBody>
        </p:sp>
        <p:sp>
          <p:nvSpPr>
            <p:cNvPr id="8" name="Rectangle 7">
              <a:extLst>
                <a:ext uri="{FF2B5EF4-FFF2-40B4-BE49-F238E27FC236}">
                  <a16:creationId xmlns="" xmlns:a16="http://schemas.microsoft.com/office/drawing/2014/main" id="{FEE7241B-2EB7-F23C-CBCD-BE65416D6D2F}"/>
                </a:ext>
              </a:extLst>
            </p:cNvPr>
            <p:cNvSpPr/>
            <p:nvPr/>
          </p:nvSpPr>
          <p:spPr>
            <a:xfrm>
              <a:off x="0" y="6572250"/>
              <a:ext cx="9144000" cy="285750"/>
            </a:xfrm>
            <a:prstGeom prst="rect">
              <a:avLst/>
            </a:prstGeom>
            <a:solidFill>
              <a:srgbClr val="1A965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1400" dirty="0"/>
                <a:t>Système de formation Villes MED DURABLES</a:t>
              </a:r>
            </a:p>
          </p:txBody>
        </p:sp>
      </p:grpSp>
    </p:spTree>
    <p:extLst>
      <p:ext uri="{BB962C8B-B14F-4D97-AF65-F5344CB8AC3E}">
        <p14:creationId xmlns="" xmlns:p14="http://schemas.microsoft.com/office/powerpoint/2010/main" val="296431455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egnaposto numero diapositiva 4">
            <a:extLst>
              <a:ext uri="{FF2B5EF4-FFF2-40B4-BE49-F238E27FC236}">
                <a16:creationId xmlns="" xmlns:a16="http://schemas.microsoft.com/office/drawing/2014/main" id="{C58E2E09-0757-483E-AD0C-4C42867B117B}"/>
              </a:ext>
            </a:extLst>
          </p:cNvPr>
          <p:cNvSpPr>
            <a:spLocks noGrp="1"/>
          </p:cNvSpPr>
          <p:nvPr>
            <p:ph type="sldNum" sz="quarter" idx="12"/>
          </p:nvPr>
        </p:nvSpPr>
        <p:spPr>
          <a:xfrm>
            <a:off x="7010400" y="6572250"/>
            <a:ext cx="2133600" cy="285750"/>
          </a:xfrm>
        </p:spPr>
        <p:txBody>
          <a:bodyPr/>
          <a:lstStyle/>
          <a:p>
            <a:fld id="{243FB592-B9A9-49AA-A86F-4031F7B97808}" type="slidenum">
              <a:rPr lang="en-US" smtClean="0"/>
              <a:pPr/>
              <a:t>4</a:t>
            </a:fld>
            <a:endParaRPr lang="en-US"/>
          </a:p>
        </p:txBody>
      </p:sp>
      <p:sp>
        <p:nvSpPr>
          <p:cNvPr id="10" name="Titolo 1">
            <a:extLst>
              <a:ext uri="{FF2B5EF4-FFF2-40B4-BE49-F238E27FC236}">
                <a16:creationId xmlns="" xmlns:a16="http://schemas.microsoft.com/office/drawing/2014/main" id="{16A089E5-01BB-4338-9765-31AF63FC0C37}"/>
              </a:ext>
            </a:extLst>
          </p:cNvPr>
          <p:cNvSpPr>
            <a:spLocks noGrp="1"/>
          </p:cNvSpPr>
          <p:nvPr>
            <p:ph type="title"/>
          </p:nvPr>
        </p:nvSpPr>
        <p:spPr>
          <a:xfrm>
            <a:off x="0" y="0"/>
            <a:ext cx="9144000" cy="709613"/>
          </a:xfrm>
        </p:spPr>
        <p:txBody>
          <a:bodyPr>
            <a:noAutofit/>
          </a:bodyPr>
          <a:lstStyle/>
          <a:p>
            <a:r>
              <a:rPr lang="fr" dirty="0">
                <a:solidFill>
                  <a:schemeClr val="tx1"/>
                </a:solidFill>
              </a:rPr>
              <a:t>B.1.4 - ÉNERGIES RENOUVELABLES DANS LA CONSOMMATION </a:t>
            </a:r>
            <a:br>
              <a:rPr lang="fr" dirty="0">
                <a:solidFill>
                  <a:schemeClr val="tx1"/>
                </a:solidFill>
              </a:rPr>
            </a:br>
            <a:r>
              <a:rPr lang="fr" dirty="0">
                <a:solidFill>
                  <a:schemeClr val="tx1"/>
                </a:solidFill>
              </a:rPr>
              <a:t>TOTALE D'ÉNERGIE THERMIQUE</a:t>
            </a:r>
            <a:endParaRPr lang="it-IT" dirty="0">
              <a:solidFill>
                <a:schemeClr val="tx1"/>
              </a:solidFill>
            </a:endParaRPr>
          </a:p>
        </p:txBody>
      </p:sp>
      <p:sp>
        <p:nvSpPr>
          <p:cNvPr id="20" name="Segnaposto contenuto 2">
            <a:extLst>
              <a:ext uri="{FF2B5EF4-FFF2-40B4-BE49-F238E27FC236}">
                <a16:creationId xmlns="" xmlns:a16="http://schemas.microsoft.com/office/drawing/2014/main" id="{86F2EB93-A63A-4210-B86A-E5FCAD7D8D7F}"/>
              </a:ext>
            </a:extLst>
          </p:cNvPr>
          <p:cNvSpPr txBox="1">
            <a:spLocks/>
          </p:cNvSpPr>
          <p:nvPr/>
        </p:nvSpPr>
        <p:spPr>
          <a:xfrm>
            <a:off x="268224" y="902208"/>
            <a:ext cx="7840606" cy="529777"/>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fr" b="1" u="sng" dirty="0">
                <a:latin typeface="Calibri" panose="020F0502020204030204" pitchFamily="34" charset="0"/>
                <a:cs typeface="Calibri" panose="020F0502020204030204" pitchFamily="34" charset="0"/>
              </a:rPr>
              <a:t>Contexte</a:t>
            </a:r>
            <a:endParaRPr lang="it-IT" dirty="0"/>
          </a:p>
        </p:txBody>
      </p:sp>
      <p:sp>
        <p:nvSpPr>
          <p:cNvPr id="9" name="TextBox 8"/>
          <p:cNvSpPr txBox="1"/>
          <p:nvPr/>
        </p:nvSpPr>
        <p:spPr>
          <a:xfrm>
            <a:off x="668039" y="4259073"/>
            <a:ext cx="4884462" cy="1231106"/>
          </a:xfrm>
          <a:prstGeom prst="rect">
            <a:avLst/>
          </a:prstGeom>
          <a:noFill/>
        </p:spPr>
        <p:txBody>
          <a:bodyPr wrap="square" rtlCol="0">
            <a:spAutoFit/>
          </a:bodyPr>
          <a:lstStyle/>
          <a:p>
            <a:pPr marL="738188" fontAlgn="base">
              <a:spcBef>
                <a:spcPct val="0"/>
              </a:spcBef>
              <a:spcAft>
                <a:spcPct val="0"/>
              </a:spcAft>
            </a:pPr>
            <a:r>
              <a:rPr lang="fr" sz="1600" b="1" i="1" dirty="0">
                <a:cs typeface="Arial" pitchFamily="34" charset="0"/>
              </a:rPr>
              <a:t>Pratique courante</a:t>
            </a:r>
          </a:p>
          <a:p>
            <a:pPr fontAlgn="base">
              <a:spcBef>
                <a:spcPts val="600"/>
              </a:spcBef>
              <a:spcAft>
                <a:spcPct val="0"/>
              </a:spcAft>
            </a:pPr>
            <a:r>
              <a:rPr lang="fr" sz="1600" i="1" dirty="0">
                <a:cs typeface="Arial" pitchFamily="34" charset="0"/>
              </a:rPr>
              <a:t>ECS : 1 m </a:t>
            </a:r>
            <a:r>
              <a:rPr lang="fr" sz="1600" i="1" baseline="30000" dirty="0">
                <a:cs typeface="Arial" pitchFamily="34" charset="0"/>
              </a:rPr>
              <a:t>2</a:t>
            </a:r>
            <a:r>
              <a:rPr lang="fr" sz="1600" i="1" dirty="0">
                <a:cs typeface="Arial" pitchFamily="34" charset="0"/>
              </a:rPr>
              <a:t> de collecteur plat par personne</a:t>
            </a:r>
          </a:p>
          <a:p>
            <a:pPr fontAlgn="base">
              <a:spcBef>
                <a:spcPts val="600"/>
              </a:spcBef>
              <a:spcAft>
                <a:spcPct val="0"/>
              </a:spcAft>
            </a:pPr>
            <a:r>
              <a:rPr lang="fr" sz="1600" i="1" dirty="0">
                <a:cs typeface="Arial" pitchFamily="34" charset="0"/>
              </a:rPr>
              <a:t>Réchauffement de l'espace: 1 m </a:t>
            </a:r>
            <a:r>
              <a:rPr lang="fr" sz="1600" i="1" baseline="30000" dirty="0">
                <a:cs typeface="Arial" pitchFamily="34" charset="0"/>
              </a:rPr>
              <a:t>2</a:t>
            </a:r>
            <a:r>
              <a:rPr lang="fr" sz="1600" i="1" dirty="0">
                <a:cs typeface="Arial" pitchFamily="34" charset="0"/>
              </a:rPr>
              <a:t> de capteur plan pour une charge thermique de 700 W</a:t>
            </a:r>
            <a:endParaRPr lang="el-GR" sz="1600" i="1" dirty="0">
              <a:cs typeface="Arial" pitchFamily="34" charset="0"/>
            </a:endParaRPr>
          </a:p>
        </p:txBody>
      </p:sp>
      <p:sp>
        <p:nvSpPr>
          <p:cNvPr id="11" name="Text Box 5"/>
          <p:cNvSpPr txBox="1">
            <a:spLocks noChangeArrowheads="1"/>
          </p:cNvSpPr>
          <p:nvPr/>
        </p:nvSpPr>
        <p:spPr bwMode="auto">
          <a:xfrm>
            <a:off x="533400" y="1410262"/>
            <a:ext cx="3184205" cy="646331"/>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lvl1pPr marL="334963" indent="-334963" eaLnBrk="0" hangingPunct="0">
              <a:defRPr sz="2400">
                <a:solidFill>
                  <a:schemeClr val="tx1"/>
                </a:solidFill>
                <a:latin typeface="Times New Roman" pitchFamily="18" charset="0"/>
              </a:defRPr>
            </a:lvl1pPr>
            <a:lvl2pPr marL="801688" indent="-285750" eaLnBrk="0" hangingPunct="0">
              <a:defRPr sz="2400">
                <a:solidFill>
                  <a:schemeClr val="tx1"/>
                </a:solidFill>
                <a:latin typeface="Times New Roman" pitchFamily="18" charset="0"/>
              </a:defRPr>
            </a:lvl2pPr>
            <a:lvl3pPr marL="1144588"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defTabSz="457200" eaLnBrk="1" fontAlgn="base" hangingPunct="1">
              <a:spcBef>
                <a:spcPct val="0"/>
              </a:spcBef>
              <a:spcAft>
                <a:spcPct val="0"/>
              </a:spcAft>
              <a:buFontTx/>
              <a:buChar char="•"/>
            </a:pPr>
            <a:r>
              <a:rPr lang="fr" sz="1800" b="1" dirty="0">
                <a:latin typeface="+mn-lt"/>
                <a:cs typeface="Arial" pitchFamily="34" charset="0"/>
              </a:rPr>
              <a:t>Eau Chaude Sanitaire ( ECS )</a:t>
            </a:r>
            <a:endParaRPr lang="el-GR" sz="1800" b="1" dirty="0">
              <a:latin typeface="+mn-lt"/>
              <a:cs typeface="Arial" pitchFamily="34" charset="0"/>
            </a:endParaRPr>
          </a:p>
          <a:p>
            <a:pPr defTabSz="457200" eaLnBrk="1" fontAlgn="base" hangingPunct="1">
              <a:spcBef>
                <a:spcPct val="0"/>
              </a:spcBef>
              <a:spcAft>
                <a:spcPct val="0"/>
              </a:spcAft>
              <a:buFontTx/>
              <a:buChar char="•"/>
            </a:pPr>
            <a:r>
              <a:rPr lang="fr" sz="1800" b="1" dirty="0">
                <a:latin typeface="+mn-lt"/>
                <a:cs typeface="Arial" pitchFamily="34" charset="0"/>
              </a:rPr>
              <a:t>Réchauffement de l'espace</a:t>
            </a:r>
            <a:endParaRPr lang="el-GR" sz="1800" b="1" dirty="0">
              <a:latin typeface="+mn-lt"/>
              <a:cs typeface="Arial" pitchFamily="34" charset="0"/>
            </a:endParaRPr>
          </a:p>
        </p:txBody>
      </p:sp>
      <p:sp>
        <p:nvSpPr>
          <p:cNvPr id="12" name="AutoShape 4"/>
          <p:cNvSpPr>
            <a:spLocks/>
          </p:cNvSpPr>
          <p:nvPr/>
        </p:nvSpPr>
        <p:spPr bwMode="auto">
          <a:xfrm>
            <a:off x="4817720" y="1378512"/>
            <a:ext cx="244475" cy="1000125"/>
          </a:xfrm>
          <a:prstGeom prst="rightBrace">
            <a:avLst>
              <a:gd name="adj1" fmla="val 34091"/>
              <a:gd name="adj2" fmla="val 50000"/>
            </a:avLst>
          </a:prstGeom>
          <a:noFill/>
          <a:ln w="25400">
            <a:solidFill>
              <a:srgbClr val="FF0000"/>
            </a:solidFill>
            <a:round/>
            <a:headEnd/>
            <a:tailEn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defTabSz="457200" fontAlgn="base">
              <a:spcBef>
                <a:spcPct val="0"/>
              </a:spcBef>
              <a:spcAft>
                <a:spcPct val="0"/>
              </a:spcAft>
            </a:pPr>
            <a:endParaRPr lang="el-GR" sz="2400">
              <a:solidFill>
                <a:prstClr val="black"/>
              </a:solidFill>
              <a:effectLst>
                <a:outerShdw blurRad="38100" dist="38100" dir="2700000" algn="tl">
                  <a:srgbClr val="000000">
                    <a:alpha val="43137"/>
                  </a:srgbClr>
                </a:outerShdw>
              </a:effectLst>
              <a:latin typeface="Arial" pitchFamily="34" charset="0"/>
              <a:cs typeface="Arial" pitchFamily="34" charset="0"/>
            </a:endParaRPr>
          </a:p>
        </p:txBody>
      </p:sp>
      <p:sp>
        <p:nvSpPr>
          <p:cNvPr id="13" name="Text Box 5"/>
          <p:cNvSpPr txBox="1">
            <a:spLocks noChangeArrowheads="1"/>
          </p:cNvSpPr>
          <p:nvPr/>
        </p:nvSpPr>
        <p:spPr bwMode="auto">
          <a:xfrm>
            <a:off x="5100638" y="1595999"/>
            <a:ext cx="3345788" cy="400110"/>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a:spAutoFit/>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defTabSz="457200" eaLnBrk="1" fontAlgn="base" hangingPunct="1">
              <a:spcBef>
                <a:spcPct val="0"/>
              </a:spcBef>
              <a:spcAft>
                <a:spcPct val="0"/>
              </a:spcAft>
            </a:pPr>
            <a:r>
              <a:rPr lang="fr" sz="2000" b="1" dirty="0">
                <a:solidFill>
                  <a:srgbClr val="FF0000"/>
                </a:solidFill>
                <a:latin typeface="Arial" pitchFamily="34" charset="0"/>
                <a:cs typeface="Arial" pitchFamily="34" charset="0"/>
              </a:rPr>
              <a:t>Systèmes solaires COMBI</a:t>
            </a:r>
            <a:endParaRPr lang="el-GR" sz="2000" b="1" dirty="0">
              <a:solidFill>
                <a:srgbClr val="FF0000"/>
              </a:solidFill>
              <a:latin typeface="Arial" pitchFamily="34" charset="0"/>
              <a:cs typeface="Arial" pitchFamily="34" charset="0"/>
            </a:endParaRPr>
          </a:p>
        </p:txBody>
      </p:sp>
      <p:pic>
        <p:nvPicPr>
          <p:cNvPr id="18"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417638" y="1377276"/>
            <a:ext cx="540000" cy="569303"/>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19"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408673" y="1710162"/>
            <a:ext cx="540000" cy="569303"/>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24" name="Text Box 3"/>
          <p:cNvSpPr txBox="1">
            <a:spLocks noChangeArrowheads="1"/>
          </p:cNvSpPr>
          <p:nvPr/>
        </p:nvSpPr>
        <p:spPr bwMode="auto">
          <a:xfrm>
            <a:off x="533399" y="2319797"/>
            <a:ext cx="3399173" cy="147732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2700" cap="sq">
                <a:solidFill>
                  <a:schemeClr val="tx1"/>
                </a:solidFill>
                <a:miter lim="800000"/>
                <a:headEnd type="none" w="sm" len="sm"/>
                <a:tailEnd type="none" w="sm" len="sm"/>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a:spAutoFit/>
          </a:bodyPr>
          <a:lstStyle>
            <a:lvl1pPr marL="265113" indent="-265113">
              <a:defRPr>
                <a:solidFill>
                  <a:schemeClr val="tx1"/>
                </a:solidFill>
                <a:latin typeface="Arial" charset="0"/>
              </a:defRPr>
            </a:lvl1pPr>
            <a:lvl2pPr marL="884238" indent="-342900">
              <a:defRPr>
                <a:solidFill>
                  <a:schemeClr val="tx1"/>
                </a:solidFill>
                <a:latin typeface="Arial" charset="0"/>
              </a:defRPr>
            </a:lvl2pPr>
            <a:lvl3pPr marL="1406525" indent="-342900">
              <a:defRPr>
                <a:solidFill>
                  <a:schemeClr val="tx1"/>
                </a:solidFill>
                <a:latin typeface="Arial" charset="0"/>
              </a:defRPr>
            </a:lvl3pPr>
            <a:lvl4pPr marL="1928813" indent="-342900">
              <a:defRPr>
                <a:solidFill>
                  <a:schemeClr val="tx1"/>
                </a:solidFill>
                <a:latin typeface="Arial" charset="0"/>
              </a:defRPr>
            </a:lvl4pPr>
            <a:lvl5pPr marL="2451100" indent="-342900">
              <a:defRPr>
                <a:solidFill>
                  <a:schemeClr val="tx1"/>
                </a:solidFill>
                <a:latin typeface="Arial" charset="0"/>
              </a:defRPr>
            </a:lvl5pPr>
            <a:lvl6pPr marL="2908300" indent="-342900" fontAlgn="base">
              <a:spcBef>
                <a:spcPct val="0"/>
              </a:spcBef>
              <a:spcAft>
                <a:spcPct val="0"/>
              </a:spcAft>
              <a:defRPr>
                <a:solidFill>
                  <a:schemeClr val="tx1"/>
                </a:solidFill>
                <a:latin typeface="Arial" charset="0"/>
              </a:defRPr>
            </a:lvl6pPr>
            <a:lvl7pPr marL="3365500" indent="-342900" fontAlgn="base">
              <a:spcBef>
                <a:spcPct val="0"/>
              </a:spcBef>
              <a:spcAft>
                <a:spcPct val="0"/>
              </a:spcAft>
              <a:defRPr>
                <a:solidFill>
                  <a:schemeClr val="tx1"/>
                </a:solidFill>
                <a:latin typeface="Arial" charset="0"/>
              </a:defRPr>
            </a:lvl7pPr>
            <a:lvl8pPr marL="3822700" indent="-342900" fontAlgn="base">
              <a:spcBef>
                <a:spcPct val="0"/>
              </a:spcBef>
              <a:spcAft>
                <a:spcPct val="0"/>
              </a:spcAft>
              <a:defRPr>
                <a:solidFill>
                  <a:schemeClr val="tx1"/>
                </a:solidFill>
                <a:latin typeface="Arial" charset="0"/>
              </a:defRPr>
            </a:lvl8pPr>
            <a:lvl9pPr marL="4279900" indent="-342900" fontAlgn="base">
              <a:spcBef>
                <a:spcPct val="0"/>
              </a:spcBef>
              <a:spcAft>
                <a:spcPct val="0"/>
              </a:spcAft>
              <a:defRPr>
                <a:solidFill>
                  <a:schemeClr val="tx1"/>
                </a:solidFill>
                <a:latin typeface="Arial" charset="0"/>
              </a:defRPr>
            </a:lvl9pPr>
          </a:lstStyle>
          <a:p>
            <a:pPr marL="265113" marR="0" lvl="0" indent="-265113" defTabSz="914400" eaLnBrk="1" fontAlgn="auto" latinLnBrk="0" hangingPunct="1">
              <a:lnSpc>
                <a:spcPct val="100000"/>
              </a:lnSpc>
              <a:spcBef>
                <a:spcPts val="0"/>
              </a:spcBef>
              <a:spcAft>
                <a:spcPts val="0"/>
              </a:spcAft>
              <a:buClrTx/>
              <a:buSzTx/>
              <a:buFontTx/>
              <a:buChar char="•"/>
              <a:tabLst/>
              <a:defRPr/>
            </a:pPr>
            <a:r>
              <a:rPr kumimoji="0" lang="fr" b="1" i="0" u="none" strike="noStrike" kern="0" cap="none" spc="0" normalizeH="0" baseline="0" noProof="0" dirty="0">
                <a:ln>
                  <a:noFill/>
                </a:ln>
                <a:effectLst/>
                <a:uLnTx/>
                <a:uFillTx/>
                <a:latin typeface="+mn-lt"/>
              </a:rPr>
              <a:t>Capteurs solaires</a:t>
            </a:r>
          </a:p>
          <a:p>
            <a:pPr marL="265113" marR="0" lvl="0" indent="-265113" defTabSz="914400" eaLnBrk="1" fontAlgn="auto" latinLnBrk="0" hangingPunct="1">
              <a:lnSpc>
                <a:spcPct val="100000"/>
              </a:lnSpc>
              <a:spcBef>
                <a:spcPts val="0"/>
              </a:spcBef>
              <a:spcAft>
                <a:spcPts val="0"/>
              </a:spcAft>
              <a:buClrTx/>
              <a:buSzTx/>
              <a:buFontTx/>
              <a:buChar char="•"/>
              <a:tabLst/>
              <a:defRPr/>
            </a:pPr>
            <a:r>
              <a:rPr kumimoji="0" lang="fr" b="1" i="0" u="none" strike="noStrike" kern="0" cap="none" spc="0" normalizeH="0" baseline="0" noProof="0" dirty="0">
                <a:ln>
                  <a:noFill/>
                </a:ln>
                <a:effectLst/>
                <a:uLnTx/>
                <a:uFillTx/>
                <a:latin typeface="+mn-lt"/>
              </a:rPr>
              <a:t>Stockage de chaleur</a:t>
            </a:r>
          </a:p>
          <a:p>
            <a:pPr marL="265113" marR="0" lvl="0" indent="-265113" defTabSz="914400" eaLnBrk="1" fontAlgn="auto" latinLnBrk="0" hangingPunct="1">
              <a:lnSpc>
                <a:spcPct val="100000"/>
              </a:lnSpc>
              <a:spcBef>
                <a:spcPts val="0"/>
              </a:spcBef>
              <a:spcAft>
                <a:spcPts val="0"/>
              </a:spcAft>
              <a:buClrTx/>
              <a:buSzTx/>
              <a:buFontTx/>
              <a:buChar char="•"/>
              <a:tabLst/>
              <a:defRPr/>
            </a:pPr>
            <a:r>
              <a:rPr kumimoji="0" lang="fr" b="1" i="0" u="none" strike="noStrike" kern="0" cap="none" spc="0" normalizeH="0" baseline="0" noProof="0" dirty="0">
                <a:ln>
                  <a:noFill/>
                </a:ln>
                <a:effectLst/>
                <a:uLnTx/>
                <a:uFillTx/>
                <a:latin typeface="+mn-lt"/>
              </a:rPr>
              <a:t>Répartition de la chaleur</a:t>
            </a:r>
          </a:p>
          <a:p>
            <a:pPr marL="265113" marR="0" lvl="0" indent="-265113" defTabSz="914400" eaLnBrk="1" fontAlgn="auto" latinLnBrk="0" hangingPunct="1">
              <a:lnSpc>
                <a:spcPct val="100000"/>
              </a:lnSpc>
              <a:spcBef>
                <a:spcPts val="0"/>
              </a:spcBef>
              <a:spcAft>
                <a:spcPts val="0"/>
              </a:spcAft>
              <a:buClrTx/>
              <a:buSzTx/>
              <a:buFontTx/>
              <a:buChar char="•"/>
              <a:tabLst/>
              <a:defRPr/>
            </a:pPr>
            <a:r>
              <a:rPr kumimoji="0" lang="fr" b="1" i="0" u="none" strike="noStrike" kern="0" cap="none" spc="0" normalizeH="0" baseline="0" noProof="0" dirty="0">
                <a:ln>
                  <a:noFill/>
                </a:ln>
                <a:effectLst/>
                <a:uLnTx/>
                <a:uFillTx/>
                <a:latin typeface="+mn-lt"/>
              </a:rPr>
              <a:t>Dissipation de la chaleur</a:t>
            </a:r>
          </a:p>
          <a:p>
            <a:pPr marL="265113" marR="0" lvl="0" indent="-265113" defTabSz="914400" eaLnBrk="1" fontAlgn="auto" latinLnBrk="0" hangingPunct="1">
              <a:lnSpc>
                <a:spcPct val="100000"/>
              </a:lnSpc>
              <a:spcBef>
                <a:spcPts val="0"/>
              </a:spcBef>
              <a:spcAft>
                <a:spcPts val="0"/>
              </a:spcAft>
              <a:buClrTx/>
              <a:buSzTx/>
              <a:buFontTx/>
              <a:buChar char="•"/>
              <a:tabLst/>
              <a:defRPr/>
            </a:pPr>
            <a:r>
              <a:rPr kumimoji="0" lang="fr" b="1" i="0" u="none" strike="noStrike" kern="0" cap="none" spc="0" normalizeH="0" baseline="0" noProof="0" dirty="0">
                <a:ln>
                  <a:noFill/>
                </a:ln>
                <a:effectLst/>
                <a:uLnTx/>
                <a:uFillTx/>
                <a:latin typeface="+mn-lt"/>
              </a:rPr>
              <a:t>Auxiliaire (sauvegarde)</a:t>
            </a:r>
            <a:r>
              <a:rPr kumimoji="0" lang="fr" b="0" i="0" u="none" strike="noStrike" kern="0" cap="none" spc="0" normalizeH="0" baseline="0" noProof="0" dirty="0">
                <a:ln>
                  <a:noFill/>
                </a:ln>
                <a:effectLst/>
                <a:uLnTx/>
                <a:uFillTx/>
                <a:latin typeface="+mn-lt"/>
              </a:rPr>
              <a:t> </a:t>
            </a:r>
            <a:endParaRPr kumimoji="0" lang="en-US" b="1" i="0" u="none" strike="noStrike" kern="0" cap="none" spc="0" normalizeH="0" baseline="0" noProof="0" dirty="0">
              <a:ln>
                <a:noFill/>
              </a:ln>
              <a:effectLst/>
              <a:uLnTx/>
              <a:uFillTx/>
              <a:latin typeface="+mn-lt"/>
            </a:endParaRPr>
          </a:p>
        </p:txBody>
      </p:sp>
      <p:pic>
        <p:nvPicPr>
          <p:cNvPr id="25" name="Picture 2"/>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746438" y="4038735"/>
            <a:ext cx="643099" cy="650710"/>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grpSp>
        <p:nvGrpSpPr>
          <p:cNvPr id="15" name="Groupe 14">
            <a:extLst>
              <a:ext uri="{FF2B5EF4-FFF2-40B4-BE49-F238E27FC236}">
                <a16:creationId xmlns="" xmlns:a16="http://schemas.microsoft.com/office/drawing/2014/main" id="{413B5152-76FA-6CF7-D43D-6B1C6C8D68A6}"/>
              </a:ext>
            </a:extLst>
          </p:cNvPr>
          <p:cNvGrpSpPr/>
          <p:nvPr/>
        </p:nvGrpSpPr>
        <p:grpSpPr>
          <a:xfrm>
            <a:off x="4817720" y="2598927"/>
            <a:ext cx="3830141" cy="2056413"/>
            <a:chOff x="5041335" y="4257119"/>
            <a:chExt cx="3830141" cy="2056413"/>
          </a:xfrm>
        </p:grpSpPr>
        <p:pic>
          <p:nvPicPr>
            <p:cNvPr id="3" name="Image 2">
              <a:extLst>
                <a:ext uri="{FF2B5EF4-FFF2-40B4-BE49-F238E27FC236}">
                  <a16:creationId xmlns="" xmlns:a16="http://schemas.microsoft.com/office/drawing/2014/main" id="{AFAAF52E-6076-B7F2-51E3-3C1AC181BA3D}"/>
                </a:ext>
              </a:extLst>
            </p:cNvPr>
            <p:cNvPicPr>
              <a:picLocks noChangeAspect="1"/>
            </p:cNvPicPr>
            <p:nvPr/>
          </p:nvPicPr>
          <p:blipFill>
            <a:blip r:embed="rId4"/>
            <a:stretch>
              <a:fillRect/>
            </a:stretch>
          </p:blipFill>
          <p:spPr>
            <a:xfrm>
              <a:off x="5041335" y="4257119"/>
              <a:ext cx="3802079" cy="2056413"/>
            </a:xfrm>
            <a:prstGeom prst="rect">
              <a:avLst/>
            </a:prstGeom>
          </p:spPr>
        </p:pic>
        <p:sp>
          <p:nvSpPr>
            <p:cNvPr id="4" name="ZoneTexte 3">
              <a:extLst>
                <a:ext uri="{FF2B5EF4-FFF2-40B4-BE49-F238E27FC236}">
                  <a16:creationId xmlns="" xmlns:a16="http://schemas.microsoft.com/office/drawing/2014/main" id="{7F207D7E-E988-4A59-8AF7-31D347CF5283}"/>
                </a:ext>
              </a:extLst>
            </p:cNvPr>
            <p:cNvSpPr txBox="1"/>
            <p:nvPr/>
          </p:nvSpPr>
          <p:spPr>
            <a:xfrm>
              <a:off x="5062195" y="4394497"/>
              <a:ext cx="668773" cy="369332"/>
            </a:xfrm>
            <a:prstGeom prst="rect">
              <a:avLst/>
            </a:prstGeom>
            <a:noFill/>
          </p:spPr>
          <p:txBody>
            <a:bodyPr wrap="none" rtlCol="0">
              <a:spAutoFit/>
            </a:bodyPr>
            <a:lstStyle/>
            <a:p>
              <a:r>
                <a:rPr lang="fr-FR" sz="900" dirty="0"/>
                <a:t>Panneaux </a:t>
              </a:r>
            </a:p>
            <a:p>
              <a:r>
                <a:rPr lang="fr-FR" sz="900" dirty="0"/>
                <a:t>solaires</a:t>
              </a:r>
            </a:p>
          </p:txBody>
        </p:sp>
        <p:sp>
          <p:nvSpPr>
            <p:cNvPr id="6" name="ZoneTexte 5">
              <a:extLst>
                <a:ext uri="{FF2B5EF4-FFF2-40B4-BE49-F238E27FC236}">
                  <a16:creationId xmlns="" xmlns:a16="http://schemas.microsoft.com/office/drawing/2014/main" id="{A98341B2-132C-8E4C-AA24-8CF1FBE43734}"/>
                </a:ext>
              </a:extLst>
            </p:cNvPr>
            <p:cNvSpPr txBox="1"/>
            <p:nvPr/>
          </p:nvSpPr>
          <p:spPr>
            <a:xfrm>
              <a:off x="6168071" y="4532997"/>
              <a:ext cx="354584" cy="230832"/>
            </a:xfrm>
            <a:prstGeom prst="rect">
              <a:avLst/>
            </a:prstGeom>
            <a:noFill/>
          </p:spPr>
          <p:txBody>
            <a:bodyPr wrap="none" rtlCol="0">
              <a:spAutoFit/>
            </a:bodyPr>
            <a:lstStyle/>
            <a:p>
              <a:r>
                <a:rPr lang="fr-FR" sz="900" b="1" dirty="0">
                  <a:solidFill>
                    <a:srgbClr val="FF0000"/>
                  </a:solidFill>
                </a:rPr>
                <a:t>ECS</a:t>
              </a:r>
            </a:p>
          </p:txBody>
        </p:sp>
        <p:sp>
          <p:nvSpPr>
            <p:cNvPr id="7" name="ZoneTexte 6">
              <a:extLst>
                <a:ext uri="{FF2B5EF4-FFF2-40B4-BE49-F238E27FC236}">
                  <a16:creationId xmlns="" xmlns:a16="http://schemas.microsoft.com/office/drawing/2014/main" id="{19249535-4BD3-87BF-8620-63D249264F5A}"/>
                </a:ext>
              </a:extLst>
            </p:cNvPr>
            <p:cNvSpPr txBox="1"/>
            <p:nvPr/>
          </p:nvSpPr>
          <p:spPr>
            <a:xfrm>
              <a:off x="5833684" y="5703574"/>
              <a:ext cx="663964" cy="230832"/>
            </a:xfrm>
            <a:prstGeom prst="rect">
              <a:avLst/>
            </a:prstGeom>
            <a:noFill/>
          </p:spPr>
          <p:txBody>
            <a:bodyPr wrap="none" rtlCol="0">
              <a:spAutoFit/>
            </a:bodyPr>
            <a:lstStyle/>
            <a:p>
              <a:r>
                <a:rPr lang="fr-FR" sz="900" dirty="0"/>
                <a:t>Eau froide</a:t>
              </a:r>
            </a:p>
          </p:txBody>
        </p:sp>
        <p:sp>
          <p:nvSpPr>
            <p:cNvPr id="8" name="ZoneTexte 7">
              <a:extLst>
                <a:ext uri="{FF2B5EF4-FFF2-40B4-BE49-F238E27FC236}">
                  <a16:creationId xmlns="" xmlns:a16="http://schemas.microsoft.com/office/drawing/2014/main" id="{D3EFDBDA-BD09-8913-3B22-1ABA37C0B63C}"/>
                </a:ext>
              </a:extLst>
            </p:cNvPr>
            <p:cNvSpPr txBox="1"/>
            <p:nvPr/>
          </p:nvSpPr>
          <p:spPr>
            <a:xfrm>
              <a:off x="7612008" y="4812066"/>
              <a:ext cx="476412" cy="461665"/>
            </a:xfrm>
            <a:prstGeom prst="rect">
              <a:avLst/>
            </a:prstGeom>
            <a:noFill/>
          </p:spPr>
          <p:txBody>
            <a:bodyPr wrap="none" rtlCol="0">
              <a:spAutoFit/>
            </a:bodyPr>
            <a:lstStyle/>
            <a:p>
              <a:r>
                <a:rPr lang="fr-FR" sz="600" dirty="0"/>
                <a:t>Source</a:t>
              </a:r>
            </a:p>
            <a:p>
              <a:r>
                <a:rPr lang="fr-FR" sz="600" dirty="0"/>
                <a:t>Auxiliaire</a:t>
              </a:r>
            </a:p>
            <a:p>
              <a:r>
                <a:rPr lang="fr-FR" sz="600" dirty="0"/>
                <a:t>De </a:t>
              </a:r>
            </a:p>
            <a:p>
              <a:r>
                <a:rPr lang="fr-FR" sz="600" dirty="0"/>
                <a:t>chaleur</a:t>
              </a:r>
            </a:p>
          </p:txBody>
        </p:sp>
        <p:sp>
          <p:nvSpPr>
            <p:cNvPr id="14" name="ZoneTexte 13">
              <a:extLst>
                <a:ext uri="{FF2B5EF4-FFF2-40B4-BE49-F238E27FC236}">
                  <a16:creationId xmlns="" xmlns:a16="http://schemas.microsoft.com/office/drawing/2014/main" id="{55D8E93E-7F42-B740-E310-B0DBEF5BAABF}"/>
                </a:ext>
              </a:extLst>
            </p:cNvPr>
            <p:cNvSpPr txBox="1"/>
            <p:nvPr/>
          </p:nvSpPr>
          <p:spPr>
            <a:xfrm>
              <a:off x="8173849" y="5428624"/>
              <a:ext cx="697627" cy="369332"/>
            </a:xfrm>
            <a:prstGeom prst="rect">
              <a:avLst/>
            </a:prstGeom>
            <a:noFill/>
          </p:spPr>
          <p:txBody>
            <a:bodyPr wrap="none" rtlCol="0">
              <a:spAutoFit/>
            </a:bodyPr>
            <a:lstStyle/>
            <a:p>
              <a:r>
                <a:rPr lang="fr-FR" sz="900" b="1" dirty="0">
                  <a:solidFill>
                    <a:srgbClr val="FF0000"/>
                  </a:solidFill>
                </a:rPr>
                <a:t>Chauffage </a:t>
              </a:r>
            </a:p>
            <a:p>
              <a:r>
                <a:rPr lang="fr-FR" sz="900" b="1" dirty="0">
                  <a:solidFill>
                    <a:srgbClr val="FF0000"/>
                  </a:solidFill>
                </a:rPr>
                <a:t>de locaux</a:t>
              </a:r>
            </a:p>
          </p:txBody>
        </p:sp>
      </p:grpSp>
      <p:grpSp>
        <p:nvGrpSpPr>
          <p:cNvPr id="16" name="Groupe 15">
            <a:extLst>
              <a:ext uri="{FF2B5EF4-FFF2-40B4-BE49-F238E27FC236}">
                <a16:creationId xmlns="" xmlns:a16="http://schemas.microsoft.com/office/drawing/2014/main" id="{587C1AC8-AF40-D885-DA0C-8F779997D723}"/>
              </a:ext>
            </a:extLst>
          </p:cNvPr>
          <p:cNvGrpSpPr/>
          <p:nvPr/>
        </p:nvGrpSpPr>
        <p:grpSpPr>
          <a:xfrm>
            <a:off x="0" y="5928255"/>
            <a:ext cx="9144000" cy="939270"/>
            <a:chOff x="0" y="5918730"/>
            <a:chExt cx="9144000" cy="939270"/>
          </a:xfrm>
        </p:grpSpPr>
        <p:pic>
          <p:nvPicPr>
            <p:cNvPr id="17" name="Image 16">
              <a:extLst>
                <a:ext uri="{FF2B5EF4-FFF2-40B4-BE49-F238E27FC236}">
                  <a16:creationId xmlns="" xmlns:a16="http://schemas.microsoft.com/office/drawing/2014/main" id="{CA4F8919-FC51-C8BD-031A-0C11DB97F8F3}"/>
                </a:ext>
              </a:extLst>
            </p:cNvPr>
            <p:cNvPicPr>
              <a:picLocks noChangeAspect="1"/>
            </p:cNvPicPr>
            <p:nvPr/>
          </p:nvPicPr>
          <p:blipFill>
            <a:blip r:embed="rId5" cstate="print"/>
            <a:stretch>
              <a:fillRect/>
            </a:stretch>
          </p:blipFill>
          <p:spPr>
            <a:xfrm>
              <a:off x="304324" y="5918730"/>
              <a:ext cx="1798476" cy="636325"/>
            </a:xfrm>
            <a:prstGeom prst="rect">
              <a:avLst/>
            </a:prstGeom>
          </p:spPr>
        </p:pic>
        <p:sp>
          <p:nvSpPr>
            <p:cNvPr id="21" name="ZoneTexte 20">
              <a:extLst>
                <a:ext uri="{FF2B5EF4-FFF2-40B4-BE49-F238E27FC236}">
                  <a16:creationId xmlns="" xmlns:a16="http://schemas.microsoft.com/office/drawing/2014/main" id="{203D6849-511C-FF7C-A7FE-A70CE0CE6836}"/>
                </a:ext>
              </a:extLst>
            </p:cNvPr>
            <p:cNvSpPr txBox="1"/>
            <p:nvPr/>
          </p:nvSpPr>
          <p:spPr>
            <a:xfrm>
              <a:off x="2217267" y="6031835"/>
              <a:ext cx="6267450" cy="523220"/>
            </a:xfrm>
            <a:prstGeom prst="rect">
              <a:avLst/>
            </a:prstGeom>
            <a:solidFill>
              <a:schemeClr val="bg1"/>
            </a:solidFill>
          </p:spPr>
          <p:txBody>
            <a:bodyPr wrap="square" rtlCol="0">
              <a:spAutoFit/>
            </a:bodyPr>
            <a:lstStyle/>
            <a:p>
              <a:r>
                <a:rPr lang="fr-FR" sz="1400" dirty="0"/>
                <a:t>Module de formation 3</a:t>
              </a:r>
            </a:p>
            <a:p>
              <a:pPr marL="0" indent="0">
                <a:buNone/>
              </a:pPr>
              <a:r>
                <a:rPr lang="fr" sz="1400" dirty="0"/>
                <a:t>Calcul des critères d'évaluation de SBTool – Échelle du bâtiment</a:t>
              </a:r>
            </a:p>
          </p:txBody>
        </p:sp>
        <p:sp>
          <p:nvSpPr>
            <p:cNvPr id="22" name="Rectangle 21">
              <a:extLst>
                <a:ext uri="{FF2B5EF4-FFF2-40B4-BE49-F238E27FC236}">
                  <a16:creationId xmlns="" xmlns:a16="http://schemas.microsoft.com/office/drawing/2014/main" id="{EA709389-45E4-4FDE-2D99-78168BC8A8F8}"/>
                </a:ext>
              </a:extLst>
            </p:cNvPr>
            <p:cNvSpPr/>
            <p:nvPr/>
          </p:nvSpPr>
          <p:spPr>
            <a:xfrm>
              <a:off x="0" y="6572250"/>
              <a:ext cx="9144000" cy="285750"/>
            </a:xfrm>
            <a:prstGeom prst="rect">
              <a:avLst/>
            </a:prstGeom>
            <a:solidFill>
              <a:srgbClr val="1A965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1400" dirty="0"/>
                <a:t>Système de formation Villes MED DURABLES</a:t>
              </a:r>
            </a:p>
          </p:txBody>
        </p:sp>
      </p:grpSp>
    </p:spTree>
    <p:extLst>
      <p:ext uri="{BB962C8B-B14F-4D97-AF65-F5344CB8AC3E}">
        <p14:creationId xmlns="" xmlns:p14="http://schemas.microsoft.com/office/powerpoint/2010/main" val="174940735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egnaposto numero diapositiva 4">
            <a:extLst>
              <a:ext uri="{FF2B5EF4-FFF2-40B4-BE49-F238E27FC236}">
                <a16:creationId xmlns="" xmlns:a16="http://schemas.microsoft.com/office/drawing/2014/main" id="{C58E2E09-0757-483E-AD0C-4C42867B117B}"/>
              </a:ext>
            </a:extLst>
          </p:cNvPr>
          <p:cNvSpPr>
            <a:spLocks noGrp="1"/>
          </p:cNvSpPr>
          <p:nvPr>
            <p:ph type="sldNum" sz="quarter" idx="12"/>
          </p:nvPr>
        </p:nvSpPr>
        <p:spPr>
          <a:xfrm>
            <a:off x="7010400" y="6591300"/>
            <a:ext cx="2133600" cy="266700"/>
          </a:xfrm>
        </p:spPr>
        <p:txBody>
          <a:bodyPr/>
          <a:lstStyle/>
          <a:p>
            <a:fld id="{243FB592-B9A9-49AA-A86F-4031F7B97808}" type="slidenum">
              <a:rPr lang="en-US" smtClean="0"/>
              <a:pPr/>
              <a:t>5</a:t>
            </a:fld>
            <a:endParaRPr lang="en-US"/>
          </a:p>
        </p:txBody>
      </p:sp>
      <p:sp>
        <p:nvSpPr>
          <p:cNvPr id="10" name="Titolo 1">
            <a:extLst>
              <a:ext uri="{FF2B5EF4-FFF2-40B4-BE49-F238E27FC236}">
                <a16:creationId xmlns="" xmlns:a16="http://schemas.microsoft.com/office/drawing/2014/main" id="{16A089E5-01BB-4338-9765-31AF63FC0C37}"/>
              </a:ext>
            </a:extLst>
          </p:cNvPr>
          <p:cNvSpPr>
            <a:spLocks noGrp="1"/>
          </p:cNvSpPr>
          <p:nvPr>
            <p:ph type="title"/>
          </p:nvPr>
        </p:nvSpPr>
        <p:spPr>
          <a:xfrm>
            <a:off x="0" y="0"/>
            <a:ext cx="9144000" cy="709613"/>
          </a:xfrm>
        </p:spPr>
        <p:txBody>
          <a:bodyPr>
            <a:noAutofit/>
          </a:bodyPr>
          <a:lstStyle/>
          <a:p>
            <a:r>
              <a:rPr lang="fr" dirty="0">
                <a:solidFill>
                  <a:schemeClr val="tx1"/>
                </a:solidFill>
              </a:rPr>
              <a:t>B.1.4 - ÉNERGIES RENOUVELABLES DANS LA CONSOMMATION </a:t>
            </a:r>
            <a:br>
              <a:rPr lang="fr" dirty="0">
                <a:solidFill>
                  <a:schemeClr val="tx1"/>
                </a:solidFill>
              </a:rPr>
            </a:br>
            <a:r>
              <a:rPr lang="fr" dirty="0">
                <a:solidFill>
                  <a:schemeClr val="tx1"/>
                </a:solidFill>
              </a:rPr>
              <a:t>TOTALE D'ÉNERGIE THERMIQUE</a:t>
            </a:r>
            <a:endParaRPr lang="it-IT" dirty="0">
              <a:solidFill>
                <a:schemeClr val="tx1"/>
              </a:solidFill>
            </a:endParaRPr>
          </a:p>
        </p:txBody>
      </p:sp>
      <p:sp>
        <p:nvSpPr>
          <p:cNvPr id="20" name="Segnaposto contenuto 2">
            <a:extLst>
              <a:ext uri="{FF2B5EF4-FFF2-40B4-BE49-F238E27FC236}">
                <a16:creationId xmlns="" xmlns:a16="http://schemas.microsoft.com/office/drawing/2014/main" id="{86F2EB93-A63A-4210-B86A-E5FCAD7D8D7F}"/>
              </a:ext>
            </a:extLst>
          </p:cNvPr>
          <p:cNvSpPr txBox="1">
            <a:spLocks/>
          </p:cNvSpPr>
          <p:nvPr/>
        </p:nvSpPr>
        <p:spPr>
          <a:xfrm>
            <a:off x="268224" y="902208"/>
            <a:ext cx="7840606" cy="529777"/>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fr" b="1" u="sng" dirty="0">
                <a:latin typeface="Calibri" panose="020F0502020204030204" pitchFamily="34" charset="0"/>
                <a:cs typeface="Calibri" panose="020F0502020204030204" pitchFamily="34" charset="0"/>
              </a:rPr>
              <a:t>CONTEXTE</a:t>
            </a:r>
            <a:endParaRPr lang="it-IT" dirty="0"/>
          </a:p>
        </p:txBody>
      </p:sp>
      <p:sp>
        <p:nvSpPr>
          <p:cNvPr id="9" name="TextBox 8"/>
          <p:cNvSpPr txBox="1"/>
          <p:nvPr/>
        </p:nvSpPr>
        <p:spPr>
          <a:xfrm>
            <a:off x="668039" y="4988129"/>
            <a:ext cx="4432771" cy="723275"/>
          </a:xfrm>
          <a:prstGeom prst="rect">
            <a:avLst/>
          </a:prstGeom>
          <a:noFill/>
        </p:spPr>
        <p:txBody>
          <a:bodyPr wrap="square" rtlCol="0">
            <a:spAutoFit/>
          </a:bodyPr>
          <a:lstStyle/>
          <a:p>
            <a:pPr marL="738188" fontAlgn="base">
              <a:spcBef>
                <a:spcPct val="0"/>
              </a:spcBef>
              <a:spcAft>
                <a:spcPct val="0"/>
              </a:spcAft>
            </a:pPr>
            <a:r>
              <a:rPr lang="fr" sz="1200" b="1" i="1" dirty="0">
                <a:cs typeface="Arial" pitchFamily="34" charset="0"/>
              </a:rPr>
              <a:t>Pratique courante</a:t>
            </a:r>
          </a:p>
          <a:p>
            <a:pPr fontAlgn="base">
              <a:spcBef>
                <a:spcPts val="600"/>
              </a:spcBef>
              <a:spcAft>
                <a:spcPct val="0"/>
              </a:spcAft>
            </a:pPr>
            <a:r>
              <a:rPr lang="fr" sz="1200" i="1" dirty="0">
                <a:cs typeface="Arial" pitchFamily="34" charset="0"/>
              </a:rPr>
              <a:t>de capteur solaire : 3,6 m </a:t>
            </a:r>
            <a:r>
              <a:rPr lang="fr" sz="1200" i="1" baseline="30000" dirty="0">
                <a:cs typeface="Arial" pitchFamily="34" charset="0"/>
              </a:rPr>
              <a:t>2 </a:t>
            </a:r>
            <a:r>
              <a:rPr lang="fr" sz="1200" i="1" dirty="0">
                <a:cs typeface="Arial" pitchFamily="34" charset="0"/>
              </a:rPr>
              <a:t>/ </a:t>
            </a:r>
            <a:r>
              <a:rPr lang="fr" sz="1200" i="1" dirty="0" err="1">
                <a:cs typeface="Arial" pitchFamily="34" charset="0"/>
              </a:rPr>
              <a:t>kW </a:t>
            </a:r>
            <a:r>
              <a:rPr lang="fr" sz="1200" i="1" baseline="-25000" dirty="0" err="1">
                <a:cs typeface="Arial" pitchFamily="34" charset="0"/>
              </a:rPr>
              <a:t>c</a:t>
            </a:r>
            <a:r>
              <a:rPr lang="fr" sz="1200" i="1" dirty="0">
                <a:cs typeface="Arial" pitchFamily="34" charset="0"/>
              </a:rPr>
              <a:t>    </a:t>
            </a:r>
            <a:endParaRPr lang="en-US" sz="1200" i="1" dirty="0">
              <a:cs typeface="Arial" pitchFamily="34" charset="0"/>
            </a:endParaRPr>
          </a:p>
          <a:p>
            <a:pPr fontAlgn="base">
              <a:spcAft>
                <a:spcPct val="0"/>
              </a:spcAft>
            </a:pPr>
            <a:r>
              <a:rPr lang="fr" sz="1200" i="1" dirty="0">
                <a:cs typeface="Arial" pitchFamily="34" charset="0"/>
              </a:rPr>
              <a:t>auxiliaire : 0,255 </a:t>
            </a:r>
            <a:r>
              <a:rPr lang="fr" sz="1200" i="1" dirty="0" err="1">
                <a:cs typeface="Arial" pitchFamily="34" charset="0"/>
              </a:rPr>
              <a:t>kWh </a:t>
            </a:r>
            <a:r>
              <a:rPr lang="fr" sz="1200" i="1" baseline="-25000" dirty="0" err="1">
                <a:cs typeface="Arial" pitchFamily="34" charset="0"/>
              </a:rPr>
              <a:t>e </a:t>
            </a:r>
            <a:r>
              <a:rPr lang="fr" sz="1200" i="1" dirty="0">
                <a:cs typeface="Arial" pitchFamily="34" charset="0"/>
              </a:rPr>
              <a:t>/ </a:t>
            </a:r>
            <a:r>
              <a:rPr lang="fr" sz="1200" i="1" dirty="0" err="1">
                <a:cs typeface="Arial" pitchFamily="34" charset="0"/>
              </a:rPr>
              <a:t>kWh </a:t>
            </a:r>
            <a:r>
              <a:rPr lang="fr" sz="1200" i="1" baseline="-25000" dirty="0" err="1">
                <a:cs typeface="Arial" pitchFamily="34" charset="0"/>
              </a:rPr>
              <a:t>c</a:t>
            </a:r>
            <a:endParaRPr lang="en-US" sz="1200" i="1" baseline="-25000" dirty="0">
              <a:cs typeface="Arial" pitchFamily="34" charset="0"/>
            </a:endParaRPr>
          </a:p>
        </p:txBody>
      </p:sp>
      <p:sp>
        <p:nvSpPr>
          <p:cNvPr id="24" name="Text Box 3"/>
          <p:cNvSpPr txBox="1">
            <a:spLocks noChangeArrowheads="1"/>
          </p:cNvSpPr>
          <p:nvPr/>
        </p:nvSpPr>
        <p:spPr bwMode="auto">
          <a:xfrm>
            <a:off x="533399" y="2319797"/>
            <a:ext cx="3399173" cy="181588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2700" cap="sq">
                <a:solidFill>
                  <a:schemeClr val="tx1"/>
                </a:solidFill>
                <a:miter lim="800000"/>
                <a:headEnd type="none" w="sm" len="sm"/>
                <a:tailEnd type="none" w="sm" len="sm"/>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a:spAutoFit/>
          </a:bodyPr>
          <a:lstStyle>
            <a:lvl1pPr marL="265113" indent="-265113">
              <a:defRPr>
                <a:solidFill>
                  <a:schemeClr val="tx1"/>
                </a:solidFill>
                <a:latin typeface="Arial" charset="0"/>
              </a:defRPr>
            </a:lvl1pPr>
            <a:lvl2pPr marL="884238" indent="-342900">
              <a:defRPr>
                <a:solidFill>
                  <a:schemeClr val="tx1"/>
                </a:solidFill>
                <a:latin typeface="Arial" charset="0"/>
              </a:defRPr>
            </a:lvl2pPr>
            <a:lvl3pPr marL="1406525" indent="-342900">
              <a:defRPr>
                <a:solidFill>
                  <a:schemeClr val="tx1"/>
                </a:solidFill>
                <a:latin typeface="Arial" charset="0"/>
              </a:defRPr>
            </a:lvl3pPr>
            <a:lvl4pPr marL="1928813" indent="-342900">
              <a:defRPr>
                <a:solidFill>
                  <a:schemeClr val="tx1"/>
                </a:solidFill>
                <a:latin typeface="Arial" charset="0"/>
              </a:defRPr>
            </a:lvl4pPr>
            <a:lvl5pPr marL="2451100" indent="-342900">
              <a:defRPr>
                <a:solidFill>
                  <a:schemeClr val="tx1"/>
                </a:solidFill>
                <a:latin typeface="Arial" charset="0"/>
              </a:defRPr>
            </a:lvl5pPr>
            <a:lvl6pPr marL="2908300" indent="-342900" fontAlgn="base">
              <a:spcBef>
                <a:spcPct val="0"/>
              </a:spcBef>
              <a:spcAft>
                <a:spcPct val="0"/>
              </a:spcAft>
              <a:defRPr>
                <a:solidFill>
                  <a:schemeClr val="tx1"/>
                </a:solidFill>
                <a:latin typeface="Arial" charset="0"/>
              </a:defRPr>
            </a:lvl6pPr>
            <a:lvl7pPr marL="3365500" indent="-342900" fontAlgn="base">
              <a:spcBef>
                <a:spcPct val="0"/>
              </a:spcBef>
              <a:spcAft>
                <a:spcPct val="0"/>
              </a:spcAft>
              <a:defRPr>
                <a:solidFill>
                  <a:schemeClr val="tx1"/>
                </a:solidFill>
                <a:latin typeface="Arial" charset="0"/>
              </a:defRPr>
            </a:lvl7pPr>
            <a:lvl8pPr marL="3822700" indent="-342900" fontAlgn="base">
              <a:spcBef>
                <a:spcPct val="0"/>
              </a:spcBef>
              <a:spcAft>
                <a:spcPct val="0"/>
              </a:spcAft>
              <a:defRPr>
                <a:solidFill>
                  <a:schemeClr val="tx1"/>
                </a:solidFill>
                <a:latin typeface="Arial" charset="0"/>
              </a:defRPr>
            </a:lvl8pPr>
            <a:lvl9pPr marL="4279900" indent="-342900" fontAlgn="base">
              <a:spcBef>
                <a:spcPct val="0"/>
              </a:spcBef>
              <a:spcAft>
                <a:spcPct val="0"/>
              </a:spcAft>
              <a:defRPr>
                <a:solidFill>
                  <a:schemeClr val="tx1"/>
                </a:solidFill>
                <a:latin typeface="Arial" charset="0"/>
              </a:defRPr>
            </a:lvl9pPr>
          </a:lstStyle>
          <a:p>
            <a:pPr lvl="0">
              <a:buFontTx/>
              <a:buChar char="•"/>
              <a:defRPr/>
            </a:pPr>
            <a:r>
              <a:rPr lang="fr" sz="1400" b="1" kern="0" dirty="0">
                <a:latin typeface="+mn-lt"/>
              </a:rPr>
              <a:t>Capteurs solaires</a:t>
            </a:r>
          </a:p>
          <a:p>
            <a:pPr lvl="0">
              <a:buFontTx/>
              <a:buChar char="•"/>
              <a:defRPr/>
            </a:pPr>
            <a:r>
              <a:rPr lang="fr" sz="1400" b="1" kern="0" dirty="0">
                <a:latin typeface="+mn-lt"/>
              </a:rPr>
              <a:t>Stockage de chaleur</a:t>
            </a:r>
          </a:p>
          <a:p>
            <a:pPr lvl="0">
              <a:buFontTx/>
              <a:buChar char="•"/>
              <a:defRPr/>
            </a:pPr>
            <a:r>
              <a:rPr lang="fr" sz="1400" b="1" kern="0" dirty="0">
                <a:latin typeface="+mn-lt"/>
              </a:rPr>
              <a:t>Répartition de la chaleur</a:t>
            </a:r>
          </a:p>
          <a:p>
            <a:pPr lvl="0">
              <a:buFontTx/>
              <a:buChar char="•"/>
              <a:defRPr/>
            </a:pPr>
            <a:r>
              <a:rPr lang="fr" sz="1400" b="1" kern="0" dirty="0">
                <a:latin typeface="+mn-lt"/>
              </a:rPr>
              <a:t>Unité de refroidissement thermique</a:t>
            </a:r>
          </a:p>
          <a:p>
            <a:pPr lvl="0">
              <a:buFontTx/>
              <a:buChar char="•"/>
              <a:defRPr/>
            </a:pPr>
            <a:r>
              <a:rPr lang="fr" sz="1400" b="1" kern="0" dirty="0">
                <a:latin typeface="+mn-lt"/>
              </a:rPr>
              <a:t>Entreposage à froid (facultatif)</a:t>
            </a:r>
          </a:p>
          <a:p>
            <a:pPr lvl="0">
              <a:buFontTx/>
              <a:buChar char="•"/>
              <a:defRPr/>
            </a:pPr>
            <a:r>
              <a:rPr lang="fr" sz="1400" b="1" kern="0" dirty="0">
                <a:latin typeface="+mn-lt"/>
              </a:rPr>
              <a:t>Système de conditionnement d'air</a:t>
            </a:r>
          </a:p>
          <a:p>
            <a:pPr lvl="0">
              <a:buFontTx/>
              <a:buChar char="•"/>
              <a:defRPr/>
            </a:pPr>
            <a:r>
              <a:rPr lang="fr" sz="1400" b="1" kern="0" dirty="0">
                <a:latin typeface="+mn-lt"/>
              </a:rPr>
              <a:t>Distribution de froid</a:t>
            </a:r>
          </a:p>
          <a:p>
            <a:pPr lvl="0">
              <a:buFontTx/>
              <a:buChar char="•"/>
              <a:defRPr/>
            </a:pPr>
            <a:r>
              <a:rPr lang="fr" sz="1400" b="1" kern="0" dirty="0">
                <a:latin typeface="+mn-lt"/>
              </a:rPr>
              <a:t>Auxiliaire (sauvegarde)</a:t>
            </a:r>
          </a:p>
        </p:txBody>
      </p:sp>
      <p:pic>
        <p:nvPicPr>
          <p:cNvPr id="25"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807805" y="4689888"/>
            <a:ext cx="643099" cy="650710"/>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
        <p:nvSpPr>
          <p:cNvPr id="14" name="Text Box 7"/>
          <p:cNvSpPr txBox="1">
            <a:spLocks noChangeArrowheads="1"/>
          </p:cNvSpPr>
          <p:nvPr/>
        </p:nvSpPr>
        <p:spPr bwMode="auto">
          <a:xfrm>
            <a:off x="4235798" y="1802305"/>
            <a:ext cx="385763" cy="457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defTabSz="457200" eaLnBrk="1" hangingPunct="1"/>
            <a:r>
              <a:rPr lang="fr" b="1" dirty="0">
                <a:solidFill>
                  <a:srgbClr val="008000"/>
                </a:solidFill>
                <a:effectLst>
                  <a:outerShdw blurRad="38100" dist="38100" dir="2700000" algn="tl">
                    <a:srgbClr val="000000">
                      <a:alpha val="43137"/>
                    </a:srgbClr>
                  </a:outerShdw>
                </a:effectLst>
                <a:latin typeface="Arial Black" pitchFamily="34" charset="0"/>
                <a:cs typeface="Arial" pitchFamily="34" charset="0"/>
              </a:rPr>
              <a:t>+</a:t>
            </a:r>
          </a:p>
        </p:txBody>
      </p:sp>
      <p:sp>
        <p:nvSpPr>
          <p:cNvPr id="15" name="AutoShape 8"/>
          <p:cNvSpPr>
            <a:spLocks/>
          </p:cNvSpPr>
          <p:nvPr/>
        </p:nvSpPr>
        <p:spPr bwMode="auto">
          <a:xfrm>
            <a:off x="7303240" y="1255008"/>
            <a:ext cx="333375" cy="1446212"/>
          </a:xfrm>
          <a:prstGeom prst="rightBrace">
            <a:avLst>
              <a:gd name="adj1" fmla="val 36151"/>
              <a:gd name="adj2" fmla="val 50000"/>
            </a:avLst>
          </a:prstGeom>
          <a:noFill/>
          <a:ln w="25400">
            <a:solidFill>
              <a:srgbClr val="00FFFF"/>
            </a:solidFill>
            <a:round/>
            <a:headEnd/>
            <a:tailEn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defTabSz="457200"/>
            <a:endParaRPr lang="el-GR" sz="1800">
              <a:solidFill>
                <a:prstClr val="black"/>
              </a:solidFill>
              <a:cs typeface="Arial" pitchFamily="34" charset="0"/>
            </a:endParaRPr>
          </a:p>
        </p:txBody>
      </p:sp>
      <p:sp>
        <p:nvSpPr>
          <p:cNvPr id="16" name="Text Box 9"/>
          <p:cNvSpPr txBox="1">
            <a:spLocks noChangeArrowheads="1"/>
          </p:cNvSpPr>
          <p:nvPr/>
        </p:nvSpPr>
        <p:spPr bwMode="auto">
          <a:xfrm>
            <a:off x="7650903" y="1751895"/>
            <a:ext cx="1420582" cy="307777"/>
          </a:xfrm>
          <a:prstGeom prst="rect">
            <a:avLst/>
          </a:prstGeom>
          <a:solidFill>
            <a:srgbClr val="66FF33"/>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91240B29-F687-4F45-9708-019B960494DF}">
              <a14:hiddenLine xmlns="" xmlns:a14="http://schemas.microsoft.com/office/drawing/2010/main" w="9525">
                <a:solidFill>
                  <a:schemeClr val="tx1"/>
                </a:solidFill>
                <a:miter lim="800000"/>
                <a:headEnd/>
                <a:tailEnd/>
              </a14:hiddenLine>
            </a:ext>
          </a:extLst>
        </p:spPr>
        <p:txBody>
          <a:bodyPr wrap="none">
            <a:spAutoFit/>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defTabSz="457200" eaLnBrk="1" hangingPunct="1"/>
            <a:r>
              <a:rPr lang="fr" sz="1400" b="1" dirty="0">
                <a:solidFill>
                  <a:srgbClr val="FF3300"/>
                </a:solidFill>
                <a:latin typeface="Arial" pitchFamily="34" charset="0"/>
                <a:cs typeface="Arial" pitchFamily="34" charset="0"/>
              </a:rPr>
              <a:t>COMBI </a:t>
            </a:r>
            <a:r>
              <a:rPr lang="fr" sz="1400" b="1" dirty="0">
                <a:solidFill>
                  <a:srgbClr val="008000"/>
                </a:solidFill>
                <a:latin typeface="Arial" pitchFamily="34" charset="0"/>
                <a:cs typeface="Arial" pitchFamily="34" charset="0"/>
              </a:rPr>
              <a:t>- PLUS</a:t>
            </a:r>
            <a:endParaRPr lang="en-US" sz="1400" b="1" dirty="0">
              <a:solidFill>
                <a:srgbClr val="008000"/>
              </a:solidFill>
              <a:latin typeface="Arial" pitchFamily="34" charset="0"/>
              <a:cs typeface="Arial" pitchFamily="34" charset="0"/>
            </a:endParaRPr>
          </a:p>
        </p:txBody>
      </p:sp>
      <p:sp>
        <p:nvSpPr>
          <p:cNvPr id="17" name="Text Box 5"/>
          <p:cNvSpPr txBox="1">
            <a:spLocks noChangeArrowheads="1"/>
          </p:cNvSpPr>
          <p:nvPr/>
        </p:nvSpPr>
        <p:spPr bwMode="auto">
          <a:xfrm>
            <a:off x="4645891" y="1845820"/>
            <a:ext cx="2850780" cy="338554"/>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lvl1pPr marL="334963" indent="-334963" eaLnBrk="0" hangingPunct="0">
              <a:defRPr sz="2400">
                <a:solidFill>
                  <a:schemeClr val="tx1"/>
                </a:solidFill>
                <a:latin typeface="Times New Roman" pitchFamily="18" charset="0"/>
              </a:defRPr>
            </a:lvl1pPr>
            <a:lvl2pPr marL="801688" indent="-285750" eaLnBrk="0" hangingPunct="0">
              <a:defRPr sz="2400">
                <a:solidFill>
                  <a:schemeClr val="tx1"/>
                </a:solidFill>
                <a:latin typeface="Times New Roman" pitchFamily="18" charset="0"/>
              </a:defRPr>
            </a:lvl2pPr>
            <a:lvl3pPr marL="1144588"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defTabSz="457200" eaLnBrk="1" hangingPunct="1">
              <a:buFontTx/>
              <a:buChar char="•"/>
            </a:pPr>
            <a:r>
              <a:rPr lang="fr" sz="1600" b="1" dirty="0">
                <a:solidFill>
                  <a:srgbClr val="008000"/>
                </a:solidFill>
                <a:latin typeface="Arial" pitchFamily="34" charset="0"/>
                <a:cs typeface="Arial" pitchFamily="34" charset="0"/>
              </a:rPr>
              <a:t>Refroidissement solaire</a:t>
            </a:r>
            <a:endParaRPr lang="el-GR" sz="1600" b="1" dirty="0">
              <a:solidFill>
                <a:srgbClr val="008000"/>
              </a:solidFill>
              <a:latin typeface="Arial" pitchFamily="34" charset="0"/>
              <a:cs typeface="Arial" pitchFamily="34" charset="0"/>
            </a:endParaRPr>
          </a:p>
        </p:txBody>
      </p:sp>
      <p:sp>
        <p:nvSpPr>
          <p:cNvPr id="21" name="Text Box 5"/>
          <p:cNvSpPr txBox="1">
            <a:spLocks noChangeArrowheads="1"/>
          </p:cNvSpPr>
          <p:nvPr/>
        </p:nvSpPr>
        <p:spPr bwMode="auto">
          <a:xfrm>
            <a:off x="533400" y="1286758"/>
            <a:ext cx="2821926" cy="52322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lvl1pPr marL="334963" indent="-334963" eaLnBrk="0" hangingPunct="0">
              <a:defRPr sz="2400">
                <a:solidFill>
                  <a:schemeClr val="tx1"/>
                </a:solidFill>
                <a:latin typeface="Times New Roman" pitchFamily="18" charset="0"/>
              </a:defRPr>
            </a:lvl1pPr>
            <a:lvl2pPr marL="801688" indent="-285750" eaLnBrk="0" hangingPunct="0">
              <a:defRPr sz="2400">
                <a:solidFill>
                  <a:schemeClr val="tx1"/>
                </a:solidFill>
                <a:latin typeface="Times New Roman" pitchFamily="18" charset="0"/>
              </a:defRPr>
            </a:lvl2pPr>
            <a:lvl3pPr marL="1144588"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defTabSz="457200" eaLnBrk="1" hangingPunct="1">
              <a:buFontTx/>
              <a:buChar char="•"/>
            </a:pPr>
            <a:r>
              <a:rPr lang="fr" sz="1400" b="1" dirty="0">
                <a:latin typeface="Arial" pitchFamily="34" charset="0"/>
                <a:cs typeface="Arial" pitchFamily="34" charset="0"/>
              </a:rPr>
              <a:t>ECS</a:t>
            </a:r>
            <a:endParaRPr lang="el-GR" sz="1400" b="1" dirty="0">
              <a:latin typeface="Arial" pitchFamily="34" charset="0"/>
              <a:cs typeface="Arial" pitchFamily="34" charset="0"/>
            </a:endParaRPr>
          </a:p>
          <a:p>
            <a:pPr defTabSz="457200" eaLnBrk="1" hangingPunct="1">
              <a:buFontTx/>
              <a:buChar char="•"/>
            </a:pPr>
            <a:r>
              <a:rPr lang="fr" sz="1400" b="1" dirty="0">
                <a:latin typeface="Arial" pitchFamily="34" charset="0"/>
                <a:cs typeface="Arial" pitchFamily="34" charset="0"/>
              </a:rPr>
              <a:t>Réchauffement de l'espace</a:t>
            </a:r>
            <a:endParaRPr lang="el-GR" sz="1400" b="1" dirty="0">
              <a:latin typeface="Arial" pitchFamily="34" charset="0"/>
              <a:cs typeface="Arial" pitchFamily="34" charset="0"/>
            </a:endParaRPr>
          </a:p>
        </p:txBody>
      </p:sp>
      <p:sp>
        <p:nvSpPr>
          <p:cNvPr id="22" name="AutoShape 4"/>
          <p:cNvSpPr>
            <a:spLocks/>
          </p:cNvSpPr>
          <p:nvPr/>
        </p:nvSpPr>
        <p:spPr bwMode="auto">
          <a:xfrm>
            <a:off x="3502427" y="1174185"/>
            <a:ext cx="244475" cy="1000125"/>
          </a:xfrm>
          <a:prstGeom prst="rightBrace">
            <a:avLst>
              <a:gd name="adj1" fmla="val 34091"/>
              <a:gd name="adj2" fmla="val 50000"/>
            </a:avLst>
          </a:prstGeom>
          <a:noFill/>
          <a:ln w="25400">
            <a:solidFill>
              <a:srgbClr val="FF0000"/>
            </a:solidFill>
            <a:round/>
            <a:headEnd/>
            <a:tailEn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defTabSz="457200"/>
            <a:endParaRPr lang="el-GR" sz="1800">
              <a:solidFill>
                <a:prstClr val="black"/>
              </a:solidFill>
              <a:effectLst>
                <a:outerShdw blurRad="38100" dist="38100" dir="2700000" algn="tl">
                  <a:srgbClr val="000000">
                    <a:alpha val="43137"/>
                  </a:srgbClr>
                </a:outerShdw>
              </a:effectLst>
              <a:cs typeface="Arial" pitchFamily="34" charset="0"/>
            </a:endParaRPr>
          </a:p>
        </p:txBody>
      </p:sp>
      <p:sp>
        <p:nvSpPr>
          <p:cNvPr id="23" name="Text Box 5"/>
          <p:cNvSpPr txBox="1">
            <a:spLocks noChangeArrowheads="1"/>
          </p:cNvSpPr>
          <p:nvPr/>
        </p:nvSpPr>
        <p:spPr bwMode="auto">
          <a:xfrm>
            <a:off x="3742104" y="1391672"/>
            <a:ext cx="2717411" cy="338554"/>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a:spAutoFit/>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defTabSz="457200" eaLnBrk="1" hangingPunct="1"/>
            <a:r>
              <a:rPr lang="fr" sz="1600" b="1" dirty="0">
                <a:solidFill>
                  <a:srgbClr val="FF0000"/>
                </a:solidFill>
                <a:latin typeface="Arial" pitchFamily="34" charset="0"/>
                <a:cs typeface="Arial" pitchFamily="34" charset="0"/>
              </a:rPr>
              <a:t>Systèmes solaires COMBI</a:t>
            </a:r>
            <a:endParaRPr lang="el-GR" sz="1600" b="1" dirty="0">
              <a:solidFill>
                <a:srgbClr val="FF0000"/>
              </a:solidFill>
              <a:latin typeface="Arial" pitchFamily="34" charset="0"/>
              <a:cs typeface="Arial" pitchFamily="34" charset="0"/>
            </a:endParaRPr>
          </a:p>
        </p:txBody>
      </p:sp>
      <p:pic>
        <p:nvPicPr>
          <p:cNvPr id="26" name="Picture 2"/>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507458" y="1302230"/>
            <a:ext cx="328800" cy="34664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27" name="Picture 2"/>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521746" y="1575702"/>
            <a:ext cx="328800" cy="34664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28" name="Picture 2"/>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4629927" y="1849591"/>
            <a:ext cx="388815" cy="409914"/>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29" name="Picture 4"/>
          <p:cNvPicPr>
            <a:picLocks noChangeAspect="1" noChangeArrowheads="1"/>
          </p:cNvPicPr>
          <p:nvPr/>
        </p:nvPicPr>
        <p:blipFill>
          <a:blip r:embed="rId5" cstate="print">
            <a:extLst>
              <a:ext uri="{28A0092B-C50C-407E-A947-70E740481C1C}">
                <a14:useLocalDpi xmlns="" xmlns:a14="http://schemas.microsoft.com/office/drawing/2010/main" val="0"/>
              </a:ext>
            </a:extLst>
          </a:blip>
          <a:srcRect/>
          <a:stretch>
            <a:fillRect/>
          </a:stretch>
        </p:blipFill>
        <p:spPr bwMode="auto">
          <a:xfrm>
            <a:off x="4235798" y="2772508"/>
            <a:ext cx="3694009" cy="2232279"/>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2700" cap="sq">
                <a:solidFill>
                  <a:schemeClr val="tx1"/>
                </a:solidFill>
                <a:miter lim="800000"/>
                <a:headEnd type="none" w="sm" len="sm"/>
                <a:tailEnd type="none" w="sm" len="sm"/>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grpSp>
        <p:nvGrpSpPr>
          <p:cNvPr id="2" name="Groupe 1">
            <a:extLst>
              <a:ext uri="{FF2B5EF4-FFF2-40B4-BE49-F238E27FC236}">
                <a16:creationId xmlns="" xmlns:a16="http://schemas.microsoft.com/office/drawing/2014/main" id="{408AD2FC-383B-589B-C735-9F1E5BF08AB0}"/>
              </a:ext>
            </a:extLst>
          </p:cNvPr>
          <p:cNvGrpSpPr/>
          <p:nvPr/>
        </p:nvGrpSpPr>
        <p:grpSpPr>
          <a:xfrm>
            <a:off x="0" y="5928255"/>
            <a:ext cx="9144000" cy="939270"/>
            <a:chOff x="0" y="5918730"/>
            <a:chExt cx="9144000" cy="939270"/>
          </a:xfrm>
        </p:grpSpPr>
        <p:pic>
          <p:nvPicPr>
            <p:cNvPr id="3" name="Image 2">
              <a:extLst>
                <a:ext uri="{FF2B5EF4-FFF2-40B4-BE49-F238E27FC236}">
                  <a16:creationId xmlns="" xmlns:a16="http://schemas.microsoft.com/office/drawing/2014/main" id="{6B16B9AF-D780-AAE7-E7DE-B9C505A3F765}"/>
                </a:ext>
              </a:extLst>
            </p:cNvPr>
            <p:cNvPicPr>
              <a:picLocks noChangeAspect="1"/>
            </p:cNvPicPr>
            <p:nvPr/>
          </p:nvPicPr>
          <p:blipFill>
            <a:blip r:embed="rId6" cstate="print"/>
            <a:stretch>
              <a:fillRect/>
            </a:stretch>
          </p:blipFill>
          <p:spPr>
            <a:xfrm>
              <a:off x="304324" y="5918730"/>
              <a:ext cx="1798476" cy="636325"/>
            </a:xfrm>
            <a:prstGeom prst="rect">
              <a:avLst/>
            </a:prstGeom>
          </p:spPr>
        </p:pic>
        <p:sp>
          <p:nvSpPr>
            <p:cNvPr id="4" name="ZoneTexte 3">
              <a:extLst>
                <a:ext uri="{FF2B5EF4-FFF2-40B4-BE49-F238E27FC236}">
                  <a16:creationId xmlns="" xmlns:a16="http://schemas.microsoft.com/office/drawing/2014/main" id="{9661C936-2798-44B2-7676-BA28FE1D149D}"/>
                </a:ext>
              </a:extLst>
            </p:cNvPr>
            <p:cNvSpPr txBox="1"/>
            <p:nvPr/>
          </p:nvSpPr>
          <p:spPr>
            <a:xfrm>
              <a:off x="2217267" y="6031835"/>
              <a:ext cx="6267450" cy="523220"/>
            </a:xfrm>
            <a:prstGeom prst="rect">
              <a:avLst/>
            </a:prstGeom>
            <a:solidFill>
              <a:schemeClr val="bg1"/>
            </a:solidFill>
          </p:spPr>
          <p:txBody>
            <a:bodyPr wrap="square" rtlCol="0">
              <a:spAutoFit/>
            </a:bodyPr>
            <a:lstStyle/>
            <a:p>
              <a:r>
                <a:rPr lang="fr-FR" sz="1400" dirty="0"/>
                <a:t>Module de formation 3</a:t>
              </a:r>
            </a:p>
            <a:p>
              <a:pPr marL="0" indent="0">
                <a:buNone/>
              </a:pPr>
              <a:r>
                <a:rPr lang="fr" sz="1400" dirty="0"/>
                <a:t>Calcul des critères d'évaluation de SBTool – Échelle du bâtiment</a:t>
              </a:r>
            </a:p>
          </p:txBody>
        </p:sp>
        <p:sp>
          <p:nvSpPr>
            <p:cNvPr id="6" name="Rectangle 5">
              <a:extLst>
                <a:ext uri="{FF2B5EF4-FFF2-40B4-BE49-F238E27FC236}">
                  <a16:creationId xmlns="" xmlns:a16="http://schemas.microsoft.com/office/drawing/2014/main" id="{4BC52116-BB11-B155-8668-988D922658E5}"/>
                </a:ext>
              </a:extLst>
            </p:cNvPr>
            <p:cNvSpPr/>
            <p:nvPr/>
          </p:nvSpPr>
          <p:spPr>
            <a:xfrm>
              <a:off x="0" y="6572250"/>
              <a:ext cx="9144000" cy="285750"/>
            </a:xfrm>
            <a:prstGeom prst="rect">
              <a:avLst/>
            </a:prstGeom>
            <a:solidFill>
              <a:srgbClr val="1A965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1400" dirty="0"/>
                <a:t>Système de formation Villes MED DURABLES</a:t>
              </a:r>
            </a:p>
          </p:txBody>
        </p:sp>
      </p:grpSp>
    </p:spTree>
    <p:extLst>
      <p:ext uri="{BB962C8B-B14F-4D97-AF65-F5344CB8AC3E}">
        <p14:creationId xmlns="" xmlns:p14="http://schemas.microsoft.com/office/powerpoint/2010/main" val="24329224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e 2">
            <a:extLst>
              <a:ext uri="{FF2B5EF4-FFF2-40B4-BE49-F238E27FC236}">
                <a16:creationId xmlns="" xmlns:a16="http://schemas.microsoft.com/office/drawing/2014/main" id="{C15F448B-46E8-7352-ED3B-9915819D3F61}"/>
              </a:ext>
            </a:extLst>
          </p:cNvPr>
          <p:cNvGrpSpPr/>
          <p:nvPr/>
        </p:nvGrpSpPr>
        <p:grpSpPr>
          <a:xfrm>
            <a:off x="0" y="5928255"/>
            <a:ext cx="9144000" cy="939270"/>
            <a:chOff x="0" y="5918730"/>
            <a:chExt cx="9144000" cy="939270"/>
          </a:xfrm>
        </p:grpSpPr>
        <p:pic>
          <p:nvPicPr>
            <p:cNvPr id="4" name="Image 3">
              <a:extLst>
                <a:ext uri="{FF2B5EF4-FFF2-40B4-BE49-F238E27FC236}">
                  <a16:creationId xmlns="" xmlns:a16="http://schemas.microsoft.com/office/drawing/2014/main" id="{EFF024AF-6112-ECBF-CC19-A0E461292D94}"/>
                </a:ext>
              </a:extLst>
            </p:cNvPr>
            <p:cNvPicPr>
              <a:picLocks noChangeAspect="1"/>
            </p:cNvPicPr>
            <p:nvPr/>
          </p:nvPicPr>
          <p:blipFill>
            <a:blip r:embed="rId2" cstate="print"/>
            <a:stretch>
              <a:fillRect/>
            </a:stretch>
          </p:blipFill>
          <p:spPr>
            <a:xfrm>
              <a:off x="304324" y="5918730"/>
              <a:ext cx="1798476" cy="636325"/>
            </a:xfrm>
            <a:prstGeom prst="rect">
              <a:avLst/>
            </a:prstGeom>
          </p:spPr>
        </p:pic>
        <p:sp>
          <p:nvSpPr>
            <p:cNvPr id="6" name="ZoneTexte 5">
              <a:extLst>
                <a:ext uri="{FF2B5EF4-FFF2-40B4-BE49-F238E27FC236}">
                  <a16:creationId xmlns="" xmlns:a16="http://schemas.microsoft.com/office/drawing/2014/main" id="{11FF47A0-3CE5-FCF7-D64F-485496A888FE}"/>
                </a:ext>
              </a:extLst>
            </p:cNvPr>
            <p:cNvSpPr txBox="1"/>
            <p:nvPr/>
          </p:nvSpPr>
          <p:spPr>
            <a:xfrm>
              <a:off x="2217267" y="6031835"/>
              <a:ext cx="6267450" cy="523220"/>
            </a:xfrm>
            <a:prstGeom prst="rect">
              <a:avLst/>
            </a:prstGeom>
            <a:solidFill>
              <a:schemeClr val="bg1"/>
            </a:solidFill>
          </p:spPr>
          <p:txBody>
            <a:bodyPr wrap="square" rtlCol="0">
              <a:spAutoFit/>
            </a:bodyPr>
            <a:lstStyle/>
            <a:p>
              <a:r>
                <a:rPr lang="fr-FR" sz="1400" dirty="0"/>
                <a:t>Module de formation 3</a:t>
              </a:r>
            </a:p>
            <a:p>
              <a:pPr marL="0" indent="0">
                <a:buNone/>
              </a:pPr>
              <a:r>
                <a:rPr lang="fr" sz="1400" dirty="0"/>
                <a:t>Calcul des critères d'évaluation de SBTool – Échelle du bâtiment</a:t>
              </a:r>
            </a:p>
          </p:txBody>
        </p:sp>
        <p:sp>
          <p:nvSpPr>
            <p:cNvPr id="28" name="Rectangle 27">
              <a:extLst>
                <a:ext uri="{FF2B5EF4-FFF2-40B4-BE49-F238E27FC236}">
                  <a16:creationId xmlns="" xmlns:a16="http://schemas.microsoft.com/office/drawing/2014/main" id="{A8DB3433-F734-C806-ACE6-18492780B355}"/>
                </a:ext>
              </a:extLst>
            </p:cNvPr>
            <p:cNvSpPr/>
            <p:nvPr/>
          </p:nvSpPr>
          <p:spPr>
            <a:xfrm>
              <a:off x="0" y="6572250"/>
              <a:ext cx="9144000" cy="285750"/>
            </a:xfrm>
            <a:prstGeom prst="rect">
              <a:avLst/>
            </a:prstGeom>
            <a:solidFill>
              <a:srgbClr val="1A965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1400" dirty="0"/>
                <a:t>Système de formation Villes MED DURABLES</a:t>
              </a:r>
            </a:p>
          </p:txBody>
        </p:sp>
      </p:grpSp>
      <p:pic>
        <p:nvPicPr>
          <p:cNvPr id="20" name="Picture 5"/>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1582371" y="4648176"/>
            <a:ext cx="823057" cy="667454"/>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
        <p:nvSpPr>
          <p:cNvPr id="5" name="Segnaposto numero diapositiva 4">
            <a:extLst>
              <a:ext uri="{FF2B5EF4-FFF2-40B4-BE49-F238E27FC236}">
                <a16:creationId xmlns="" xmlns:a16="http://schemas.microsoft.com/office/drawing/2014/main" id="{C58E2E09-0757-483E-AD0C-4C42867B117B}"/>
              </a:ext>
            </a:extLst>
          </p:cNvPr>
          <p:cNvSpPr>
            <a:spLocks noGrp="1"/>
          </p:cNvSpPr>
          <p:nvPr>
            <p:ph type="sldNum" sz="quarter" idx="12"/>
          </p:nvPr>
        </p:nvSpPr>
        <p:spPr>
          <a:xfrm>
            <a:off x="7010400" y="6571039"/>
            <a:ext cx="2133600" cy="288000"/>
          </a:xfrm>
        </p:spPr>
        <p:txBody>
          <a:bodyPr/>
          <a:lstStyle/>
          <a:p>
            <a:fld id="{243FB592-B9A9-49AA-A86F-4031F7B97808}" type="slidenum">
              <a:rPr lang="en-US" sz="1000" smtClean="0"/>
              <a:pPr/>
              <a:t>6</a:t>
            </a:fld>
            <a:endParaRPr lang="en-US" sz="1000"/>
          </a:p>
        </p:txBody>
      </p:sp>
      <p:graphicFrame>
        <p:nvGraphicFramePr>
          <p:cNvPr id="10" name="Tabella 9">
            <a:extLst>
              <a:ext uri="{FF2B5EF4-FFF2-40B4-BE49-F238E27FC236}">
                <a16:creationId xmlns="" xmlns:a16="http://schemas.microsoft.com/office/drawing/2014/main" id="{BA4E60F0-E0CB-4A0A-A9CF-6E5B38912F25}"/>
              </a:ext>
            </a:extLst>
          </p:cNvPr>
          <p:cNvGraphicFramePr>
            <a:graphicFrameLocks noGrp="1"/>
          </p:cNvGraphicFramePr>
          <p:nvPr>
            <p:extLst>
              <p:ext uri="{D42A27DB-BD31-4B8C-83A1-F6EECF244321}">
                <p14:modId xmlns="" xmlns:p14="http://schemas.microsoft.com/office/powerpoint/2010/main" val="2713890475"/>
              </p:ext>
            </p:extLst>
          </p:nvPr>
        </p:nvGraphicFramePr>
        <p:xfrm>
          <a:off x="304324" y="1316963"/>
          <a:ext cx="8182272" cy="1554480"/>
        </p:xfrm>
        <a:graphic>
          <a:graphicData uri="http://schemas.openxmlformats.org/drawingml/2006/table">
            <a:tbl>
              <a:tblPr firstRow="1" bandRow="1">
                <a:tableStyleId>{F5AB1C69-6EDB-4FF4-983F-18BD219EF322}</a:tableStyleId>
              </a:tblPr>
              <a:tblGrid>
                <a:gridCol w="2736304">
                  <a:extLst>
                    <a:ext uri="{9D8B030D-6E8A-4147-A177-3AD203B41FA5}">
                      <a16:colId xmlns="" xmlns:a16="http://schemas.microsoft.com/office/drawing/2014/main" val="338152859"/>
                    </a:ext>
                  </a:extLst>
                </a:gridCol>
                <a:gridCol w="956337">
                  <a:extLst>
                    <a:ext uri="{9D8B030D-6E8A-4147-A177-3AD203B41FA5}">
                      <a16:colId xmlns="" xmlns:a16="http://schemas.microsoft.com/office/drawing/2014/main" val="125890587"/>
                    </a:ext>
                  </a:extLst>
                </a:gridCol>
                <a:gridCol w="1932495">
                  <a:extLst>
                    <a:ext uri="{9D8B030D-6E8A-4147-A177-3AD203B41FA5}">
                      <a16:colId xmlns="" xmlns:a16="http://schemas.microsoft.com/office/drawing/2014/main" val="2093439941"/>
                    </a:ext>
                  </a:extLst>
                </a:gridCol>
                <a:gridCol w="2557136">
                  <a:extLst>
                    <a:ext uri="{9D8B030D-6E8A-4147-A177-3AD203B41FA5}">
                      <a16:colId xmlns="" xmlns:a16="http://schemas.microsoft.com/office/drawing/2014/main" val="1306176470"/>
                    </a:ext>
                  </a:extLst>
                </a:gridCol>
              </a:tblGrid>
              <a:tr h="294928">
                <a:tc>
                  <a:txBody>
                    <a:bodyPr/>
                    <a:lstStyle/>
                    <a:p>
                      <a:r>
                        <a:rPr lang="fr" noProof="0" dirty="0"/>
                        <a:t>Description</a:t>
                      </a:r>
                      <a:endParaRPr lang="en-US" noProof="0" dirty="0">
                        <a:latin typeface="+mn-lt"/>
                      </a:endParaRPr>
                    </a:p>
                  </a:txBody>
                  <a:tcPr/>
                </a:tc>
                <a:tc>
                  <a:txBody>
                    <a:bodyPr/>
                    <a:lstStyle/>
                    <a:p>
                      <a:pPr algn="ctr"/>
                      <a:r>
                        <a:rPr lang="fr" noProof="0" dirty="0"/>
                        <a:t>Unité</a:t>
                      </a:r>
                      <a:endParaRPr lang="en-US" noProof="0" dirty="0">
                        <a:latin typeface="+mn-lt"/>
                      </a:endParaRPr>
                    </a:p>
                  </a:txBody>
                  <a:tcPr/>
                </a:tc>
                <a:tc>
                  <a:txBody>
                    <a:bodyPr/>
                    <a:lstStyle/>
                    <a:p>
                      <a:r>
                        <a:rPr lang="fr" noProof="0" dirty="0"/>
                        <a:t>Stade du projet</a:t>
                      </a:r>
                      <a:endParaRPr lang="en-US" noProof="0" dirty="0">
                        <a:latin typeface="+mn-lt"/>
                      </a:endParaRPr>
                    </a:p>
                  </a:txBody>
                  <a:tcPr/>
                </a:tc>
                <a:tc>
                  <a:txBody>
                    <a:bodyPr/>
                    <a:lstStyle/>
                    <a:p>
                      <a:r>
                        <a:rPr lang="fr" noProof="0" dirty="0"/>
                        <a:t>La source de données</a:t>
                      </a:r>
                      <a:endParaRPr lang="en-US" noProof="0" dirty="0">
                        <a:latin typeface="+mn-lt"/>
                      </a:endParaRPr>
                    </a:p>
                  </a:txBody>
                  <a:tcPr/>
                </a:tc>
                <a:extLst>
                  <a:ext uri="{0D108BD9-81ED-4DB2-BD59-A6C34878D82A}">
                    <a16:rowId xmlns="" xmlns:a16="http://schemas.microsoft.com/office/drawing/2014/main" val="3467756336"/>
                  </a:ext>
                </a:extLst>
              </a:tr>
              <a:tr h="1167184">
                <a:tc>
                  <a:txBody>
                    <a:bodyPr/>
                    <a:lstStyle/>
                    <a:p>
                      <a:r>
                        <a:rPr lang="fr" sz="1600" kern="1200" noProof="0" dirty="0">
                          <a:effectLst/>
                        </a:rPr>
                        <a:t>Part des énergies renouvelables dans la consommation finale d'énergie thermique</a:t>
                      </a:r>
                      <a:endParaRPr lang="en-US" sz="1600" u="sng" strike="noStrike" noProof="0" dirty="0">
                        <a:solidFill>
                          <a:schemeClr val="tx1"/>
                        </a:solidFill>
                        <a:latin typeface="+mn-lt"/>
                        <a:cs typeface="Calibri" panose="020F0502020204030204" pitchFamily="34" charset="0"/>
                      </a:endParaRPr>
                    </a:p>
                  </a:txBody>
                  <a:tcPr anchor="ctr"/>
                </a:tc>
                <a:tc>
                  <a:txBody>
                    <a:bodyPr/>
                    <a:lstStyle/>
                    <a:p>
                      <a:pPr algn="ctr"/>
                      <a:r>
                        <a:rPr lang="fr" sz="1800" kern="1200" noProof="0" dirty="0">
                          <a:effectLst/>
                        </a:rPr>
                        <a:t>%</a:t>
                      </a:r>
                      <a:endParaRPr lang="en-US" sz="1800" kern="1200" noProof="0" dirty="0">
                        <a:solidFill>
                          <a:schemeClr val="dk1"/>
                        </a:solidFill>
                        <a:effectLst/>
                        <a:latin typeface="+mn-lt"/>
                        <a:ea typeface="+mn-ea"/>
                        <a:cs typeface="Calibri" panose="020F0502020204030204" pitchFamily="34" charset="0"/>
                      </a:endParaRPr>
                    </a:p>
                  </a:txBody>
                  <a:tcPr anchor="ctr"/>
                </a:tc>
                <a:tc>
                  <a:txBody>
                    <a:bodyPr/>
                    <a:lstStyle/>
                    <a:p>
                      <a:r>
                        <a:rPr lang="fr" noProof="0" dirty="0"/>
                        <a:t>Conception</a:t>
                      </a:r>
                    </a:p>
                    <a:p>
                      <a:r>
                        <a:rPr lang="fr" noProof="0" dirty="0"/>
                        <a:t>____________</a:t>
                      </a:r>
                    </a:p>
                    <a:p>
                      <a:endParaRPr lang="en-US" noProof="0" dirty="0"/>
                    </a:p>
                    <a:p>
                      <a:r>
                        <a:rPr lang="fr" u="none" noProof="0" dirty="0" smtClean="0"/>
                        <a:t>Occupation</a:t>
                      </a:r>
                      <a:endParaRPr lang="en-US" u="none" noProof="0" dirty="0">
                        <a:latin typeface="+mn-lt"/>
                        <a:cs typeface="Calibri" panose="020F0502020204030204" pitchFamily="34" charset="0"/>
                      </a:endParaRPr>
                    </a:p>
                  </a:txBody>
                  <a:tcPr/>
                </a:tc>
                <a:tc>
                  <a:txBody>
                    <a:bodyPr/>
                    <a:lstStyle/>
                    <a:p>
                      <a:r>
                        <a:rPr lang="fr" noProof="0" dirty="0"/>
                        <a:t>Estimation</a:t>
                      </a:r>
                    </a:p>
                    <a:p>
                      <a:r>
                        <a:rPr lang="fr" noProof="0" dirty="0"/>
                        <a:t>____________</a:t>
                      </a:r>
                    </a:p>
                    <a:p>
                      <a:endParaRPr lang="en-US" noProof="0" dirty="0"/>
                    </a:p>
                    <a:p>
                      <a:r>
                        <a:rPr lang="fr" noProof="0" dirty="0"/>
                        <a:t>Mesure</a:t>
                      </a:r>
                      <a:endParaRPr lang="en-US" noProof="0" dirty="0">
                        <a:latin typeface="+mn-lt"/>
                        <a:cs typeface="Calibri" panose="020F0502020204030204" pitchFamily="34" charset="0"/>
                      </a:endParaRPr>
                    </a:p>
                  </a:txBody>
                  <a:tcPr/>
                </a:tc>
                <a:extLst>
                  <a:ext uri="{0D108BD9-81ED-4DB2-BD59-A6C34878D82A}">
                    <a16:rowId xmlns="" xmlns:a16="http://schemas.microsoft.com/office/drawing/2014/main" val="2222151201"/>
                  </a:ext>
                </a:extLst>
              </a:tr>
            </a:tbl>
          </a:graphicData>
        </a:graphic>
      </p:graphicFrame>
      <p:sp>
        <p:nvSpPr>
          <p:cNvPr id="7" name="Segnaposto contenuto 2">
            <a:extLst>
              <a:ext uri="{FF2B5EF4-FFF2-40B4-BE49-F238E27FC236}">
                <a16:creationId xmlns="" xmlns:a16="http://schemas.microsoft.com/office/drawing/2014/main" id="{86F2EB93-A63A-4210-B86A-E5FCAD7D8D7F}"/>
              </a:ext>
            </a:extLst>
          </p:cNvPr>
          <p:cNvSpPr txBox="1">
            <a:spLocks/>
          </p:cNvSpPr>
          <p:nvPr/>
        </p:nvSpPr>
        <p:spPr>
          <a:xfrm>
            <a:off x="268224" y="902208"/>
            <a:ext cx="7840606" cy="529777"/>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Font typeface="Arial" panose="020B0604020202020204" pitchFamily="34" charset="0"/>
              <a:buNone/>
            </a:pPr>
            <a:r>
              <a:rPr lang="fr" sz="1800" b="1" u="sng" dirty="0">
                <a:latin typeface="Calibri" panose="020F0502020204030204" pitchFamily="34" charset="0"/>
                <a:cs typeface="Calibri" panose="020F0502020204030204" pitchFamily="34" charset="0"/>
              </a:rPr>
              <a:t>INDICATEUR</a:t>
            </a:r>
            <a:endParaRPr lang="it-IT" sz="1800" dirty="0"/>
          </a:p>
        </p:txBody>
      </p:sp>
      <p:pic>
        <p:nvPicPr>
          <p:cNvPr id="8" name="Picture 2">
            <a:hlinkClick r:id="rId4"/>
          </p:cNvPr>
          <p:cNvPicPr>
            <a:picLocks noChangeAspect="1" noChangeArrowheads="1"/>
          </p:cNvPicPr>
          <p:nvPr/>
        </p:nvPicPr>
        <p:blipFill>
          <a:blip r:embed="rId5" cstate="print">
            <a:extLst>
              <a:ext uri="{28A0092B-C50C-407E-A947-70E740481C1C}">
                <a14:useLocalDpi xmlns="" xmlns:a14="http://schemas.microsoft.com/office/drawing/2010/main" val="0"/>
              </a:ext>
            </a:extLst>
          </a:blip>
          <a:srcRect/>
          <a:stretch>
            <a:fillRect/>
          </a:stretch>
        </p:blipFill>
        <p:spPr bwMode="auto">
          <a:xfrm>
            <a:off x="8122802" y="735966"/>
            <a:ext cx="990145" cy="541957"/>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
        <p:nvSpPr>
          <p:cNvPr id="12" name="Titolo 1">
            <a:extLst>
              <a:ext uri="{FF2B5EF4-FFF2-40B4-BE49-F238E27FC236}">
                <a16:creationId xmlns="" xmlns:a16="http://schemas.microsoft.com/office/drawing/2014/main" id="{16A089E5-01BB-4338-9765-31AF63FC0C37}"/>
              </a:ext>
            </a:extLst>
          </p:cNvPr>
          <p:cNvSpPr>
            <a:spLocks noGrp="1"/>
          </p:cNvSpPr>
          <p:nvPr>
            <p:ph type="title"/>
          </p:nvPr>
        </p:nvSpPr>
        <p:spPr>
          <a:xfrm>
            <a:off x="0" y="0"/>
            <a:ext cx="9144000" cy="709613"/>
          </a:xfrm>
        </p:spPr>
        <p:txBody>
          <a:bodyPr>
            <a:noAutofit/>
          </a:bodyPr>
          <a:lstStyle/>
          <a:p>
            <a:r>
              <a:rPr lang="fr" dirty="0">
                <a:solidFill>
                  <a:schemeClr val="tx1"/>
                </a:solidFill>
              </a:rPr>
              <a:t>B.1.4 - ÉNERGIES RENOUVELABLES DANS</a:t>
            </a:r>
            <a:br>
              <a:rPr lang="fr" dirty="0">
                <a:solidFill>
                  <a:schemeClr val="tx1"/>
                </a:solidFill>
              </a:rPr>
            </a:br>
            <a:r>
              <a:rPr lang="fr" dirty="0">
                <a:solidFill>
                  <a:schemeClr val="tx1"/>
                </a:solidFill>
              </a:rPr>
              <a:t> LA CONSOMMATION TOTALE D'ÉNERGIE </a:t>
            </a:r>
            <a:endParaRPr lang="it-IT" dirty="0">
              <a:solidFill>
                <a:schemeClr val="tx1"/>
              </a:solidFill>
            </a:endParaRPr>
          </a:p>
        </p:txBody>
      </p:sp>
      <p:grpSp>
        <p:nvGrpSpPr>
          <p:cNvPr id="9" name="Group 8"/>
          <p:cNvGrpSpPr/>
          <p:nvPr/>
        </p:nvGrpSpPr>
        <p:grpSpPr>
          <a:xfrm>
            <a:off x="171565" y="4728963"/>
            <a:ext cx="1532598" cy="1097280"/>
            <a:chOff x="3270251" y="1871956"/>
            <a:chExt cx="1532598" cy="1097280"/>
          </a:xfrm>
        </p:grpSpPr>
        <p:pic>
          <p:nvPicPr>
            <p:cNvPr id="11" name="Picture 10"/>
            <p:cNvPicPr>
              <a:picLocks noChangeAspect="1" noChangeArrowheads="1"/>
            </p:cNvPicPr>
            <p:nvPr/>
          </p:nvPicPr>
          <p:blipFill>
            <a:blip r:embed="rId6" cstate="print">
              <a:extLst>
                <a:ext uri="{28A0092B-C50C-407E-A947-70E740481C1C}">
                  <a14:useLocalDpi xmlns="" xmlns:a14="http://schemas.microsoft.com/office/drawing/2010/main" val="0"/>
                </a:ext>
              </a:extLst>
            </a:blip>
            <a:srcRect/>
            <a:stretch>
              <a:fillRect/>
            </a:stretch>
          </p:blipFill>
          <p:spPr bwMode="auto">
            <a:xfrm>
              <a:off x="3270251" y="1871956"/>
              <a:ext cx="1532598" cy="109728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3" name="TextBox 12"/>
            <p:cNvSpPr txBox="1"/>
            <p:nvPr/>
          </p:nvSpPr>
          <p:spPr>
            <a:xfrm>
              <a:off x="3564337" y="2561612"/>
              <a:ext cx="1157689" cy="338554"/>
            </a:xfrm>
            <a:prstGeom prst="rect">
              <a:avLst/>
            </a:prstGeom>
            <a:noFill/>
          </p:spPr>
          <p:txBody>
            <a:bodyPr wrap="none" rtlCol="0">
              <a:spAutoFit/>
            </a:bodyPr>
            <a:lstStyle/>
            <a:p>
              <a:pPr marL="0" marR="0" lvl="0" indent="0" defTabSz="914400" eaLnBrk="1" fontAlgn="base" latinLnBrk="0" hangingPunct="1">
                <a:lnSpc>
                  <a:spcPct val="100000"/>
                </a:lnSpc>
                <a:spcBef>
                  <a:spcPct val="0"/>
                </a:spcBef>
                <a:spcAft>
                  <a:spcPct val="0"/>
                </a:spcAft>
                <a:buClrTx/>
                <a:buSzTx/>
                <a:buFontTx/>
                <a:buNone/>
                <a:tabLst/>
                <a:defRPr/>
              </a:pPr>
              <a:r>
                <a:rPr kumimoji="0" lang="fr" sz="800" b="1"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rPr>
                <a:t>Assiette plate émaillée</a:t>
              </a:r>
            </a:p>
            <a:p>
              <a:pPr lvl="0" algn="ctr" fontAlgn="base">
                <a:spcBef>
                  <a:spcPct val="0"/>
                </a:spcBef>
                <a:spcAft>
                  <a:spcPct val="0"/>
                </a:spcAft>
              </a:pPr>
              <a:r>
                <a:rPr lang="fr" sz="800" b="1" kern="0" dirty="0">
                  <a:solidFill>
                    <a:prstClr val="white"/>
                  </a:solidFill>
                  <a:effectLst>
                    <a:outerShdw blurRad="38100" dist="38100" dir="2700000" algn="tl">
                      <a:srgbClr val="000000">
                        <a:alpha val="43137"/>
                      </a:srgbClr>
                    </a:outerShdw>
                  </a:effectLst>
                </a:rPr>
                <a:t>(60-90°C)</a:t>
              </a:r>
              <a:endParaRPr kumimoji="0" lang="en-GB" sz="800" b="1"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endParaRPr>
            </a:p>
          </p:txBody>
        </p:sp>
      </p:grpSp>
      <p:grpSp>
        <p:nvGrpSpPr>
          <p:cNvPr id="14" name="Group 13"/>
          <p:cNvGrpSpPr/>
          <p:nvPr/>
        </p:nvGrpSpPr>
        <p:grpSpPr>
          <a:xfrm>
            <a:off x="2092338" y="3787893"/>
            <a:ext cx="1163902" cy="1097280"/>
            <a:chOff x="6453188" y="1803693"/>
            <a:chExt cx="1163902" cy="1097280"/>
          </a:xfrm>
        </p:grpSpPr>
        <p:pic>
          <p:nvPicPr>
            <p:cNvPr id="15" name="Picture 12" descr="Collector vacum tube 2d"/>
            <p:cNvPicPr>
              <a:picLocks noChangeAspect="1" noChangeArrowheads="1"/>
            </p:cNvPicPr>
            <p:nvPr/>
          </p:nvPicPr>
          <p:blipFill>
            <a:blip r:embed="rId7" cstate="print">
              <a:extLst>
                <a:ext uri="{28A0092B-C50C-407E-A947-70E740481C1C}">
                  <a14:useLocalDpi xmlns="" xmlns:a14="http://schemas.microsoft.com/office/drawing/2010/main" val="0"/>
                </a:ext>
              </a:extLst>
            </a:blip>
            <a:srcRect/>
            <a:stretch>
              <a:fillRect/>
            </a:stretch>
          </p:blipFill>
          <p:spPr bwMode="auto">
            <a:xfrm>
              <a:off x="6453188" y="1803693"/>
              <a:ext cx="1163902" cy="109728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6" name="TextBox 15"/>
            <p:cNvSpPr txBox="1"/>
            <p:nvPr/>
          </p:nvSpPr>
          <p:spPr>
            <a:xfrm>
              <a:off x="6530834" y="2517866"/>
              <a:ext cx="813043" cy="338554"/>
            </a:xfrm>
            <a:prstGeom prst="rect">
              <a:avLst/>
            </a:prstGeom>
            <a:noFill/>
          </p:spPr>
          <p:txBody>
            <a:bodyPr wrap="none" rtlCol="0">
              <a:spAutoFit/>
            </a:bodyPr>
            <a:lstStyle/>
            <a:p>
              <a:pPr marL="0" marR="0" lvl="0" indent="0" defTabSz="914400" eaLnBrk="1" fontAlgn="base" latinLnBrk="0" hangingPunct="1">
                <a:lnSpc>
                  <a:spcPct val="100000"/>
                </a:lnSpc>
                <a:spcBef>
                  <a:spcPct val="0"/>
                </a:spcBef>
                <a:spcAft>
                  <a:spcPct val="0"/>
                </a:spcAft>
                <a:buClrTx/>
                <a:buSzTx/>
                <a:buFontTx/>
                <a:buNone/>
                <a:tabLst/>
                <a:defRPr/>
              </a:pPr>
              <a:r>
                <a:rPr kumimoji="0" lang="fr" sz="800" b="1"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rPr>
                <a:t>Tube sous vide</a:t>
              </a:r>
            </a:p>
            <a:p>
              <a:pPr lvl="0" algn="ctr" fontAlgn="base">
                <a:spcBef>
                  <a:spcPct val="0"/>
                </a:spcBef>
                <a:spcAft>
                  <a:spcPct val="0"/>
                </a:spcAft>
              </a:pPr>
              <a:r>
                <a:rPr lang="fr" sz="800" b="1" kern="0" dirty="0">
                  <a:solidFill>
                    <a:prstClr val="white"/>
                  </a:solidFill>
                  <a:effectLst>
                    <a:outerShdw blurRad="38100" dist="38100" dir="2700000" algn="tl">
                      <a:srgbClr val="000000">
                        <a:alpha val="43137"/>
                      </a:srgbClr>
                    </a:outerShdw>
                  </a:effectLst>
                </a:rPr>
                <a:t>(80-120°C)</a:t>
              </a:r>
              <a:endParaRPr kumimoji="0" lang="en-GB" sz="800" b="1"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endParaRPr>
            </a:p>
          </p:txBody>
        </p:sp>
      </p:grpSp>
      <p:grpSp>
        <p:nvGrpSpPr>
          <p:cNvPr id="17" name="Group 16"/>
          <p:cNvGrpSpPr/>
          <p:nvPr/>
        </p:nvGrpSpPr>
        <p:grpSpPr>
          <a:xfrm>
            <a:off x="463665" y="3568609"/>
            <a:ext cx="1532598" cy="1097280"/>
            <a:chOff x="222476" y="1831633"/>
            <a:chExt cx="1532598" cy="1097280"/>
          </a:xfrm>
        </p:grpSpPr>
        <p:pic>
          <p:nvPicPr>
            <p:cNvPr id="18" name="Picture 3"/>
            <p:cNvPicPr>
              <a:picLocks noChangeAspect="1" noChangeArrowheads="1"/>
            </p:cNvPicPr>
            <p:nvPr/>
          </p:nvPicPr>
          <p:blipFill>
            <a:blip r:embed="rId8" cstate="print">
              <a:extLst>
                <a:ext uri="{28A0092B-C50C-407E-A947-70E740481C1C}">
                  <a14:useLocalDpi xmlns="" xmlns:a14="http://schemas.microsoft.com/office/drawing/2010/main" val="0"/>
                </a:ext>
              </a:extLst>
            </a:blip>
            <a:srcRect/>
            <a:stretch>
              <a:fillRect/>
            </a:stretch>
          </p:blipFill>
          <p:spPr bwMode="auto">
            <a:xfrm>
              <a:off x="222476" y="1831633"/>
              <a:ext cx="1532598" cy="109728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
          <p:nvSpPr>
            <p:cNvPr id="19" name="TextBox 18"/>
            <p:cNvSpPr txBox="1"/>
            <p:nvPr/>
          </p:nvSpPr>
          <p:spPr>
            <a:xfrm>
              <a:off x="604695" y="2537245"/>
              <a:ext cx="763351" cy="338554"/>
            </a:xfrm>
            <a:prstGeom prst="rect">
              <a:avLst/>
            </a:prstGeom>
            <a:noFill/>
          </p:spPr>
          <p:txBody>
            <a:bodyPr wrap="none" rtlCol="0">
              <a:spAutoFit/>
            </a:bodyPr>
            <a:lstStyle/>
            <a:p>
              <a:pPr marL="0" marR="0" lvl="0" indent="0" defTabSz="914400" eaLnBrk="1" fontAlgn="base" latinLnBrk="0" hangingPunct="1">
                <a:lnSpc>
                  <a:spcPct val="100000"/>
                </a:lnSpc>
                <a:spcBef>
                  <a:spcPct val="0"/>
                </a:spcBef>
                <a:spcAft>
                  <a:spcPct val="0"/>
                </a:spcAft>
                <a:buClrTx/>
                <a:buSzTx/>
                <a:buFontTx/>
                <a:buNone/>
                <a:tabLst/>
                <a:defRPr/>
              </a:pPr>
              <a:r>
                <a:rPr kumimoji="0" lang="fr" sz="800" b="1"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Arial" pitchFamily="34" charset="0"/>
                </a:rPr>
                <a:t>Non émaillé</a:t>
              </a:r>
            </a:p>
            <a:p>
              <a:pPr marL="0" marR="0" lvl="0" indent="0" defTabSz="914400" eaLnBrk="1" fontAlgn="base" latinLnBrk="0" hangingPunct="1">
                <a:lnSpc>
                  <a:spcPct val="100000"/>
                </a:lnSpc>
                <a:spcBef>
                  <a:spcPct val="0"/>
                </a:spcBef>
                <a:spcAft>
                  <a:spcPct val="0"/>
                </a:spcAft>
                <a:buClrTx/>
                <a:buSzTx/>
                <a:buFontTx/>
                <a:buNone/>
                <a:tabLst/>
                <a:defRPr/>
              </a:pPr>
              <a:r>
                <a:rPr lang="fr" sz="800" b="1" kern="0" dirty="0">
                  <a:solidFill>
                    <a:prstClr val="white"/>
                  </a:solidFill>
                  <a:effectLst>
                    <a:outerShdw blurRad="38100" dist="38100" dir="2700000" algn="tl">
                      <a:srgbClr val="000000">
                        <a:alpha val="43137"/>
                      </a:srgbClr>
                    </a:outerShdw>
                  </a:effectLst>
                  <a:latin typeface="Arial" pitchFamily="34" charset="0"/>
                </a:rPr>
                <a:t>(25-50 </a:t>
              </a:r>
              <a:r>
                <a:rPr lang="fr" sz="800" b="1" kern="0" baseline="30000" dirty="0">
                  <a:solidFill>
                    <a:prstClr val="white"/>
                  </a:solidFill>
                  <a:effectLst>
                    <a:outerShdw blurRad="38100" dist="38100" dir="2700000" algn="tl">
                      <a:srgbClr val="000000">
                        <a:alpha val="43137"/>
                      </a:srgbClr>
                    </a:outerShdw>
                  </a:effectLst>
                  <a:latin typeface="Arial" pitchFamily="34" charset="0"/>
                </a:rPr>
                <a:t>oC </a:t>
              </a:r>
              <a:r>
                <a:rPr lang="fr" sz="800" b="1" kern="0" dirty="0">
                  <a:solidFill>
                    <a:prstClr val="white"/>
                  </a:solidFill>
                  <a:effectLst>
                    <a:outerShdw blurRad="38100" dist="38100" dir="2700000" algn="tl">
                      <a:srgbClr val="000000">
                        <a:alpha val="43137"/>
                      </a:srgbClr>
                    </a:outerShdw>
                  </a:effectLst>
                  <a:latin typeface="Arial" pitchFamily="34" charset="0"/>
                </a:rPr>
                <a:t>)</a:t>
              </a:r>
              <a:endParaRPr kumimoji="0" lang="en-GB" sz="800" b="1"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endParaRPr>
            </a:p>
          </p:txBody>
        </p:sp>
      </p:grpSp>
      <p:grpSp>
        <p:nvGrpSpPr>
          <p:cNvPr id="2" name="Group 1"/>
          <p:cNvGrpSpPr/>
          <p:nvPr/>
        </p:nvGrpSpPr>
        <p:grpSpPr>
          <a:xfrm>
            <a:off x="1929048" y="5115754"/>
            <a:ext cx="1490479" cy="1005840"/>
            <a:chOff x="1929048" y="5213412"/>
            <a:chExt cx="1490479" cy="1005840"/>
          </a:xfrm>
        </p:grpSpPr>
        <p:pic>
          <p:nvPicPr>
            <p:cNvPr id="21" name="Picture 4"/>
            <p:cNvPicPr>
              <a:picLocks noChangeAspect="1" noChangeArrowheads="1"/>
            </p:cNvPicPr>
            <p:nvPr/>
          </p:nvPicPr>
          <p:blipFill>
            <a:blip r:embed="rId9" cstate="print">
              <a:extLst>
                <a:ext uri="{28A0092B-C50C-407E-A947-70E740481C1C}">
                  <a14:useLocalDpi xmlns="" xmlns:a14="http://schemas.microsoft.com/office/drawing/2010/main" val="0"/>
                </a:ext>
              </a:extLst>
            </a:blip>
            <a:srcRect/>
            <a:stretch>
              <a:fillRect/>
            </a:stretch>
          </p:blipFill>
          <p:spPr bwMode="auto">
            <a:xfrm>
              <a:off x="1929048" y="5213412"/>
              <a:ext cx="1490479" cy="100584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
          <p:nvSpPr>
            <p:cNvPr id="22" name="TextBox 21"/>
            <p:cNvSpPr txBox="1"/>
            <p:nvPr/>
          </p:nvSpPr>
          <p:spPr>
            <a:xfrm>
              <a:off x="2123496" y="5819142"/>
              <a:ext cx="1132744" cy="338554"/>
            </a:xfrm>
            <a:prstGeom prst="rect">
              <a:avLst/>
            </a:prstGeom>
            <a:noFill/>
          </p:spPr>
          <p:txBody>
            <a:bodyPr wrap="square" rtlCol="0">
              <a:spAutoFit/>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fr" sz="800" b="1"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rPr>
                <a:t>Se concentrer</a:t>
              </a:r>
            </a:p>
            <a:p>
              <a:pPr lvl="0" algn="ctr" fontAlgn="base">
                <a:spcBef>
                  <a:spcPct val="0"/>
                </a:spcBef>
                <a:spcAft>
                  <a:spcPct val="0"/>
                </a:spcAft>
              </a:pPr>
              <a:r>
                <a:rPr lang="fr" sz="800" b="1" kern="0" dirty="0">
                  <a:solidFill>
                    <a:prstClr val="white"/>
                  </a:solidFill>
                  <a:effectLst>
                    <a:outerShdw blurRad="38100" dist="38100" dir="2700000" algn="tl">
                      <a:srgbClr val="000000">
                        <a:alpha val="43137"/>
                      </a:srgbClr>
                    </a:outerShdw>
                  </a:effectLst>
                </a:rPr>
                <a:t>(95-160°C)</a:t>
              </a:r>
              <a:endParaRPr kumimoji="0" lang="en-GB" sz="800" b="1"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endParaRPr>
            </a:p>
          </p:txBody>
        </p:sp>
      </p:grpSp>
      <p:grpSp>
        <p:nvGrpSpPr>
          <p:cNvPr id="2051" name="Group 2050"/>
          <p:cNvGrpSpPr/>
          <p:nvPr/>
        </p:nvGrpSpPr>
        <p:grpSpPr>
          <a:xfrm>
            <a:off x="3682217" y="3634638"/>
            <a:ext cx="3680963" cy="1952359"/>
            <a:chOff x="3682217" y="3732296"/>
            <a:chExt cx="3680963" cy="1952359"/>
          </a:xfrm>
        </p:grpSpPr>
        <p:grpSp>
          <p:nvGrpSpPr>
            <p:cNvPr id="2048" name="Group 2047"/>
            <p:cNvGrpSpPr/>
            <p:nvPr/>
          </p:nvGrpSpPr>
          <p:grpSpPr>
            <a:xfrm>
              <a:off x="4798127" y="3732296"/>
              <a:ext cx="1481052" cy="1097280"/>
              <a:chOff x="4798127" y="3732296"/>
              <a:chExt cx="1481052" cy="1097280"/>
            </a:xfrm>
          </p:grpSpPr>
          <p:pic>
            <p:nvPicPr>
              <p:cNvPr id="23" name="Picture 2" descr="C:\NEW_G\My Documents\books\TEI MSc\Presentations\Class_7_8_9_Ch3 E conservation measures\Water source HP.jpg"/>
              <p:cNvPicPr>
                <a:picLocks noChangeAspect="1" noChangeArrowheads="1"/>
              </p:cNvPicPr>
              <p:nvPr/>
            </p:nvPicPr>
            <p:blipFill>
              <a:blip r:embed="rId10" cstate="print">
                <a:extLst>
                  <a:ext uri="{28A0092B-C50C-407E-A947-70E740481C1C}">
                    <a14:useLocalDpi xmlns="" xmlns:a14="http://schemas.microsoft.com/office/drawing/2010/main" val="0"/>
                  </a:ext>
                </a:extLst>
              </a:blip>
              <a:srcRect/>
              <a:stretch>
                <a:fillRect/>
              </a:stretch>
            </p:blipFill>
            <p:spPr bwMode="auto">
              <a:xfrm>
                <a:off x="4798127" y="3732296"/>
                <a:ext cx="1463040" cy="109728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 xmlns:a14="http://schemas.microsoft.com/office/drawing/2010/main">
                    <a:solidFill>
                      <a:srgbClr val="FFFFFF"/>
                    </a:solidFill>
                  </a14:hiddenFill>
                </a:ext>
              </a:extLst>
            </p:spPr>
          </p:pic>
          <p:sp>
            <p:nvSpPr>
              <p:cNvPr id="34" name="TextBox 33"/>
              <p:cNvSpPr txBox="1"/>
              <p:nvPr/>
            </p:nvSpPr>
            <p:spPr>
              <a:xfrm>
                <a:off x="4798127" y="4318985"/>
                <a:ext cx="1481052" cy="461665"/>
              </a:xfrm>
              <a:prstGeom prst="rect">
                <a:avLst/>
              </a:prstGeom>
              <a:noFill/>
            </p:spPr>
            <p:txBody>
              <a:bodyPr wrap="square" rtlCol="0">
                <a:spAutoFit/>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fr" sz="800" b="1"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rPr>
                  <a:t>alimenté par le PV</a:t>
                </a:r>
              </a:p>
              <a:p>
                <a:pPr marL="0" marR="0" lvl="0" indent="0" algn="ctr" defTabSz="914400" eaLnBrk="1" fontAlgn="base" latinLnBrk="0" hangingPunct="1">
                  <a:lnSpc>
                    <a:spcPct val="100000"/>
                  </a:lnSpc>
                  <a:spcBef>
                    <a:spcPct val="0"/>
                  </a:spcBef>
                  <a:spcAft>
                    <a:spcPct val="0"/>
                  </a:spcAft>
                  <a:buClrTx/>
                  <a:buSzTx/>
                  <a:buFontTx/>
                  <a:buNone/>
                  <a:tabLst/>
                  <a:defRPr/>
                </a:pPr>
                <a:r>
                  <a:rPr kumimoji="0" lang="fr" sz="800" b="1"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rPr>
                  <a:t>Source d'eau HP</a:t>
                </a:r>
              </a:p>
              <a:p>
                <a:pPr lvl="0" algn="ctr" fontAlgn="base">
                  <a:spcBef>
                    <a:spcPct val="0"/>
                  </a:spcBef>
                  <a:spcAft>
                    <a:spcPct val="0"/>
                  </a:spcAft>
                </a:pPr>
                <a:r>
                  <a:rPr lang="fr" sz="800" b="1" kern="0" dirty="0">
                    <a:solidFill>
                      <a:prstClr val="white"/>
                    </a:solidFill>
                    <a:effectLst>
                      <a:outerShdw blurRad="38100" dist="38100" dir="2700000" algn="tl">
                        <a:srgbClr val="000000">
                          <a:alpha val="43137"/>
                        </a:srgbClr>
                      </a:outerShdw>
                    </a:effectLst>
                  </a:rPr>
                  <a:t>(Boucle fermée)</a:t>
                </a:r>
                <a:endParaRPr kumimoji="0" lang="en-GB" sz="800" b="1"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endParaRPr>
              </a:p>
            </p:txBody>
          </p:sp>
        </p:grpSp>
        <p:pic>
          <p:nvPicPr>
            <p:cNvPr id="2050" name="Picture 2"/>
            <p:cNvPicPr>
              <a:picLocks noChangeAspect="1" noChangeArrowheads="1"/>
            </p:cNvPicPr>
            <p:nvPr/>
          </p:nvPicPr>
          <p:blipFill>
            <a:blip r:embed="rId11">
              <a:extLst>
                <a:ext uri="{28A0092B-C50C-407E-A947-70E740481C1C}">
                  <a14:useLocalDpi xmlns="" xmlns:a14="http://schemas.microsoft.com/office/drawing/2010/main" val="0"/>
                </a:ext>
              </a:extLst>
            </a:blip>
            <a:srcRect/>
            <a:stretch>
              <a:fillRect/>
            </a:stretch>
          </p:blipFill>
          <p:spPr bwMode="auto">
            <a:xfrm>
              <a:off x="5268742" y="4920372"/>
              <a:ext cx="521810" cy="309445"/>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grpSp>
          <p:nvGrpSpPr>
            <p:cNvPr id="26" name="Group 25"/>
            <p:cNvGrpSpPr/>
            <p:nvPr/>
          </p:nvGrpSpPr>
          <p:grpSpPr>
            <a:xfrm>
              <a:off x="5891569" y="4576086"/>
              <a:ext cx="1471611" cy="1097280"/>
              <a:chOff x="5891569" y="4576086"/>
              <a:chExt cx="1471611" cy="1097280"/>
            </a:xfrm>
          </p:grpSpPr>
          <p:pic>
            <p:nvPicPr>
              <p:cNvPr id="24" name="Picture 8" descr="000_0266"/>
              <p:cNvPicPr>
                <a:picLocks noChangeAspect="1" noChangeArrowheads="1"/>
              </p:cNvPicPr>
              <p:nvPr/>
            </p:nvPicPr>
            <p:blipFill>
              <a:blip r:embed="rId12" cstate="print">
                <a:extLst>
                  <a:ext uri="{28A0092B-C50C-407E-A947-70E740481C1C}">
                    <a14:useLocalDpi xmlns="" xmlns:a14="http://schemas.microsoft.com/office/drawing/2010/main" val="0"/>
                  </a:ext>
                </a:extLst>
              </a:blip>
              <a:srcRect/>
              <a:stretch>
                <a:fillRect/>
              </a:stretch>
            </p:blipFill>
            <p:spPr bwMode="auto">
              <a:xfrm>
                <a:off x="5891570" y="4576086"/>
                <a:ext cx="1471610" cy="109728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7" name="TextBox 26"/>
              <p:cNvSpPr txBox="1"/>
              <p:nvPr/>
            </p:nvSpPr>
            <p:spPr>
              <a:xfrm>
                <a:off x="5891569" y="5171655"/>
                <a:ext cx="1471611" cy="461665"/>
              </a:xfrm>
              <a:prstGeom prst="rect">
                <a:avLst/>
              </a:prstGeom>
              <a:noFill/>
            </p:spPr>
            <p:txBody>
              <a:bodyPr wrap="square" rtlCol="0">
                <a:spAutoFit/>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fr" sz="800" b="1"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rPr>
                  <a:t>alimenté par le PV</a:t>
                </a:r>
              </a:p>
              <a:p>
                <a:pPr marL="0" marR="0" lvl="0" indent="0" algn="ctr" defTabSz="914400" eaLnBrk="1" fontAlgn="base" latinLnBrk="0" hangingPunct="1">
                  <a:lnSpc>
                    <a:spcPct val="100000"/>
                  </a:lnSpc>
                  <a:spcBef>
                    <a:spcPct val="0"/>
                  </a:spcBef>
                  <a:spcAft>
                    <a:spcPct val="0"/>
                  </a:spcAft>
                  <a:buClrTx/>
                  <a:buSzTx/>
                  <a:buFontTx/>
                  <a:buNone/>
                  <a:tabLst/>
                  <a:defRPr/>
                </a:pPr>
                <a:r>
                  <a:rPr kumimoji="0" lang="fr" sz="800" b="1"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rPr>
                  <a:t>Source au sol HP</a:t>
                </a:r>
              </a:p>
              <a:p>
                <a:pPr lvl="0" algn="ctr" fontAlgn="base">
                  <a:spcBef>
                    <a:spcPct val="0"/>
                  </a:spcBef>
                  <a:spcAft>
                    <a:spcPct val="0"/>
                  </a:spcAft>
                </a:pPr>
                <a:r>
                  <a:rPr lang="fr" sz="800" b="1" kern="0" dirty="0">
                    <a:solidFill>
                      <a:prstClr val="white"/>
                    </a:solidFill>
                    <a:effectLst>
                      <a:outerShdw blurRad="38100" dist="38100" dir="2700000" algn="tl">
                        <a:srgbClr val="000000">
                          <a:alpha val="43137"/>
                        </a:srgbClr>
                      </a:outerShdw>
                    </a:effectLst>
                  </a:rPr>
                  <a:t>(boucle horizontale)</a:t>
                </a:r>
                <a:endParaRPr kumimoji="0" lang="en-GB" sz="800" b="1"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endParaRPr>
              </a:p>
            </p:txBody>
          </p:sp>
        </p:grpSp>
        <p:grpSp>
          <p:nvGrpSpPr>
            <p:cNvPr id="2049" name="Group 2048"/>
            <p:cNvGrpSpPr/>
            <p:nvPr/>
          </p:nvGrpSpPr>
          <p:grpSpPr>
            <a:xfrm>
              <a:off x="3682217" y="4587375"/>
              <a:ext cx="1508760" cy="1097280"/>
              <a:chOff x="3682217" y="4587375"/>
              <a:chExt cx="1508760" cy="1097280"/>
            </a:xfrm>
          </p:grpSpPr>
          <p:pic>
            <p:nvPicPr>
              <p:cNvPr id="25" name="Picture 5"/>
              <p:cNvPicPr preferRelativeResize="0">
                <a:picLocks noChangeArrowheads="1"/>
              </p:cNvPicPr>
              <p:nvPr/>
            </p:nvPicPr>
            <p:blipFill>
              <a:blip r:embed="rId13">
                <a:extLst>
                  <a:ext uri="{28A0092B-C50C-407E-A947-70E740481C1C}">
                    <a14:useLocalDpi xmlns="" xmlns:a14="http://schemas.microsoft.com/office/drawing/2010/main" val="0"/>
                  </a:ext>
                </a:extLst>
              </a:blip>
              <a:srcRect/>
              <a:stretch>
                <a:fillRect/>
              </a:stretch>
            </p:blipFill>
            <p:spPr bwMode="auto">
              <a:xfrm>
                <a:off x="3682217" y="4587375"/>
                <a:ext cx="1508760" cy="109728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37" name="TextBox 36"/>
              <p:cNvSpPr txBox="1"/>
              <p:nvPr/>
            </p:nvSpPr>
            <p:spPr>
              <a:xfrm>
                <a:off x="3682217" y="5174829"/>
                <a:ext cx="1471611" cy="461665"/>
              </a:xfrm>
              <a:prstGeom prst="rect">
                <a:avLst/>
              </a:prstGeom>
              <a:noFill/>
            </p:spPr>
            <p:txBody>
              <a:bodyPr wrap="square" rtlCol="0">
                <a:spAutoFit/>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fr" sz="800" b="1"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rPr>
                  <a:t>alimenté par le PV</a:t>
                </a:r>
              </a:p>
              <a:p>
                <a:pPr marL="0" marR="0" lvl="0" indent="0" algn="ctr" defTabSz="914400" eaLnBrk="1" fontAlgn="base" latinLnBrk="0" hangingPunct="1">
                  <a:lnSpc>
                    <a:spcPct val="100000"/>
                  </a:lnSpc>
                  <a:spcBef>
                    <a:spcPct val="0"/>
                  </a:spcBef>
                  <a:spcAft>
                    <a:spcPct val="0"/>
                  </a:spcAft>
                  <a:buClrTx/>
                  <a:buSzTx/>
                  <a:buFontTx/>
                  <a:buNone/>
                  <a:tabLst/>
                  <a:defRPr/>
                </a:pPr>
                <a:r>
                  <a:rPr lang="fr" sz="800" b="1" kern="0" dirty="0" err="1">
                    <a:solidFill>
                      <a:prstClr val="white"/>
                    </a:solidFill>
                    <a:effectLst>
                      <a:outerShdw blurRad="38100" dist="38100" dir="2700000" algn="tl">
                        <a:srgbClr val="000000">
                          <a:alpha val="43137"/>
                        </a:srgbClr>
                      </a:outerShdw>
                    </a:effectLst>
                  </a:rPr>
                  <a:t>Source </a:t>
                </a:r>
                <a:r>
                  <a:rPr lang="fr" sz="800" b="1" kern="0" noProof="0" dirty="0">
                    <a:solidFill>
                      <a:prstClr val="white"/>
                    </a:solidFill>
                    <a:effectLst>
                      <a:outerShdw blurRad="38100" dist="38100" dir="2700000" algn="tl">
                        <a:srgbClr val="000000">
                          <a:alpha val="43137"/>
                        </a:srgbClr>
                      </a:outerShdw>
                    </a:effectLst>
                  </a:rPr>
                  <a:t>d' </a:t>
                </a:r>
                <a:r>
                  <a:rPr kumimoji="0" lang="fr" sz="800" b="1"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rPr>
                  <a:t>air</a:t>
                </a:r>
                <a:r>
                  <a:rPr lang="fr" sz="800" b="1" kern="0" dirty="0">
                    <a:solidFill>
                      <a:prstClr val="white"/>
                    </a:solidFill>
                    <a:effectLst>
                      <a:outerShdw blurRad="38100" dist="38100" dir="2700000" algn="tl">
                        <a:srgbClr val="000000">
                          <a:alpha val="43137"/>
                        </a:srgbClr>
                      </a:outerShdw>
                    </a:effectLst>
                  </a:rPr>
                  <a:t> </a:t>
                </a:r>
                <a:r>
                  <a:rPr kumimoji="0" lang="fr" sz="800" b="1"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rPr>
                  <a:t>HP</a:t>
                </a:r>
              </a:p>
              <a:p>
                <a:pPr lvl="0" algn="ctr" fontAlgn="base">
                  <a:spcBef>
                    <a:spcPct val="0"/>
                  </a:spcBef>
                  <a:spcAft>
                    <a:spcPct val="0"/>
                  </a:spcAft>
                </a:pPr>
                <a:r>
                  <a:rPr lang="fr" sz="800" b="1" kern="0" dirty="0">
                    <a:solidFill>
                      <a:prstClr val="white"/>
                    </a:solidFill>
                    <a:effectLst>
                      <a:outerShdw blurRad="38100" dist="38100" dir="2700000" algn="tl">
                        <a:srgbClr val="000000">
                          <a:alpha val="43137"/>
                        </a:srgbClr>
                      </a:outerShdw>
                    </a:effectLst>
                  </a:rPr>
                  <a:t>(SSER élevé)</a:t>
                </a:r>
                <a:endParaRPr kumimoji="0" lang="en-GB" sz="800" b="1"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endParaRPr>
              </a:p>
            </p:txBody>
          </p:sp>
        </p:grpSp>
      </p:grpSp>
      <p:grpSp>
        <p:nvGrpSpPr>
          <p:cNvPr id="2054" name="Group 2053"/>
          <p:cNvGrpSpPr/>
          <p:nvPr/>
        </p:nvGrpSpPr>
        <p:grpSpPr>
          <a:xfrm>
            <a:off x="7510628" y="3622864"/>
            <a:ext cx="1558611" cy="1674727"/>
            <a:chOff x="7510628" y="3720522"/>
            <a:chExt cx="1558611" cy="1674727"/>
          </a:xfrm>
        </p:grpSpPr>
        <p:grpSp>
          <p:nvGrpSpPr>
            <p:cNvPr id="2053" name="Group 2052"/>
            <p:cNvGrpSpPr/>
            <p:nvPr/>
          </p:nvGrpSpPr>
          <p:grpSpPr>
            <a:xfrm>
              <a:off x="7510628" y="4297969"/>
              <a:ext cx="1554480" cy="1097280"/>
              <a:chOff x="7544495" y="4610883"/>
              <a:chExt cx="1554480" cy="1097280"/>
            </a:xfrm>
          </p:grpSpPr>
          <p:pic>
            <p:nvPicPr>
              <p:cNvPr id="2052" name="Picture 3"/>
              <p:cNvPicPr preferRelativeResize="0">
                <a:picLocks noChangeArrowheads="1"/>
              </p:cNvPicPr>
              <p:nvPr/>
            </p:nvPicPr>
            <p:blipFill>
              <a:blip r:embed="rId14" cstate="print">
                <a:extLst>
                  <a:ext uri="{28A0092B-C50C-407E-A947-70E740481C1C}">
                    <a14:useLocalDpi xmlns="" xmlns:a14="http://schemas.microsoft.com/office/drawing/2010/main" val="0"/>
                  </a:ext>
                </a:extLst>
              </a:blip>
              <a:srcRect/>
              <a:stretch>
                <a:fillRect/>
              </a:stretch>
            </p:blipFill>
            <p:spPr bwMode="auto">
              <a:xfrm>
                <a:off x="7544495" y="4610883"/>
                <a:ext cx="1554480" cy="109728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
            <p:nvSpPr>
              <p:cNvPr id="49" name="TextBox 48"/>
              <p:cNvSpPr txBox="1"/>
              <p:nvPr/>
            </p:nvSpPr>
            <p:spPr>
              <a:xfrm>
                <a:off x="7874336" y="5479981"/>
                <a:ext cx="893193" cy="215444"/>
              </a:xfrm>
              <a:prstGeom prst="rect">
                <a:avLst/>
              </a:prstGeom>
              <a:noFill/>
            </p:spPr>
            <p:txBody>
              <a:bodyPr wrap="none" rtlCol="0">
                <a:spAutoFit/>
              </a:bodyPr>
              <a:lstStyle/>
              <a:p>
                <a:pPr marL="0" marR="0" lvl="0" indent="0" defTabSz="914400" eaLnBrk="1" fontAlgn="base" latinLnBrk="0" hangingPunct="1">
                  <a:lnSpc>
                    <a:spcPct val="100000"/>
                  </a:lnSpc>
                  <a:spcBef>
                    <a:spcPct val="0"/>
                  </a:spcBef>
                  <a:spcAft>
                    <a:spcPct val="0"/>
                  </a:spcAft>
                  <a:buClrTx/>
                  <a:buSzTx/>
                  <a:buFontTx/>
                  <a:buNone/>
                  <a:tabLst/>
                  <a:defRPr/>
                </a:pPr>
                <a:r>
                  <a:rPr kumimoji="0" lang="fr" sz="800" b="1"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rPr>
                  <a:t>Granulés de bois</a:t>
                </a:r>
                <a:endParaRPr kumimoji="0" lang="en-GB" sz="800" b="1"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endParaRPr>
              </a:p>
            </p:txBody>
          </p:sp>
        </p:grpSp>
        <p:grpSp>
          <p:nvGrpSpPr>
            <p:cNvPr id="42" name="Group 41"/>
            <p:cNvGrpSpPr/>
            <p:nvPr/>
          </p:nvGrpSpPr>
          <p:grpSpPr>
            <a:xfrm>
              <a:off x="8166511" y="3720522"/>
              <a:ext cx="902728" cy="903519"/>
              <a:chOff x="1715591" y="5116658"/>
              <a:chExt cx="902728" cy="903519"/>
            </a:xfrm>
          </p:grpSpPr>
          <p:pic>
            <p:nvPicPr>
              <p:cNvPr id="43" name="Picture 6"/>
              <p:cNvPicPr>
                <a:picLocks noChangeAspect="1" noChangeArrowheads="1"/>
              </p:cNvPicPr>
              <p:nvPr/>
            </p:nvPicPr>
            <p:blipFill>
              <a:blip r:embed="rId15" cstate="print">
                <a:extLst>
                  <a:ext uri="{28A0092B-C50C-407E-A947-70E740481C1C}">
                    <a14:useLocalDpi xmlns="" xmlns:a14="http://schemas.microsoft.com/office/drawing/2010/main" val="0"/>
                  </a:ext>
                </a:extLst>
              </a:blip>
              <a:srcRect/>
              <a:stretch>
                <a:fillRect/>
              </a:stretch>
            </p:blipFill>
            <p:spPr bwMode="auto">
              <a:xfrm>
                <a:off x="1715591" y="5116658"/>
                <a:ext cx="902728" cy="82296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
            <p:nvSpPr>
              <p:cNvPr id="44" name="TextBox 43"/>
              <p:cNvSpPr txBox="1"/>
              <p:nvPr/>
            </p:nvSpPr>
            <p:spPr>
              <a:xfrm>
                <a:off x="1720316" y="5681623"/>
                <a:ext cx="898003" cy="338554"/>
              </a:xfrm>
              <a:prstGeom prst="rect">
                <a:avLst/>
              </a:prstGeom>
              <a:noFill/>
            </p:spPr>
            <p:txBody>
              <a:bodyPr wrap="square" rtlCol="0">
                <a:spAutoFit/>
              </a:bodyPr>
              <a:lstStyle/>
              <a:p>
                <a:pPr marL="0" marR="0" lvl="0" indent="0" defTabSz="914400" eaLnBrk="1" fontAlgn="base" latinLnBrk="0" hangingPunct="1">
                  <a:lnSpc>
                    <a:spcPct val="100000"/>
                  </a:lnSpc>
                  <a:spcBef>
                    <a:spcPct val="0"/>
                  </a:spcBef>
                  <a:spcAft>
                    <a:spcPct val="0"/>
                  </a:spcAft>
                  <a:buClrTx/>
                  <a:buSzTx/>
                  <a:buFontTx/>
                  <a:buNone/>
                  <a:tabLst/>
                  <a:defRPr/>
                </a:pPr>
                <a:r>
                  <a:rPr kumimoji="0" lang="fr" sz="800" b="1"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rPr>
                  <a:t>Les copeaux de bois</a:t>
                </a:r>
                <a:endParaRPr kumimoji="0" lang="en-GB" sz="800" b="1"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endParaRPr>
              </a:p>
            </p:txBody>
          </p:sp>
        </p:grpSp>
      </p:grpSp>
    </p:spTree>
    <p:extLst>
      <p:ext uri="{BB962C8B-B14F-4D97-AF65-F5344CB8AC3E}">
        <p14:creationId xmlns="" xmlns:p14="http://schemas.microsoft.com/office/powerpoint/2010/main" val="391001187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e 3">
            <a:extLst>
              <a:ext uri="{FF2B5EF4-FFF2-40B4-BE49-F238E27FC236}">
                <a16:creationId xmlns="" xmlns:a16="http://schemas.microsoft.com/office/drawing/2014/main" id="{216617B5-5277-1671-4D15-7325DD2BA27B}"/>
              </a:ext>
            </a:extLst>
          </p:cNvPr>
          <p:cNvGrpSpPr/>
          <p:nvPr/>
        </p:nvGrpSpPr>
        <p:grpSpPr>
          <a:xfrm>
            <a:off x="0" y="5928255"/>
            <a:ext cx="9144000" cy="939270"/>
            <a:chOff x="0" y="5918730"/>
            <a:chExt cx="9144000" cy="939270"/>
          </a:xfrm>
        </p:grpSpPr>
        <p:pic>
          <p:nvPicPr>
            <p:cNvPr id="9" name="Image 8">
              <a:extLst>
                <a:ext uri="{FF2B5EF4-FFF2-40B4-BE49-F238E27FC236}">
                  <a16:creationId xmlns="" xmlns:a16="http://schemas.microsoft.com/office/drawing/2014/main" id="{CC500AA6-EC9E-D6F0-7E95-AB98178136F4}"/>
                </a:ext>
              </a:extLst>
            </p:cNvPr>
            <p:cNvPicPr>
              <a:picLocks noChangeAspect="1"/>
            </p:cNvPicPr>
            <p:nvPr/>
          </p:nvPicPr>
          <p:blipFill>
            <a:blip r:embed="rId2" cstate="print"/>
            <a:stretch>
              <a:fillRect/>
            </a:stretch>
          </p:blipFill>
          <p:spPr>
            <a:xfrm>
              <a:off x="304324" y="5918730"/>
              <a:ext cx="1798476" cy="636325"/>
            </a:xfrm>
            <a:prstGeom prst="rect">
              <a:avLst/>
            </a:prstGeom>
          </p:spPr>
        </p:pic>
        <p:sp>
          <p:nvSpPr>
            <p:cNvPr id="13" name="ZoneTexte 12">
              <a:extLst>
                <a:ext uri="{FF2B5EF4-FFF2-40B4-BE49-F238E27FC236}">
                  <a16:creationId xmlns="" xmlns:a16="http://schemas.microsoft.com/office/drawing/2014/main" id="{605FF2A9-20E1-ADAC-5344-B45857B0D76A}"/>
                </a:ext>
              </a:extLst>
            </p:cNvPr>
            <p:cNvSpPr txBox="1"/>
            <p:nvPr/>
          </p:nvSpPr>
          <p:spPr>
            <a:xfrm>
              <a:off x="2217267" y="6031835"/>
              <a:ext cx="6267450" cy="523220"/>
            </a:xfrm>
            <a:prstGeom prst="rect">
              <a:avLst/>
            </a:prstGeom>
            <a:solidFill>
              <a:schemeClr val="bg1"/>
            </a:solidFill>
          </p:spPr>
          <p:txBody>
            <a:bodyPr wrap="square" rtlCol="0">
              <a:spAutoFit/>
            </a:bodyPr>
            <a:lstStyle/>
            <a:p>
              <a:r>
                <a:rPr lang="fr-FR" sz="1400" dirty="0"/>
                <a:t>Module de formation 3</a:t>
              </a:r>
            </a:p>
            <a:p>
              <a:pPr marL="0" indent="0">
                <a:buNone/>
              </a:pPr>
              <a:r>
                <a:rPr lang="fr" sz="1400" dirty="0"/>
                <a:t>Calcul des critères d'évaluation de SBTool – Échelle du bâtiment</a:t>
              </a:r>
            </a:p>
          </p:txBody>
        </p:sp>
        <p:sp>
          <p:nvSpPr>
            <p:cNvPr id="15" name="Rectangle 14">
              <a:extLst>
                <a:ext uri="{FF2B5EF4-FFF2-40B4-BE49-F238E27FC236}">
                  <a16:creationId xmlns="" xmlns:a16="http://schemas.microsoft.com/office/drawing/2014/main" id="{E147C4E0-1A84-0ACB-78F4-DA49A5323B4C}"/>
                </a:ext>
              </a:extLst>
            </p:cNvPr>
            <p:cNvSpPr/>
            <p:nvPr/>
          </p:nvSpPr>
          <p:spPr>
            <a:xfrm>
              <a:off x="0" y="6572250"/>
              <a:ext cx="9144000" cy="285750"/>
            </a:xfrm>
            <a:prstGeom prst="rect">
              <a:avLst/>
            </a:prstGeom>
            <a:solidFill>
              <a:srgbClr val="1A965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1400" dirty="0"/>
                <a:t>Système de formation Villes MED DURABLES</a:t>
              </a:r>
            </a:p>
          </p:txBody>
        </p:sp>
      </p:grpSp>
      <p:sp>
        <p:nvSpPr>
          <p:cNvPr id="3" name="Segnaposto contenuto 2">
            <a:extLst>
              <a:ext uri="{FF2B5EF4-FFF2-40B4-BE49-F238E27FC236}">
                <a16:creationId xmlns="" xmlns:a16="http://schemas.microsoft.com/office/drawing/2014/main" id="{86F2EB93-A63A-4210-B86A-E5FCAD7D8D7F}"/>
              </a:ext>
            </a:extLst>
          </p:cNvPr>
          <p:cNvSpPr>
            <a:spLocks noGrp="1"/>
          </p:cNvSpPr>
          <p:nvPr>
            <p:ph idx="4294967295"/>
          </p:nvPr>
        </p:nvSpPr>
        <p:spPr>
          <a:xfrm>
            <a:off x="268224" y="902208"/>
            <a:ext cx="8418576" cy="964692"/>
          </a:xfrm>
          <a:prstGeom prst="rect">
            <a:avLst/>
          </a:prstGeom>
        </p:spPr>
        <p:txBody>
          <a:bodyPr>
            <a:normAutofit fontScale="92500" lnSpcReduction="20000"/>
          </a:bodyPr>
          <a:lstStyle/>
          <a:p>
            <a:pPr marL="0" indent="0">
              <a:buNone/>
            </a:pPr>
            <a:r>
              <a:rPr lang="fr" sz="2800" b="1" u="sng" dirty="0">
                <a:latin typeface="Calibri" panose="020F0502020204030204" pitchFamily="34" charset="0"/>
                <a:cs typeface="Calibri" panose="020F0502020204030204" pitchFamily="34" charset="0"/>
              </a:rPr>
              <a:t>INTENTION</a:t>
            </a:r>
            <a:r>
              <a:rPr lang="fr" b="1" dirty="0">
                <a:latin typeface="Calibri" panose="020F0502020204030204" pitchFamily="34" charset="0"/>
                <a:cs typeface="Calibri" panose="020F0502020204030204" pitchFamily="34" charset="0"/>
              </a:rPr>
              <a:t> </a:t>
            </a:r>
            <a:r>
              <a:rPr lang="fr" sz="2400" dirty="0">
                <a:latin typeface="Calibri" panose="020F0502020204030204" pitchFamily="34" charset="0"/>
                <a:cs typeface="Calibri" panose="020F0502020204030204" pitchFamily="34" charset="0"/>
              </a:rPr>
              <a:t> </a:t>
            </a:r>
          </a:p>
          <a:p>
            <a:pPr marL="0" indent="0">
              <a:spcBef>
                <a:spcPts val="1200"/>
              </a:spcBef>
              <a:buNone/>
            </a:pPr>
            <a:r>
              <a:rPr lang="fr" sz="2600" dirty="0"/>
              <a:t>Maximiser l'utilisation des sources d'énergie renouvelables.</a:t>
            </a:r>
            <a:endParaRPr lang="en-US" sz="2600" dirty="0"/>
          </a:p>
          <a:p>
            <a:pPr marL="0" indent="0">
              <a:buNone/>
            </a:pPr>
            <a:endParaRPr lang="it-IT" dirty="0"/>
          </a:p>
        </p:txBody>
      </p:sp>
      <p:sp>
        <p:nvSpPr>
          <p:cNvPr id="5" name="Segnaposto numero diapositiva 4">
            <a:extLst>
              <a:ext uri="{FF2B5EF4-FFF2-40B4-BE49-F238E27FC236}">
                <a16:creationId xmlns="" xmlns:a16="http://schemas.microsoft.com/office/drawing/2014/main" id="{C58E2E09-0757-483E-AD0C-4C42867B117B}"/>
              </a:ext>
            </a:extLst>
          </p:cNvPr>
          <p:cNvSpPr>
            <a:spLocks noGrp="1"/>
          </p:cNvSpPr>
          <p:nvPr>
            <p:ph type="sldNum" sz="quarter" idx="12"/>
          </p:nvPr>
        </p:nvSpPr>
        <p:spPr>
          <a:xfrm>
            <a:off x="7010400" y="6581775"/>
            <a:ext cx="2133600" cy="276225"/>
          </a:xfrm>
        </p:spPr>
        <p:txBody>
          <a:bodyPr/>
          <a:lstStyle/>
          <a:p>
            <a:fld id="{243FB592-B9A9-49AA-A86F-4031F7B97808}" type="slidenum">
              <a:rPr lang="en-US" smtClean="0"/>
              <a:pPr/>
              <a:t>7</a:t>
            </a:fld>
            <a:endParaRPr lang="en-US"/>
          </a:p>
        </p:txBody>
      </p:sp>
      <p:grpSp>
        <p:nvGrpSpPr>
          <p:cNvPr id="6" name="Group 5"/>
          <p:cNvGrpSpPr/>
          <p:nvPr/>
        </p:nvGrpSpPr>
        <p:grpSpPr>
          <a:xfrm>
            <a:off x="4595115" y="1882167"/>
            <a:ext cx="4008787" cy="1389128"/>
            <a:chOff x="2216753" y="2253565"/>
            <a:chExt cx="4008787" cy="1389128"/>
          </a:xfrm>
        </p:grpSpPr>
        <p:pic>
          <p:nvPicPr>
            <p:cNvPr id="7" name="Picture 6" descr="DCP01625"/>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3520725" y="2545413"/>
              <a:ext cx="1462338" cy="109728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 xmlns:a14="http://schemas.microsoft.com/office/drawing/2010/main">
                  <a:solidFill>
                    <a:srgbClr val="FFFFFF"/>
                  </a:solidFill>
                </a14:hiddenFill>
              </a:ext>
            </a:extLst>
          </p:spPr>
        </p:pic>
        <p:pic>
          <p:nvPicPr>
            <p:cNvPr id="2050" name="Picture 2"/>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2216753" y="2253565"/>
              <a:ext cx="1462336" cy="109728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pic>
          <p:nvPicPr>
            <p:cNvPr id="11" name="Picture 6"/>
            <p:cNvPicPr>
              <a:picLocks noChangeAspect="1" noChangeArrowheads="1"/>
            </p:cNvPicPr>
            <p:nvPr/>
          </p:nvPicPr>
          <p:blipFill>
            <a:blip r:embed="rId5">
              <a:extLst>
                <a:ext uri="{28A0092B-C50C-407E-A947-70E740481C1C}">
                  <a14:useLocalDpi xmlns="" xmlns:a14="http://schemas.microsoft.com/office/drawing/2010/main" val="0"/>
                </a:ext>
              </a:extLst>
            </a:blip>
            <a:srcRect/>
            <a:stretch>
              <a:fillRect/>
            </a:stretch>
          </p:blipFill>
          <p:spPr bwMode="auto">
            <a:xfrm>
              <a:off x="4880289" y="2253565"/>
              <a:ext cx="1345251" cy="100584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grpSp>
      <p:pic>
        <p:nvPicPr>
          <p:cNvPr id="8" name="Picture 2">
            <a:hlinkClick r:id="rId6"/>
          </p:cNvPr>
          <p:cNvPicPr>
            <a:picLocks noChangeAspect="1" noChangeArrowheads="1"/>
          </p:cNvPicPr>
          <p:nvPr/>
        </p:nvPicPr>
        <p:blipFill>
          <a:blip r:embed="rId7" cstate="print">
            <a:extLst>
              <a:ext uri="{28A0092B-C50C-407E-A947-70E740481C1C}">
                <a14:useLocalDpi xmlns="" xmlns:a14="http://schemas.microsoft.com/office/drawing/2010/main" val="0"/>
              </a:ext>
            </a:extLst>
          </a:blip>
          <a:srcRect/>
          <a:stretch>
            <a:fillRect/>
          </a:stretch>
        </p:blipFill>
        <p:spPr bwMode="auto">
          <a:xfrm>
            <a:off x="8108830" y="778843"/>
            <a:ext cx="990145" cy="541957"/>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
        <p:nvSpPr>
          <p:cNvPr id="10" name="Titolo 1">
            <a:extLst>
              <a:ext uri="{FF2B5EF4-FFF2-40B4-BE49-F238E27FC236}">
                <a16:creationId xmlns="" xmlns:a16="http://schemas.microsoft.com/office/drawing/2014/main" id="{16A089E5-01BB-4338-9765-31AF63FC0C37}"/>
              </a:ext>
            </a:extLst>
          </p:cNvPr>
          <p:cNvSpPr>
            <a:spLocks noGrp="1"/>
          </p:cNvSpPr>
          <p:nvPr>
            <p:ph type="title"/>
          </p:nvPr>
        </p:nvSpPr>
        <p:spPr>
          <a:xfrm>
            <a:off x="0" y="0"/>
            <a:ext cx="9144000" cy="709613"/>
          </a:xfrm>
        </p:spPr>
        <p:txBody>
          <a:bodyPr>
            <a:noAutofit/>
          </a:bodyPr>
          <a:lstStyle/>
          <a:p>
            <a:r>
              <a:rPr lang="fr" dirty="0">
                <a:solidFill>
                  <a:schemeClr val="tx1"/>
                </a:solidFill>
              </a:rPr>
              <a:t>B.1.4 - ÉNERGIES RENOUVELABLES DANS LA CONSOMMATION </a:t>
            </a:r>
            <a:br>
              <a:rPr lang="fr" dirty="0">
                <a:solidFill>
                  <a:schemeClr val="tx1"/>
                </a:solidFill>
              </a:rPr>
            </a:br>
            <a:r>
              <a:rPr lang="fr" dirty="0">
                <a:solidFill>
                  <a:schemeClr val="tx1"/>
                </a:solidFill>
              </a:rPr>
              <a:t>TOTALE D'ÉNERGIE THERMIQUE</a:t>
            </a:r>
            <a:endParaRPr lang="it-IT" dirty="0">
              <a:solidFill>
                <a:schemeClr val="tx1"/>
              </a:solidFill>
            </a:endParaRPr>
          </a:p>
        </p:txBody>
      </p:sp>
      <p:sp>
        <p:nvSpPr>
          <p:cNvPr id="2" name="TextBox 1"/>
          <p:cNvSpPr txBox="1"/>
          <p:nvPr/>
        </p:nvSpPr>
        <p:spPr>
          <a:xfrm>
            <a:off x="384112" y="1930400"/>
            <a:ext cx="4211004" cy="830997"/>
          </a:xfrm>
          <a:prstGeom prst="rect">
            <a:avLst/>
          </a:prstGeom>
          <a:noFill/>
        </p:spPr>
        <p:txBody>
          <a:bodyPr wrap="square" rtlCol="0">
            <a:spAutoFit/>
          </a:bodyPr>
          <a:lstStyle/>
          <a:p>
            <a:pPr marL="285750" indent="-285750">
              <a:buFont typeface="Wingdings" panose="05000000000000000000" pitchFamily="2" charset="2"/>
              <a:buChar char="Ø"/>
            </a:pPr>
            <a:r>
              <a:rPr lang="fr" sz="1600" b="1" dirty="0"/>
              <a:t>Systèmes solaires </a:t>
            </a:r>
            <a:r>
              <a:rPr lang="fr" sz="1600" b="1" dirty="0" err="1"/>
              <a:t>combinés</a:t>
            </a:r>
          </a:p>
          <a:p>
            <a:pPr indent="292100"/>
            <a:r>
              <a:rPr lang="fr" sz="1600" dirty="0"/>
              <a:t>Solaire thermique pour la production d'eau chaude </a:t>
            </a:r>
            <a:r>
              <a:rPr lang="fr-FR" sz="1600" dirty="0"/>
              <a:t> </a:t>
            </a:r>
            <a:r>
              <a:rPr lang="fr" sz="1600" dirty="0"/>
              <a:t>( ECS + chauffage)</a:t>
            </a:r>
            <a:endParaRPr lang="en-US" sz="1600" dirty="0"/>
          </a:p>
        </p:txBody>
      </p:sp>
      <p:sp>
        <p:nvSpPr>
          <p:cNvPr id="12" name="TextBox 11"/>
          <p:cNvSpPr txBox="1"/>
          <p:nvPr/>
        </p:nvSpPr>
        <p:spPr>
          <a:xfrm>
            <a:off x="384111" y="2955836"/>
            <a:ext cx="6140079" cy="861774"/>
          </a:xfrm>
          <a:prstGeom prst="rect">
            <a:avLst/>
          </a:prstGeom>
          <a:noFill/>
        </p:spPr>
        <p:txBody>
          <a:bodyPr wrap="none" rtlCol="0">
            <a:spAutoFit/>
          </a:bodyPr>
          <a:lstStyle/>
          <a:p>
            <a:pPr marL="285750" indent="-285750">
              <a:buFont typeface="Wingdings" panose="05000000000000000000" pitchFamily="2" charset="2"/>
              <a:buChar char="Ø"/>
            </a:pPr>
            <a:r>
              <a:rPr lang="fr" sz="1600" b="1" dirty="0"/>
              <a:t>Systèmes Solaires </a:t>
            </a:r>
            <a:r>
              <a:rPr lang="fr" sz="1600" b="1" dirty="0" err="1"/>
              <a:t>Combi Plus</a:t>
            </a:r>
          </a:p>
          <a:p>
            <a:pPr indent="292100"/>
            <a:r>
              <a:rPr lang="fr" sz="1600" dirty="0"/>
              <a:t>Solaire thermique pour la production d'eau glacée (refroidissement)</a:t>
            </a:r>
          </a:p>
          <a:p>
            <a:pPr indent="292100"/>
            <a:r>
              <a:rPr lang="fr" sz="1600" dirty="0"/>
              <a:t>+ (ECS + chauffage)</a:t>
            </a:r>
            <a:endParaRPr lang="en-US" sz="1600" dirty="0"/>
          </a:p>
        </p:txBody>
      </p:sp>
      <p:pic>
        <p:nvPicPr>
          <p:cNvPr id="19" name="Picture 8" descr="DCP01187"/>
          <p:cNvPicPr>
            <a:picLocks noChangeAspect="1" noChangeArrowheads="1"/>
          </p:cNvPicPr>
          <p:nvPr/>
        </p:nvPicPr>
        <p:blipFill>
          <a:blip r:embed="rId8" cstate="print">
            <a:extLst>
              <a:ext uri="{28A0092B-C50C-407E-A947-70E740481C1C}">
                <a14:useLocalDpi xmlns="" xmlns:a14="http://schemas.microsoft.com/office/drawing/2010/main" val="0"/>
              </a:ext>
            </a:extLst>
          </a:blip>
          <a:srcRect/>
          <a:stretch>
            <a:fillRect/>
          </a:stretch>
        </p:blipFill>
        <p:spPr bwMode="auto">
          <a:xfrm>
            <a:off x="7636457" y="3096911"/>
            <a:ext cx="1462518" cy="109728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 xmlns:a14="http://schemas.microsoft.com/office/drawing/2010/main">
                <a:solidFill>
                  <a:srgbClr val="FFFFFF"/>
                </a:solidFill>
              </a14:hiddenFill>
            </a:ext>
          </a:extLst>
        </p:spPr>
      </p:pic>
      <p:pic>
        <p:nvPicPr>
          <p:cNvPr id="20" name="Picture 9" descr="DCP01200"/>
          <p:cNvPicPr>
            <a:picLocks noChangeAspect="1" noChangeArrowheads="1"/>
          </p:cNvPicPr>
          <p:nvPr/>
        </p:nvPicPr>
        <p:blipFill>
          <a:blip r:embed="rId9" cstate="print">
            <a:extLst>
              <a:ext uri="{28A0092B-C50C-407E-A947-70E740481C1C}">
                <a14:useLocalDpi xmlns="" xmlns:a14="http://schemas.microsoft.com/office/drawing/2010/main" val="0"/>
              </a:ext>
            </a:extLst>
          </a:blip>
          <a:srcRect/>
          <a:stretch>
            <a:fillRect/>
          </a:stretch>
        </p:blipFill>
        <p:spPr bwMode="auto">
          <a:xfrm>
            <a:off x="6736193" y="3587286"/>
            <a:ext cx="1219540" cy="9144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 xmlns:a14="http://schemas.microsoft.com/office/drawing/2010/main">
                <a:solidFill>
                  <a:srgbClr val="FFFFFF"/>
                </a:solidFill>
              </a14:hiddenFill>
            </a:ext>
          </a:extLst>
        </p:spPr>
      </p:pic>
      <p:pic>
        <p:nvPicPr>
          <p:cNvPr id="21" name="Picture 10" descr="DCP01199"/>
          <p:cNvPicPr>
            <a:picLocks noChangeAspect="1" noChangeArrowheads="1"/>
          </p:cNvPicPr>
          <p:nvPr/>
        </p:nvPicPr>
        <p:blipFill>
          <a:blip r:embed="rId10" cstate="print">
            <a:extLst>
              <a:ext uri="{28A0092B-C50C-407E-A947-70E740481C1C}">
                <a14:useLocalDpi xmlns="" xmlns:a14="http://schemas.microsoft.com/office/drawing/2010/main" val="0"/>
              </a:ext>
            </a:extLst>
          </a:blip>
          <a:srcRect/>
          <a:stretch>
            <a:fillRect/>
          </a:stretch>
        </p:blipFill>
        <p:spPr bwMode="auto">
          <a:xfrm>
            <a:off x="5670143" y="3481426"/>
            <a:ext cx="1219199" cy="9144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 xmlns:a14="http://schemas.microsoft.com/office/drawing/2010/main">
                <a:solidFill>
                  <a:srgbClr val="FFFFFF"/>
                </a:solidFill>
              </a14:hiddenFill>
            </a:ext>
          </a:extLst>
        </p:spPr>
      </p:pic>
      <p:sp>
        <p:nvSpPr>
          <p:cNvPr id="22" name="TextBox 21"/>
          <p:cNvSpPr txBox="1"/>
          <p:nvPr/>
        </p:nvSpPr>
        <p:spPr>
          <a:xfrm>
            <a:off x="384111" y="3884545"/>
            <a:ext cx="3205577" cy="584775"/>
          </a:xfrm>
          <a:prstGeom prst="rect">
            <a:avLst/>
          </a:prstGeom>
          <a:noFill/>
        </p:spPr>
        <p:txBody>
          <a:bodyPr wrap="square" rtlCol="0">
            <a:spAutoFit/>
          </a:bodyPr>
          <a:lstStyle/>
          <a:p>
            <a:pPr marL="285750" indent="-285750">
              <a:buFont typeface="Wingdings" panose="05000000000000000000" pitchFamily="2" charset="2"/>
              <a:buChar char="Ø"/>
            </a:pPr>
            <a:r>
              <a:rPr lang="fr" sz="1600" b="1" dirty="0"/>
              <a:t>Pompes à chaleur à haut rendement alimentées par PV</a:t>
            </a:r>
          </a:p>
        </p:txBody>
      </p:sp>
      <p:sp>
        <p:nvSpPr>
          <p:cNvPr id="24" name="TextBox 23"/>
          <p:cNvSpPr txBox="1"/>
          <p:nvPr/>
        </p:nvSpPr>
        <p:spPr>
          <a:xfrm>
            <a:off x="384111" y="5023922"/>
            <a:ext cx="1282723" cy="338554"/>
          </a:xfrm>
          <a:prstGeom prst="rect">
            <a:avLst/>
          </a:prstGeom>
          <a:noFill/>
        </p:spPr>
        <p:txBody>
          <a:bodyPr wrap="none" rtlCol="0">
            <a:spAutoFit/>
          </a:bodyPr>
          <a:lstStyle/>
          <a:p>
            <a:pPr marL="285750" indent="-285750">
              <a:buFont typeface="Wingdings" panose="05000000000000000000" pitchFamily="2" charset="2"/>
              <a:buChar char="Ø"/>
            </a:pPr>
            <a:r>
              <a:rPr lang="fr" sz="1600" b="1" dirty="0"/>
              <a:t>Biomasse</a:t>
            </a:r>
          </a:p>
        </p:txBody>
      </p:sp>
      <p:pic>
        <p:nvPicPr>
          <p:cNvPr id="25" name="Picture 5"/>
          <p:cNvPicPr>
            <a:picLocks noChangeAspect="1" noChangeArrowheads="1"/>
          </p:cNvPicPr>
          <p:nvPr/>
        </p:nvPicPr>
        <p:blipFill>
          <a:blip r:embed="rId11" cstate="print">
            <a:extLst>
              <a:ext uri="{28A0092B-C50C-407E-A947-70E740481C1C}">
                <a14:useLocalDpi xmlns="" xmlns:a14="http://schemas.microsoft.com/office/drawing/2010/main" val="0"/>
              </a:ext>
            </a:extLst>
          </a:blip>
          <a:srcRect/>
          <a:stretch>
            <a:fillRect/>
          </a:stretch>
        </p:blipFill>
        <p:spPr bwMode="auto">
          <a:xfrm>
            <a:off x="3575691" y="2511073"/>
            <a:ext cx="823057" cy="667454"/>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grpSp>
        <p:nvGrpSpPr>
          <p:cNvPr id="18" name="Group 17"/>
          <p:cNvGrpSpPr/>
          <p:nvPr/>
        </p:nvGrpSpPr>
        <p:grpSpPr>
          <a:xfrm>
            <a:off x="3414734" y="4059039"/>
            <a:ext cx="726011" cy="758641"/>
            <a:chOff x="2494448" y="4253877"/>
            <a:chExt cx="726011" cy="758641"/>
          </a:xfrm>
        </p:grpSpPr>
        <p:pic>
          <p:nvPicPr>
            <p:cNvPr id="26" name="Picture 25"/>
            <p:cNvPicPr>
              <a:picLocks noChangeAspect="1" noChangeArrowheads="1"/>
            </p:cNvPicPr>
            <p:nvPr/>
          </p:nvPicPr>
          <p:blipFill>
            <a:blip r:embed="rId12">
              <a:extLst>
                <a:ext uri="{28A0092B-C50C-407E-A947-70E740481C1C}">
                  <a14:useLocalDpi xmlns="" xmlns:a14="http://schemas.microsoft.com/office/drawing/2010/main" val="0"/>
                </a:ext>
              </a:extLst>
            </a:blip>
            <a:srcRect/>
            <a:stretch>
              <a:fillRect/>
            </a:stretch>
          </p:blipFill>
          <p:spPr bwMode="auto">
            <a:xfrm>
              <a:off x="2494448" y="4253877"/>
              <a:ext cx="726011" cy="758641"/>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
          <p:nvSpPr>
            <p:cNvPr id="30" name="TextBox 29"/>
            <p:cNvSpPr txBox="1"/>
            <p:nvPr/>
          </p:nvSpPr>
          <p:spPr>
            <a:xfrm>
              <a:off x="2544126" y="4766297"/>
              <a:ext cx="633518" cy="246221"/>
            </a:xfrm>
            <a:prstGeom prst="rect">
              <a:avLst/>
            </a:prstGeom>
            <a:noFill/>
          </p:spPr>
          <p:txBody>
            <a:bodyPr wrap="square" lIns="0" rIns="0" rtlCol="0">
              <a:spAutoFit/>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fr" sz="1000" b="1"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rPr>
                <a:t>Source d'air</a:t>
              </a:r>
              <a:endParaRPr kumimoji="0" lang="en-GB" sz="1000" b="1"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endParaRPr>
            </a:p>
          </p:txBody>
        </p:sp>
      </p:grpSp>
      <p:grpSp>
        <p:nvGrpSpPr>
          <p:cNvPr id="14" name="Group 13"/>
          <p:cNvGrpSpPr/>
          <p:nvPr/>
        </p:nvGrpSpPr>
        <p:grpSpPr>
          <a:xfrm>
            <a:off x="1715591" y="4907108"/>
            <a:ext cx="3216488" cy="1236715"/>
            <a:chOff x="1715591" y="5116658"/>
            <a:chExt cx="3216488" cy="1236715"/>
          </a:xfrm>
        </p:grpSpPr>
        <p:pic>
          <p:nvPicPr>
            <p:cNvPr id="1028" name="Picture 4"/>
            <p:cNvPicPr>
              <a:picLocks noChangeAspect="1" noChangeArrowheads="1"/>
            </p:cNvPicPr>
            <p:nvPr/>
          </p:nvPicPr>
          <p:blipFill>
            <a:blip r:embed="rId13" cstate="print">
              <a:extLst>
                <a:ext uri="{28A0092B-C50C-407E-A947-70E740481C1C}">
                  <a14:useLocalDpi xmlns="" xmlns:a14="http://schemas.microsoft.com/office/drawing/2010/main" val="0"/>
                </a:ext>
              </a:extLst>
            </a:blip>
            <a:srcRect/>
            <a:stretch>
              <a:fillRect/>
            </a:stretch>
          </p:blipFill>
          <p:spPr bwMode="auto">
            <a:xfrm>
              <a:off x="3469744" y="5256093"/>
              <a:ext cx="1462335" cy="109728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grpSp>
          <p:nvGrpSpPr>
            <p:cNvPr id="29" name="Group 28"/>
            <p:cNvGrpSpPr/>
            <p:nvPr/>
          </p:nvGrpSpPr>
          <p:grpSpPr>
            <a:xfrm>
              <a:off x="1715591" y="5116658"/>
              <a:ext cx="902728" cy="822960"/>
              <a:chOff x="1715591" y="5116658"/>
              <a:chExt cx="902728" cy="822960"/>
            </a:xfrm>
          </p:grpSpPr>
          <p:pic>
            <p:nvPicPr>
              <p:cNvPr id="32" name="Picture 6"/>
              <p:cNvPicPr>
                <a:picLocks noChangeAspect="1" noChangeArrowheads="1"/>
              </p:cNvPicPr>
              <p:nvPr/>
            </p:nvPicPr>
            <p:blipFill>
              <a:blip r:embed="rId14" cstate="print">
                <a:extLst>
                  <a:ext uri="{28A0092B-C50C-407E-A947-70E740481C1C}">
                    <a14:useLocalDpi xmlns="" xmlns:a14="http://schemas.microsoft.com/office/drawing/2010/main" val="0"/>
                  </a:ext>
                </a:extLst>
              </a:blip>
              <a:srcRect/>
              <a:stretch>
                <a:fillRect/>
              </a:stretch>
            </p:blipFill>
            <p:spPr bwMode="auto">
              <a:xfrm>
                <a:off x="1715591" y="5116658"/>
                <a:ext cx="902728" cy="82296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
            <p:nvSpPr>
              <p:cNvPr id="34" name="TextBox 33"/>
              <p:cNvSpPr txBox="1"/>
              <p:nvPr/>
            </p:nvSpPr>
            <p:spPr>
              <a:xfrm>
                <a:off x="1720316" y="5681623"/>
                <a:ext cx="898003" cy="246221"/>
              </a:xfrm>
              <a:prstGeom prst="rect">
                <a:avLst/>
              </a:prstGeom>
              <a:noFill/>
            </p:spPr>
            <p:txBody>
              <a:bodyPr wrap="square" rtlCol="0">
                <a:spAutoFit/>
              </a:bodyPr>
              <a:lstStyle/>
              <a:p>
                <a:pPr marL="0" marR="0" lvl="0" indent="0" defTabSz="914400" eaLnBrk="1" fontAlgn="base" latinLnBrk="0" hangingPunct="1">
                  <a:lnSpc>
                    <a:spcPct val="100000"/>
                  </a:lnSpc>
                  <a:spcBef>
                    <a:spcPct val="0"/>
                  </a:spcBef>
                  <a:spcAft>
                    <a:spcPct val="0"/>
                  </a:spcAft>
                  <a:buClrTx/>
                  <a:buSzTx/>
                  <a:buFontTx/>
                  <a:buNone/>
                  <a:tabLst/>
                  <a:defRPr/>
                </a:pPr>
                <a:r>
                  <a:rPr kumimoji="0" lang="fr" sz="1000" b="1"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rPr>
                  <a:t>Les copeaux de bois</a:t>
                </a:r>
                <a:endParaRPr kumimoji="0" lang="en-GB" sz="1000" b="1"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endParaRPr>
              </a:p>
            </p:txBody>
          </p:sp>
        </p:grpSp>
        <p:grpSp>
          <p:nvGrpSpPr>
            <p:cNvPr id="23" name="Group 22"/>
            <p:cNvGrpSpPr/>
            <p:nvPr/>
          </p:nvGrpSpPr>
          <p:grpSpPr>
            <a:xfrm>
              <a:off x="2544126" y="5340121"/>
              <a:ext cx="954563" cy="822960"/>
              <a:chOff x="2544126" y="5393254"/>
              <a:chExt cx="954563" cy="822960"/>
            </a:xfrm>
          </p:grpSpPr>
          <p:pic>
            <p:nvPicPr>
              <p:cNvPr id="33" name="Picture 7"/>
              <p:cNvPicPr>
                <a:picLocks noChangeAspect="1" noChangeArrowheads="1"/>
              </p:cNvPicPr>
              <p:nvPr/>
            </p:nvPicPr>
            <p:blipFill>
              <a:blip r:embed="rId15" cstate="print">
                <a:extLst>
                  <a:ext uri="{28A0092B-C50C-407E-A947-70E740481C1C}">
                    <a14:useLocalDpi xmlns="" xmlns:a14="http://schemas.microsoft.com/office/drawing/2010/main" val="0"/>
                  </a:ext>
                </a:extLst>
              </a:blip>
              <a:srcRect/>
              <a:stretch>
                <a:fillRect/>
              </a:stretch>
            </p:blipFill>
            <p:spPr bwMode="auto">
              <a:xfrm>
                <a:off x="2544126" y="5393254"/>
                <a:ext cx="954563" cy="82296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
            <p:nvSpPr>
              <p:cNvPr id="35" name="TextBox 34"/>
              <p:cNvSpPr txBox="1"/>
              <p:nvPr/>
            </p:nvSpPr>
            <p:spPr>
              <a:xfrm>
                <a:off x="2574947" y="5969993"/>
                <a:ext cx="894797" cy="246221"/>
              </a:xfrm>
              <a:prstGeom prst="rect">
                <a:avLst/>
              </a:prstGeom>
              <a:noFill/>
            </p:spPr>
            <p:txBody>
              <a:bodyPr wrap="none" rtlCol="0">
                <a:spAutoFit/>
              </a:bodyPr>
              <a:lstStyle/>
              <a:p>
                <a:pPr marL="0" marR="0" lvl="0" indent="0" defTabSz="914400" eaLnBrk="1" fontAlgn="base" latinLnBrk="0" hangingPunct="1">
                  <a:lnSpc>
                    <a:spcPct val="100000"/>
                  </a:lnSpc>
                  <a:spcBef>
                    <a:spcPct val="0"/>
                  </a:spcBef>
                  <a:spcAft>
                    <a:spcPct val="0"/>
                  </a:spcAft>
                  <a:buClrTx/>
                  <a:buSzTx/>
                  <a:buFontTx/>
                  <a:buNone/>
                  <a:tabLst/>
                  <a:defRPr/>
                </a:pPr>
                <a:r>
                  <a:rPr kumimoji="0" lang="fr" sz="1000" b="1"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rPr>
                  <a:t>Granulés de bois</a:t>
                </a:r>
                <a:endParaRPr kumimoji="0" lang="en-GB" sz="1000" b="1"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endParaRPr>
              </a:p>
            </p:txBody>
          </p:sp>
        </p:grpSp>
      </p:grpSp>
      <p:grpSp>
        <p:nvGrpSpPr>
          <p:cNvPr id="36" name="Group 35"/>
          <p:cNvGrpSpPr/>
          <p:nvPr/>
        </p:nvGrpSpPr>
        <p:grpSpPr>
          <a:xfrm>
            <a:off x="4595116" y="1866900"/>
            <a:ext cx="4008787" cy="1389128"/>
            <a:chOff x="2216753" y="2253565"/>
            <a:chExt cx="4008787" cy="1389128"/>
          </a:xfrm>
        </p:grpSpPr>
        <p:pic>
          <p:nvPicPr>
            <p:cNvPr id="37" name="Picture 36" descr="DCP01625"/>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3520725" y="2545413"/>
              <a:ext cx="1462338" cy="109728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 xmlns:a14="http://schemas.microsoft.com/office/drawing/2010/main">
                  <a:solidFill>
                    <a:srgbClr val="FFFFFF"/>
                  </a:solidFill>
                </a14:hiddenFill>
              </a:ext>
            </a:extLst>
          </p:spPr>
        </p:pic>
        <p:pic>
          <p:nvPicPr>
            <p:cNvPr id="38" name="Picture 2"/>
            <p:cNvPicPr>
              <a:picLocks noChangeAspect="1" noChangeArrowheads="1"/>
            </p:cNvPicPr>
            <p:nvPr/>
          </p:nvPicPr>
          <p:blipFill>
            <a:blip r:embed="rId16" cstate="print">
              <a:extLst>
                <a:ext uri="{28A0092B-C50C-407E-A947-70E740481C1C}">
                  <a14:useLocalDpi xmlns="" xmlns:a14="http://schemas.microsoft.com/office/drawing/2010/main" val="0"/>
                </a:ext>
              </a:extLst>
            </a:blip>
            <a:srcRect/>
            <a:stretch>
              <a:fillRect/>
            </a:stretch>
          </p:blipFill>
          <p:spPr bwMode="auto">
            <a:xfrm>
              <a:off x="2216753" y="2253565"/>
              <a:ext cx="1462336" cy="109728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pic>
          <p:nvPicPr>
            <p:cNvPr id="39" name="Picture 6"/>
            <p:cNvPicPr>
              <a:picLocks noChangeAspect="1" noChangeArrowheads="1"/>
            </p:cNvPicPr>
            <p:nvPr/>
          </p:nvPicPr>
          <p:blipFill>
            <a:blip r:embed="rId5">
              <a:extLst>
                <a:ext uri="{28A0092B-C50C-407E-A947-70E740481C1C}">
                  <a14:useLocalDpi xmlns="" xmlns:a14="http://schemas.microsoft.com/office/drawing/2010/main" val="0"/>
                </a:ext>
              </a:extLst>
            </a:blip>
            <a:srcRect/>
            <a:stretch>
              <a:fillRect/>
            </a:stretch>
          </p:blipFill>
          <p:spPr bwMode="auto">
            <a:xfrm>
              <a:off x="4880289" y="2253565"/>
              <a:ext cx="1345251" cy="100584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grpSp>
      <p:grpSp>
        <p:nvGrpSpPr>
          <p:cNvPr id="40" name="Group 39"/>
          <p:cNvGrpSpPr/>
          <p:nvPr/>
        </p:nvGrpSpPr>
        <p:grpSpPr>
          <a:xfrm>
            <a:off x="4172471" y="3913380"/>
            <a:ext cx="1473095" cy="1113832"/>
            <a:chOff x="3589688" y="3821942"/>
            <a:chExt cx="1473095" cy="1113832"/>
          </a:xfrm>
        </p:grpSpPr>
        <p:pic>
          <p:nvPicPr>
            <p:cNvPr id="41" name="Picture 3"/>
            <p:cNvPicPr>
              <a:picLocks noChangeAspect="1" noChangeArrowheads="1"/>
            </p:cNvPicPr>
            <p:nvPr/>
          </p:nvPicPr>
          <p:blipFill>
            <a:blip r:embed="rId17" cstate="print">
              <a:extLst>
                <a:ext uri="{28A0092B-C50C-407E-A947-70E740481C1C}">
                  <a14:useLocalDpi xmlns="" xmlns:a14="http://schemas.microsoft.com/office/drawing/2010/main" val="0"/>
                </a:ext>
              </a:extLst>
            </a:blip>
            <a:srcRect/>
            <a:stretch>
              <a:fillRect/>
            </a:stretch>
          </p:blipFill>
          <p:spPr bwMode="auto">
            <a:xfrm>
              <a:off x="3589688" y="3821942"/>
              <a:ext cx="1473095" cy="109728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
          <p:nvSpPr>
            <p:cNvPr id="42" name="TextBox 41"/>
            <p:cNvSpPr txBox="1"/>
            <p:nvPr/>
          </p:nvSpPr>
          <p:spPr>
            <a:xfrm>
              <a:off x="3844787" y="4178959"/>
              <a:ext cx="966931" cy="246221"/>
            </a:xfrm>
            <a:prstGeom prst="rect">
              <a:avLst/>
            </a:prstGeom>
            <a:noFill/>
          </p:spPr>
          <p:txBody>
            <a:bodyPr wrap="none" rtlCol="0">
              <a:spAutoFit/>
            </a:bodyPr>
            <a:lstStyle/>
            <a:p>
              <a:pPr marL="0" marR="0" lvl="0" indent="0" defTabSz="914400" eaLnBrk="1" fontAlgn="base" latinLnBrk="0" hangingPunct="1">
                <a:lnSpc>
                  <a:spcPct val="100000"/>
                </a:lnSpc>
                <a:spcBef>
                  <a:spcPct val="0"/>
                </a:spcBef>
                <a:spcAft>
                  <a:spcPct val="0"/>
                </a:spcAft>
                <a:buClrTx/>
                <a:buSzTx/>
                <a:buFontTx/>
                <a:buNone/>
                <a:tabLst/>
                <a:defRPr/>
              </a:pPr>
              <a:r>
                <a:rPr kumimoji="0" lang="fr" sz="1000" b="1"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rPr>
                <a:t>Source au sol</a:t>
              </a:r>
              <a:endParaRPr kumimoji="0" lang="en-GB" sz="1000" b="1"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endParaRPr>
            </a:p>
          </p:txBody>
        </p:sp>
        <p:sp>
          <p:nvSpPr>
            <p:cNvPr id="43" name="TextBox 42"/>
            <p:cNvSpPr txBox="1"/>
            <p:nvPr/>
          </p:nvSpPr>
          <p:spPr>
            <a:xfrm>
              <a:off x="3871735" y="4689553"/>
              <a:ext cx="898003" cy="246221"/>
            </a:xfrm>
            <a:prstGeom prst="rect">
              <a:avLst/>
            </a:prstGeom>
            <a:noFill/>
          </p:spPr>
          <p:txBody>
            <a:bodyPr wrap="none" rtlCol="0">
              <a:spAutoFit/>
            </a:bodyPr>
            <a:lstStyle/>
            <a:p>
              <a:pPr marL="0" marR="0" lvl="0" indent="0" defTabSz="914400" eaLnBrk="1" fontAlgn="base" latinLnBrk="0" hangingPunct="1">
                <a:lnSpc>
                  <a:spcPct val="100000"/>
                </a:lnSpc>
                <a:spcBef>
                  <a:spcPct val="0"/>
                </a:spcBef>
                <a:spcAft>
                  <a:spcPct val="0"/>
                </a:spcAft>
                <a:buClrTx/>
                <a:buSzTx/>
                <a:buFontTx/>
                <a:buNone/>
                <a:tabLst/>
                <a:defRPr/>
              </a:pPr>
              <a:r>
                <a:rPr kumimoji="0" lang="fr" sz="1000" b="1"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rPr>
                <a:t>Source d'eau</a:t>
              </a:r>
              <a:endParaRPr kumimoji="0" lang="en-GB" sz="1000" b="1"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endParaRPr>
            </a:p>
          </p:txBody>
        </p:sp>
      </p:grpSp>
      <p:grpSp>
        <p:nvGrpSpPr>
          <p:cNvPr id="44" name="Group 43"/>
          <p:cNvGrpSpPr/>
          <p:nvPr/>
        </p:nvGrpSpPr>
        <p:grpSpPr>
          <a:xfrm>
            <a:off x="1715592" y="4891841"/>
            <a:ext cx="3216488" cy="1236715"/>
            <a:chOff x="1715591" y="5116658"/>
            <a:chExt cx="3216488" cy="1236715"/>
          </a:xfrm>
        </p:grpSpPr>
        <p:pic>
          <p:nvPicPr>
            <p:cNvPr id="45" name="Picture 4"/>
            <p:cNvPicPr>
              <a:picLocks noChangeAspect="1" noChangeArrowheads="1"/>
            </p:cNvPicPr>
            <p:nvPr/>
          </p:nvPicPr>
          <p:blipFill>
            <a:blip r:embed="rId13" cstate="print">
              <a:extLst>
                <a:ext uri="{28A0092B-C50C-407E-A947-70E740481C1C}">
                  <a14:useLocalDpi xmlns="" xmlns:a14="http://schemas.microsoft.com/office/drawing/2010/main" val="0"/>
                </a:ext>
              </a:extLst>
            </a:blip>
            <a:srcRect/>
            <a:stretch>
              <a:fillRect/>
            </a:stretch>
          </p:blipFill>
          <p:spPr bwMode="auto">
            <a:xfrm>
              <a:off x="3469744" y="5256093"/>
              <a:ext cx="1462335" cy="109728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grpSp>
          <p:nvGrpSpPr>
            <p:cNvPr id="46" name="Group 45"/>
            <p:cNvGrpSpPr/>
            <p:nvPr/>
          </p:nvGrpSpPr>
          <p:grpSpPr>
            <a:xfrm>
              <a:off x="1715591" y="5116658"/>
              <a:ext cx="902728" cy="822960"/>
              <a:chOff x="1715591" y="5116658"/>
              <a:chExt cx="902728" cy="822960"/>
            </a:xfrm>
          </p:grpSpPr>
          <p:pic>
            <p:nvPicPr>
              <p:cNvPr id="50" name="Picture 6"/>
              <p:cNvPicPr>
                <a:picLocks noChangeAspect="1" noChangeArrowheads="1"/>
              </p:cNvPicPr>
              <p:nvPr/>
            </p:nvPicPr>
            <p:blipFill>
              <a:blip r:embed="rId14" cstate="print">
                <a:extLst>
                  <a:ext uri="{28A0092B-C50C-407E-A947-70E740481C1C}">
                    <a14:useLocalDpi xmlns="" xmlns:a14="http://schemas.microsoft.com/office/drawing/2010/main" val="0"/>
                  </a:ext>
                </a:extLst>
              </a:blip>
              <a:srcRect/>
              <a:stretch>
                <a:fillRect/>
              </a:stretch>
            </p:blipFill>
            <p:spPr bwMode="auto">
              <a:xfrm>
                <a:off x="1715591" y="5116658"/>
                <a:ext cx="902728" cy="82296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
            <p:nvSpPr>
              <p:cNvPr id="51" name="TextBox 50"/>
              <p:cNvSpPr txBox="1"/>
              <p:nvPr/>
            </p:nvSpPr>
            <p:spPr>
              <a:xfrm>
                <a:off x="1720316" y="5681623"/>
                <a:ext cx="898003" cy="246221"/>
              </a:xfrm>
              <a:prstGeom prst="rect">
                <a:avLst/>
              </a:prstGeom>
              <a:noFill/>
            </p:spPr>
            <p:txBody>
              <a:bodyPr wrap="square" rtlCol="0">
                <a:spAutoFit/>
              </a:bodyPr>
              <a:lstStyle/>
              <a:p>
                <a:pPr marL="0" marR="0" lvl="0" indent="0" defTabSz="914400" eaLnBrk="1" fontAlgn="base" latinLnBrk="0" hangingPunct="1">
                  <a:lnSpc>
                    <a:spcPct val="100000"/>
                  </a:lnSpc>
                  <a:spcBef>
                    <a:spcPct val="0"/>
                  </a:spcBef>
                  <a:spcAft>
                    <a:spcPct val="0"/>
                  </a:spcAft>
                  <a:buClrTx/>
                  <a:buSzTx/>
                  <a:buFontTx/>
                  <a:buNone/>
                  <a:tabLst/>
                  <a:defRPr/>
                </a:pPr>
                <a:r>
                  <a:rPr kumimoji="0" lang="fr" sz="1000" b="1"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rPr>
                  <a:t>Les copeaux de bois</a:t>
                </a:r>
                <a:endParaRPr kumimoji="0" lang="en-GB" sz="1000" b="1"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endParaRPr>
              </a:p>
            </p:txBody>
          </p:sp>
        </p:grpSp>
        <p:grpSp>
          <p:nvGrpSpPr>
            <p:cNvPr id="47" name="Group 46"/>
            <p:cNvGrpSpPr/>
            <p:nvPr/>
          </p:nvGrpSpPr>
          <p:grpSpPr>
            <a:xfrm>
              <a:off x="2544126" y="5340121"/>
              <a:ext cx="954563" cy="822960"/>
              <a:chOff x="2544126" y="5393254"/>
              <a:chExt cx="954563" cy="822960"/>
            </a:xfrm>
          </p:grpSpPr>
          <p:pic>
            <p:nvPicPr>
              <p:cNvPr id="48" name="Picture 7"/>
              <p:cNvPicPr>
                <a:picLocks noChangeAspect="1" noChangeArrowheads="1"/>
              </p:cNvPicPr>
              <p:nvPr/>
            </p:nvPicPr>
            <p:blipFill>
              <a:blip r:embed="rId15" cstate="print">
                <a:extLst>
                  <a:ext uri="{28A0092B-C50C-407E-A947-70E740481C1C}">
                    <a14:useLocalDpi xmlns="" xmlns:a14="http://schemas.microsoft.com/office/drawing/2010/main" val="0"/>
                  </a:ext>
                </a:extLst>
              </a:blip>
              <a:srcRect/>
              <a:stretch>
                <a:fillRect/>
              </a:stretch>
            </p:blipFill>
            <p:spPr bwMode="auto">
              <a:xfrm>
                <a:off x="2544126" y="5393254"/>
                <a:ext cx="954563" cy="82296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
            <p:nvSpPr>
              <p:cNvPr id="49" name="TextBox 48"/>
              <p:cNvSpPr txBox="1"/>
              <p:nvPr/>
            </p:nvSpPr>
            <p:spPr>
              <a:xfrm>
                <a:off x="2574947" y="5969993"/>
                <a:ext cx="894797" cy="246221"/>
              </a:xfrm>
              <a:prstGeom prst="rect">
                <a:avLst/>
              </a:prstGeom>
              <a:noFill/>
            </p:spPr>
            <p:txBody>
              <a:bodyPr wrap="none" rtlCol="0">
                <a:spAutoFit/>
              </a:bodyPr>
              <a:lstStyle/>
              <a:p>
                <a:pPr marL="0" marR="0" lvl="0" indent="0" defTabSz="914400" eaLnBrk="1" fontAlgn="base" latinLnBrk="0" hangingPunct="1">
                  <a:lnSpc>
                    <a:spcPct val="100000"/>
                  </a:lnSpc>
                  <a:spcBef>
                    <a:spcPct val="0"/>
                  </a:spcBef>
                  <a:spcAft>
                    <a:spcPct val="0"/>
                  </a:spcAft>
                  <a:buClrTx/>
                  <a:buSzTx/>
                  <a:buFontTx/>
                  <a:buNone/>
                  <a:tabLst/>
                  <a:defRPr/>
                </a:pPr>
                <a:r>
                  <a:rPr kumimoji="0" lang="fr" sz="1000" b="1"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rPr>
                  <a:t>Granulés de bois</a:t>
                </a:r>
                <a:endParaRPr kumimoji="0" lang="en-GB" sz="1000" b="1"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endParaRPr>
              </a:p>
            </p:txBody>
          </p:sp>
        </p:grpSp>
      </p:grpSp>
    </p:spTree>
    <p:extLst>
      <p:ext uri="{BB962C8B-B14F-4D97-AF65-F5344CB8AC3E}">
        <p14:creationId xmlns="" xmlns:p14="http://schemas.microsoft.com/office/powerpoint/2010/main" val="85488109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e 1">
            <a:extLst>
              <a:ext uri="{FF2B5EF4-FFF2-40B4-BE49-F238E27FC236}">
                <a16:creationId xmlns="" xmlns:a16="http://schemas.microsoft.com/office/drawing/2014/main" id="{F0DDD3FB-BC1A-6266-4A91-8D70DCA06ABB}"/>
              </a:ext>
            </a:extLst>
          </p:cNvPr>
          <p:cNvGrpSpPr/>
          <p:nvPr/>
        </p:nvGrpSpPr>
        <p:grpSpPr>
          <a:xfrm>
            <a:off x="0" y="5928255"/>
            <a:ext cx="9144000" cy="939270"/>
            <a:chOff x="0" y="5918730"/>
            <a:chExt cx="9144000" cy="939270"/>
          </a:xfrm>
        </p:grpSpPr>
        <p:pic>
          <p:nvPicPr>
            <p:cNvPr id="4" name="Image 3">
              <a:extLst>
                <a:ext uri="{FF2B5EF4-FFF2-40B4-BE49-F238E27FC236}">
                  <a16:creationId xmlns="" xmlns:a16="http://schemas.microsoft.com/office/drawing/2014/main" id="{A6BA642C-AF72-0F1B-B9AD-665E3FF34D6F}"/>
                </a:ext>
              </a:extLst>
            </p:cNvPr>
            <p:cNvPicPr>
              <a:picLocks noChangeAspect="1"/>
            </p:cNvPicPr>
            <p:nvPr/>
          </p:nvPicPr>
          <p:blipFill>
            <a:blip r:embed="rId2" cstate="print"/>
            <a:stretch>
              <a:fillRect/>
            </a:stretch>
          </p:blipFill>
          <p:spPr>
            <a:xfrm>
              <a:off x="304324" y="5918730"/>
              <a:ext cx="1798476" cy="636325"/>
            </a:xfrm>
            <a:prstGeom prst="rect">
              <a:avLst/>
            </a:prstGeom>
          </p:spPr>
        </p:pic>
        <p:sp>
          <p:nvSpPr>
            <p:cNvPr id="7" name="ZoneTexte 6">
              <a:extLst>
                <a:ext uri="{FF2B5EF4-FFF2-40B4-BE49-F238E27FC236}">
                  <a16:creationId xmlns="" xmlns:a16="http://schemas.microsoft.com/office/drawing/2014/main" id="{BB539C5B-DCAA-60F8-A2D0-2BCDF380AB0C}"/>
                </a:ext>
              </a:extLst>
            </p:cNvPr>
            <p:cNvSpPr txBox="1"/>
            <p:nvPr/>
          </p:nvSpPr>
          <p:spPr>
            <a:xfrm>
              <a:off x="2217267" y="6031835"/>
              <a:ext cx="6267450" cy="523220"/>
            </a:xfrm>
            <a:prstGeom prst="rect">
              <a:avLst/>
            </a:prstGeom>
            <a:solidFill>
              <a:schemeClr val="bg1"/>
            </a:solidFill>
          </p:spPr>
          <p:txBody>
            <a:bodyPr wrap="square" rtlCol="0">
              <a:spAutoFit/>
            </a:bodyPr>
            <a:lstStyle/>
            <a:p>
              <a:r>
                <a:rPr lang="fr-FR" sz="1400" dirty="0"/>
                <a:t>Module de formation 3</a:t>
              </a:r>
            </a:p>
            <a:p>
              <a:pPr marL="0" indent="0">
                <a:buNone/>
              </a:pPr>
              <a:r>
                <a:rPr lang="fr" sz="1400" dirty="0"/>
                <a:t>Calcul des critères d'évaluation de SBTool – Échelle du bâtiment</a:t>
              </a:r>
            </a:p>
          </p:txBody>
        </p:sp>
        <p:sp>
          <p:nvSpPr>
            <p:cNvPr id="8" name="Rectangle 7">
              <a:extLst>
                <a:ext uri="{FF2B5EF4-FFF2-40B4-BE49-F238E27FC236}">
                  <a16:creationId xmlns="" xmlns:a16="http://schemas.microsoft.com/office/drawing/2014/main" id="{B20FC95E-042B-2209-D7DF-2302FA43DF26}"/>
                </a:ext>
              </a:extLst>
            </p:cNvPr>
            <p:cNvSpPr/>
            <p:nvPr/>
          </p:nvSpPr>
          <p:spPr>
            <a:xfrm>
              <a:off x="0" y="6572250"/>
              <a:ext cx="9144000" cy="285750"/>
            </a:xfrm>
            <a:prstGeom prst="rect">
              <a:avLst/>
            </a:prstGeom>
            <a:solidFill>
              <a:srgbClr val="1A965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1400" dirty="0"/>
                <a:t>Système de formation Villes MED DURABLES</a:t>
              </a:r>
            </a:p>
          </p:txBody>
        </p:sp>
      </p:grpSp>
      <p:pic>
        <p:nvPicPr>
          <p:cNvPr id="1036" name="Picture 12"/>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5180714" y="4428075"/>
            <a:ext cx="4351939" cy="147528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3" name="Segnaposto contenuto 2">
            <a:extLst>
              <a:ext uri="{FF2B5EF4-FFF2-40B4-BE49-F238E27FC236}">
                <a16:creationId xmlns="" xmlns:a16="http://schemas.microsoft.com/office/drawing/2014/main" id="{86F2EB93-A63A-4210-B86A-E5FCAD7D8D7F}"/>
              </a:ext>
            </a:extLst>
          </p:cNvPr>
          <p:cNvSpPr>
            <a:spLocks noGrp="1"/>
          </p:cNvSpPr>
          <p:nvPr>
            <p:ph idx="4294967295"/>
          </p:nvPr>
        </p:nvSpPr>
        <p:spPr>
          <a:xfrm>
            <a:off x="243150" y="1609567"/>
            <a:ext cx="5761865" cy="4286266"/>
          </a:xfrm>
          <a:prstGeom prst="rect">
            <a:avLst/>
          </a:prstGeom>
        </p:spPr>
        <p:txBody>
          <a:bodyPr>
            <a:noAutofit/>
          </a:bodyPr>
          <a:lstStyle/>
          <a:p>
            <a:pPr marL="0" indent="0">
              <a:buNone/>
            </a:pPr>
            <a:r>
              <a:rPr lang="fr" sz="1800" dirty="0"/>
              <a:t>Cet indicateur évalue la part des énergies renouvelables dans la consommation finale d'énergie thermique et donc la mesure dans laquelle les énergies renouvelables se sont substituées aux énergies fossiles et ont donc contribué à la décarbonation de l'économie spatiale méditerranéenne.</a:t>
            </a:r>
          </a:p>
          <a:p>
            <a:pPr marL="0" lvl="0" indent="0">
              <a:spcBef>
                <a:spcPts val="1800"/>
              </a:spcBef>
              <a:buNone/>
            </a:pPr>
            <a:r>
              <a:rPr lang="fr" sz="1800" dirty="0" smtClean="0"/>
              <a:t>Il </a:t>
            </a:r>
            <a:r>
              <a:rPr lang="fr" sz="1800" dirty="0" smtClean="0">
                <a:solidFill>
                  <a:prstClr val="black"/>
                </a:solidFill>
              </a:rPr>
              <a:t>quantifie </a:t>
            </a:r>
            <a:r>
              <a:rPr lang="fr" sz="1800" dirty="0">
                <a:solidFill>
                  <a:prstClr val="black"/>
                </a:solidFill>
              </a:rPr>
              <a:t>également les progrès vers les objectifs Europe 2020 et 2030 pour les énergies renouvelables.</a:t>
            </a:r>
            <a:endParaRPr lang="en-US" sz="1800" dirty="0">
              <a:solidFill>
                <a:prstClr val="black"/>
              </a:solidFill>
            </a:endParaRPr>
          </a:p>
        </p:txBody>
      </p:sp>
      <p:sp>
        <p:nvSpPr>
          <p:cNvPr id="5" name="Segnaposto numero diapositiva 4">
            <a:extLst>
              <a:ext uri="{FF2B5EF4-FFF2-40B4-BE49-F238E27FC236}">
                <a16:creationId xmlns="" xmlns:a16="http://schemas.microsoft.com/office/drawing/2014/main" id="{C58E2E09-0757-483E-AD0C-4C42867B117B}"/>
              </a:ext>
            </a:extLst>
          </p:cNvPr>
          <p:cNvSpPr>
            <a:spLocks noGrp="1"/>
          </p:cNvSpPr>
          <p:nvPr>
            <p:ph type="sldNum" sz="quarter" idx="12"/>
          </p:nvPr>
        </p:nvSpPr>
        <p:spPr>
          <a:xfrm>
            <a:off x="7010400" y="6574836"/>
            <a:ext cx="2133600" cy="283164"/>
          </a:xfrm>
        </p:spPr>
        <p:txBody>
          <a:bodyPr/>
          <a:lstStyle/>
          <a:p>
            <a:fld id="{243FB592-B9A9-49AA-A86F-4031F7B97808}" type="slidenum">
              <a:rPr lang="en-US" smtClean="0"/>
              <a:pPr/>
              <a:t>8</a:t>
            </a:fld>
            <a:endParaRPr lang="en-US"/>
          </a:p>
        </p:txBody>
      </p:sp>
      <p:sp>
        <p:nvSpPr>
          <p:cNvPr id="6" name="Segnaposto contenuto 2">
            <a:extLst>
              <a:ext uri="{FF2B5EF4-FFF2-40B4-BE49-F238E27FC236}">
                <a16:creationId xmlns="" xmlns:a16="http://schemas.microsoft.com/office/drawing/2014/main" id="{86F2EB93-A63A-4210-B86A-E5FCAD7D8D7F}"/>
              </a:ext>
            </a:extLst>
          </p:cNvPr>
          <p:cNvSpPr txBox="1">
            <a:spLocks/>
          </p:cNvSpPr>
          <p:nvPr/>
        </p:nvSpPr>
        <p:spPr>
          <a:xfrm>
            <a:off x="268224" y="902208"/>
            <a:ext cx="7840606" cy="529777"/>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Font typeface="Arial" panose="020B0604020202020204" pitchFamily="34" charset="0"/>
              <a:buNone/>
            </a:pPr>
            <a:r>
              <a:rPr lang="fr" b="1" u="sng" dirty="0">
                <a:latin typeface="Calibri" panose="020F0502020204030204" pitchFamily="34" charset="0"/>
                <a:cs typeface="Calibri" panose="020F0502020204030204" pitchFamily="34" charset="0"/>
              </a:rPr>
              <a:t>DESCRIPTION</a:t>
            </a:r>
            <a:endParaRPr lang="it-IT" dirty="0"/>
          </a:p>
        </p:txBody>
      </p:sp>
      <p:pic>
        <p:nvPicPr>
          <p:cNvPr id="1026" name="Picture 2"/>
          <p:cNvPicPr>
            <a:picLocks noChangeAspect="1" noChangeArrowheads="1"/>
          </p:cNvPicPr>
          <p:nvPr/>
        </p:nvPicPr>
        <p:blipFill>
          <a:blip r:embed="rId4">
            <a:extLst>
              <a:ext uri="{28A0092B-C50C-407E-A947-70E740481C1C}">
                <a14:useLocalDpi xmlns="" xmlns:a14="http://schemas.microsoft.com/office/drawing/2010/main" val="0"/>
              </a:ext>
            </a:extLst>
          </a:blip>
          <a:srcRect/>
          <a:stretch>
            <a:fillRect/>
          </a:stretch>
        </p:blipFill>
        <p:spPr bwMode="auto">
          <a:xfrm>
            <a:off x="6005015" y="1682085"/>
            <a:ext cx="2926165" cy="2074243"/>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pic>
        <p:nvPicPr>
          <p:cNvPr id="24" name="Picture 2">
            <a:hlinkClick r:id="rId5"/>
          </p:cNvPr>
          <p:cNvPicPr>
            <a:picLocks noChangeAspect="1" noChangeArrowheads="1"/>
          </p:cNvPicPr>
          <p:nvPr/>
        </p:nvPicPr>
        <p:blipFill>
          <a:blip r:embed="rId6" cstate="print">
            <a:extLst>
              <a:ext uri="{28A0092B-C50C-407E-A947-70E740481C1C}">
                <a14:useLocalDpi xmlns="" xmlns:a14="http://schemas.microsoft.com/office/drawing/2010/main" val="0"/>
              </a:ext>
            </a:extLst>
          </a:blip>
          <a:srcRect/>
          <a:stretch>
            <a:fillRect/>
          </a:stretch>
        </p:blipFill>
        <p:spPr bwMode="auto">
          <a:xfrm>
            <a:off x="8108830" y="778843"/>
            <a:ext cx="990145" cy="541957"/>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
        <p:nvSpPr>
          <p:cNvPr id="25" name="Titolo 1">
            <a:extLst>
              <a:ext uri="{FF2B5EF4-FFF2-40B4-BE49-F238E27FC236}">
                <a16:creationId xmlns="" xmlns:a16="http://schemas.microsoft.com/office/drawing/2014/main" id="{16A089E5-01BB-4338-9765-31AF63FC0C37}"/>
              </a:ext>
            </a:extLst>
          </p:cNvPr>
          <p:cNvSpPr>
            <a:spLocks noGrp="1"/>
          </p:cNvSpPr>
          <p:nvPr>
            <p:ph type="title"/>
          </p:nvPr>
        </p:nvSpPr>
        <p:spPr>
          <a:xfrm>
            <a:off x="0" y="0"/>
            <a:ext cx="9144000" cy="709613"/>
          </a:xfrm>
        </p:spPr>
        <p:txBody>
          <a:bodyPr>
            <a:noAutofit/>
          </a:bodyPr>
          <a:lstStyle/>
          <a:p>
            <a:r>
              <a:rPr lang="fr" dirty="0">
                <a:solidFill>
                  <a:schemeClr val="tx1"/>
                </a:solidFill>
              </a:rPr>
              <a:t>B.1.4 - ÉNERGIES RENOUVELABLES DANS LA CONSOMMATION </a:t>
            </a:r>
            <a:br>
              <a:rPr lang="fr" dirty="0">
                <a:solidFill>
                  <a:schemeClr val="tx1"/>
                </a:solidFill>
              </a:rPr>
            </a:br>
            <a:r>
              <a:rPr lang="fr" dirty="0">
                <a:solidFill>
                  <a:schemeClr val="tx1"/>
                </a:solidFill>
              </a:rPr>
              <a:t>TOTALE D'ÉNERGIE THERMIQUE</a:t>
            </a:r>
            <a:endParaRPr lang="it-IT" dirty="0">
              <a:solidFill>
                <a:schemeClr val="tx1"/>
              </a:solidFill>
            </a:endParaRPr>
          </a:p>
        </p:txBody>
      </p:sp>
    </p:spTree>
    <p:extLst>
      <p:ext uri="{BB962C8B-B14F-4D97-AF65-F5344CB8AC3E}">
        <p14:creationId xmlns="" xmlns:p14="http://schemas.microsoft.com/office/powerpoint/2010/main" val="124293987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egnaposto numero diapositiva 4">
            <a:extLst>
              <a:ext uri="{FF2B5EF4-FFF2-40B4-BE49-F238E27FC236}">
                <a16:creationId xmlns="" xmlns:a16="http://schemas.microsoft.com/office/drawing/2014/main" id="{C58E2E09-0757-483E-AD0C-4C42867B117B}"/>
              </a:ext>
            </a:extLst>
          </p:cNvPr>
          <p:cNvSpPr>
            <a:spLocks noGrp="1"/>
          </p:cNvSpPr>
          <p:nvPr>
            <p:ph type="sldNum" sz="quarter" idx="12"/>
          </p:nvPr>
        </p:nvSpPr>
        <p:spPr>
          <a:xfrm>
            <a:off x="7010400" y="6572250"/>
            <a:ext cx="2133600" cy="285750"/>
          </a:xfrm>
        </p:spPr>
        <p:txBody>
          <a:bodyPr/>
          <a:lstStyle/>
          <a:p>
            <a:fld id="{243FB592-B9A9-49AA-A86F-4031F7B97808}" type="slidenum">
              <a:rPr lang="en-US" smtClean="0"/>
              <a:pPr/>
              <a:t>9</a:t>
            </a:fld>
            <a:endParaRPr lang="en-US"/>
          </a:p>
        </p:txBody>
      </p:sp>
      <p:sp>
        <p:nvSpPr>
          <p:cNvPr id="6" name="Segnaposto contenuto 2">
            <a:extLst>
              <a:ext uri="{FF2B5EF4-FFF2-40B4-BE49-F238E27FC236}">
                <a16:creationId xmlns="" xmlns:a16="http://schemas.microsoft.com/office/drawing/2014/main" id="{86F2EB93-A63A-4210-B86A-E5FCAD7D8D7F}"/>
              </a:ext>
            </a:extLst>
          </p:cNvPr>
          <p:cNvSpPr txBox="1">
            <a:spLocks/>
          </p:cNvSpPr>
          <p:nvPr/>
        </p:nvSpPr>
        <p:spPr>
          <a:xfrm>
            <a:off x="268224" y="902208"/>
            <a:ext cx="7840606" cy="529777"/>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Font typeface="Arial" panose="020B0604020202020204" pitchFamily="34" charset="0"/>
              <a:buNone/>
            </a:pPr>
            <a:r>
              <a:rPr lang="fr" b="1" u="sng" dirty="0">
                <a:solidFill>
                  <a:prstClr val="black"/>
                </a:solidFill>
                <a:cs typeface="Calibri" panose="020F0502020204030204" pitchFamily="34" charset="0"/>
              </a:rPr>
              <a:t>LIMITE ET PORTÉE</a:t>
            </a:r>
            <a:endParaRPr lang="it-IT" dirty="0">
              <a:solidFill>
                <a:prstClr val="black"/>
              </a:solidFill>
            </a:endParaRPr>
          </a:p>
        </p:txBody>
      </p:sp>
      <p:sp>
        <p:nvSpPr>
          <p:cNvPr id="8" name="Segnaposto contenuto 2">
            <a:extLst>
              <a:ext uri="{FF2B5EF4-FFF2-40B4-BE49-F238E27FC236}">
                <a16:creationId xmlns="" xmlns:a16="http://schemas.microsoft.com/office/drawing/2014/main" id="{86F2EB93-A63A-4210-B86A-E5FCAD7D8D7F}"/>
              </a:ext>
            </a:extLst>
          </p:cNvPr>
          <p:cNvSpPr txBox="1">
            <a:spLocks/>
          </p:cNvSpPr>
          <p:nvPr/>
        </p:nvSpPr>
        <p:spPr>
          <a:xfrm>
            <a:off x="243150" y="1535425"/>
            <a:ext cx="8666072" cy="451938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fr" sz="1800" dirty="0"/>
              <a:t>La limite d'évaluation est le bâtiment.</a:t>
            </a:r>
            <a:endParaRPr lang="en-US" sz="1800" dirty="0"/>
          </a:p>
          <a:p>
            <a:pPr marL="0" indent="0">
              <a:buNone/>
            </a:pPr>
            <a:endParaRPr lang="en-US" sz="1050" dirty="0"/>
          </a:p>
          <a:p>
            <a:pPr marL="0" indent="0">
              <a:buNone/>
            </a:pPr>
            <a:r>
              <a:rPr lang="fr" sz="1800" dirty="0"/>
              <a:t>Le périmètre de l'indicateur comprend les usages énergétiques suivants, également appelés prestations </a:t>
            </a:r>
            <a:r>
              <a:rPr lang="fr" sz="1800" b="1" dirty="0"/>
              <a:t>techniques du bâtiment </a:t>
            </a:r>
            <a:r>
              <a:rPr lang="fr" sz="1800" dirty="0"/>
              <a:t>:</a:t>
            </a:r>
          </a:p>
          <a:p>
            <a:pPr>
              <a:buFont typeface="Courier New" panose="02070309020205020404" pitchFamily="49" charset="0"/>
              <a:buChar char="o"/>
            </a:pPr>
            <a:r>
              <a:rPr lang="fr" sz="1800" dirty="0">
                <a:solidFill>
                  <a:prstClr val="black"/>
                </a:solidFill>
              </a:rPr>
              <a:t>chauffage ,</a:t>
            </a:r>
            <a:endParaRPr lang="en-US" sz="1800" dirty="0">
              <a:solidFill>
                <a:prstClr val="black"/>
              </a:solidFill>
            </a:endParaRPr>
          </a:p>
          <a:p>
            <a:pPr>
              <a:buFont typeface="Courier New" panose="02070309020205020404" pitchFamily="49" charset="0"/>
              <a:buChar char="o"/>
            </a:pPr>
            <a:r>
              <a:rPr lang="fr" sz="1800" dirty="0">
                <a:solidFill>
                  <a:prstClr val="black"/>
                </a:solidFill>
              </a:rPr>
              <a:t>refroidissement ,</a:t>
            </a:r>
            <a:endParaRPr lang="en-US" sz="1800" dirty="0">
              <a:solidFill>
                <a:prstClr val="black"/>
              </a:solidFill>
            </a:endParaRPr>
          </a:p>
          <a:p>
            <a:pPr>
              <a:buFont typeface="Courier New" panose="02070309020205020404" pitchFamily="49" charset="0"/>
              <a:buChar char="o"/>
            </a:pPr>
            <a:r>
              <a:rPr lang="fr" sz="1800" dirty="0"/>
              <a:t>ventilation,</a:t>
            </a:r>
          </a:p>
          <a:p>
            <a:pPr>
              <a:buFont typeface="Courier New" panose="02070309020205020404" pitchFamily="49" charset="0"/>
              <a:buChar char="o"/>
            </a:pPr>
            <a:r>
              <a:rPr lang="fr" sz="1800" dirty="0">
                <a:solidFill>
                  <a:prstClr val="black"/>
                </a:solidFill>
              </a:rPr>
              <a:t>eau chaude domestique</a:t>
            </a:r>
            <a:endParaRPr lang="en-US" sz="1800" dirty="0">
              <a:solidFill>
                <a:prstClr val="black"/>
              </a:solidFill>
            </a:endParaRPr>
          </a:p>
          <a:p>
            <a:pPr marL="0" indent="0">
              <a:buNone/>
            </a:pPr>
            <a:endParaRPr lang="en-US" sz="1800" dirty="0">
              <a:solidFill>
                <a:prstClr val="black"/>
              </a:solidFill>
            </a:endParaRPr>
          </a:p>
          <a:p>
            <a:pPr marL="0" indent="0">
              <a:buNone/>
            </a:pPr>
            <a:r>
              <a:rPr lang="fr" sz="1800" dirty="0">
                <a:solidFill>
                  <a:prstClr val="black"/>
                </a:solidFill>
              </a:rPr>
              <a:t>L' utilisation d'énergie est appelée consommation d' </a:t>
            </a:r>
            <a:r>
              <a:rPr lang="fr" sz="1800" b="1" dirty="0">
                <a:solidFill>
                  <a:prstClr val="black"/>
                </a:solidFill>
              </a:rPr>
              <a:t>énergie opérationnelle </a:t>
            </a:r>
            <a:r>
              <a:rPr lang="fr" sz="1800" dirty="0">
                <a:solidFill>
                  <a:prstClr val="black"/>
                </a:solidFill>
              </a:rPr>
              <a:t>.</a:t>
            </a:r>
            <a:endParaRPr lang="en-US" sz="1800" dirty="0">
              <a:solidFill>
                <a:prstClr val="black"/>
              </a:solidFill>
            </a:endParaRPr>
          </a:p>
        </p:txBody>
      </p:sp>
      <p:pic>
        <p:nvPicPr>
          <p:cNvPr id="9" name="Picture 2">
            <a:hlinkClick r:id="rId2"/>
          </p:cNvPr>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8108830" y="778843"/>
            <a:ext cx="990145" cy="541957"/>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
        <p:nvSpPr>
          <p:cNvPr id="10" name="Titolo 1">
            <a:extLst>
              <a:ext uri="{FF2B5EF4-FFF2-40B4-BE49-F238E27FC236}">
                <a16:creationId xmlns="" xmlns:a16="http://schemas.microsoft.com/office/drawing/2014/main" id="{16A089E5-01BB-4338-9765-31AF63FC0C37}"/>
              </a:ext>
            </a:extLst>
          </p:cNvPr>
          <p:cNvSpPr>
            <a:spLocks noGrp="1"/>
          </p:cNvSpPr>
          <p:nvPr>
            <p:ph type="title"/>
          </p:nvPr>
        </p:nvSpPr>
        <p:spPr>
          <a:xfrm>
            <a:off x="0" y="0"/>
            <a:ext cx="9144000" cy="709613"/>
          </a:xfrm>
        </p:spPr>
        <p:txBody>
          <a:bodyPr>
            <a:noAutofit/>
          </a:bodyPr>
          <a:lstStyle/>
          <a:p>
            <a:r>
              <a:rPr lang="fr" dirty="0">
                <a:solidFill>
                  <a:schemeClr val="tx1"/>
                </a:solidFill>
              </a:rPr>
              <a:t>B.1.4 - ÉNERGIES RENOUVELABLES DANS LA CONSOMMATION </a:t>
            </a:r>
            <a:br>
              <a:rPr lang="fr" dirty="0">
                <a:solidFill>
                  <a:schemeClr val="tx1"/>
                </a:solidFill>
              </a:rPr>
            </a:br>
            <a:r>
              <a:rPr lang="fr" dirty="0">
                <a:solidFill>
                  <a:schemeClr val="tx1"/>
                </a:solidFill>
              </a:rPr>
              <a:t>TOTALE D'ÉNERGIE THERMIQUE</a:t>
            </a:r>
            <a:endParaRPr lang="it-IT" dirty="0">
              <a:solidFill>
                <a:schemeClr val="tx1"/>
              </a:solidFill>
            </a:endParaRPr>
          </a:p>
        </p:txBody>
      </p:sp>
      <p:grpSp>
        <p:nvGrpSpPr>
          <p:cNvPr id="2" name="Groupe 1">
            <a:extLst>
              <a:ext uri="{FF2B5EF4-FFF2-40B4-BE49-F238E27FC236}">
                <a16:creationId xmlns="" xmlns:a16="http://schemas.microsoft.com/office/drawing/2014/main" id="{D29A9D68-1B6A-68E5-1240-7BD4AEC679D7}"/>
              </a:ext>
            </a:extLst>
          </p:cNvPr>
          <p:cNvGrpSpPr/>
          <p:nvPr/>
        </p:nvGrpSpPr>
        <p:grpSpPr>
          <a:xfrm>
            <a:off x="0" y="5928255"/>
            <a:ext cx="9144000" cy="939270"/>
            <a:chOff x="0" y="5918730"/>
            <a:chExt cx="9144000" cy="939270"/>
          </a:xfrm>
        </p:grpSpPr>
        <p:pic>
          <p:nvPicPr>
            <p:cNvPr id="3" name="Image 2">
              <a:extLst>
                <a:ext uri="{FF2B5EF4-FFF2-40B4-BE49-F238E27FC236}">
                  <a16:creationId xmlns="" xmlns:a16="http://schemas.microsoft.com/office/drawing/2014/main" id="{1FB0E853-55B7-FB1A-9EF5-8EFCC3913247}"/>
                </a:ext>
              </a:extLst>
            </p:cNvPr>
            <p:cNvPicPr>
              <a:picLocks noChangeAspect="1"/>
            </p:cNvPicPr>
            <p:nvPr/>
          </p:nvPicPr>
          <p:blipFill>
            <a:blip r:embed="rId4" cstate="print"/>
            <a:stretch>
              <a:fillRect/>
            </a:stretch>
          </p:blipFill>
          <p:spPr>
            <a:xfrm>
              <a:off x="304324" y="5918730"/>
              <a:ext cx="1798476" cy="636325"/>
            </a:xfrm>
            <a:prstGeom prst="rect">
              <a:avLst/>
            </a:prstGeom>
          </p:spPr>
        </p:pic>
        <p:sp>
          <p:nvSpPr>
            <p:cNvPr id="4" name="ZoneTexte 3">
              <a:extLst>
                <a:ext uri="{FF2B5EF4-FFF2-40B4-BE49-F238E27FC236}">
                  <a16:creationId xmlns="" xmlns:a16="http://schemas.microsoft.com/office/drawing/2014/main" id="{961FE706-A723-D56B-B14E-1F18E96D3AF5}"/>
                </a:ext>
              </a:extLst>
            </p:cNvPr>
            <p:cNvSpPr txBox="1"/>
            <p:nvPr/>
          </p:nvSpPr>
          <p:spPr>
            <a:xfrm>
              <a:off x="2217267" y="6031835"/>
              <a:ext cx="6267450" cy="523220"/>
            </a:xfrm>
            <a:prstGeom prst="rect">
              <a:avLst/>
            </a:prstGeom>
            <a:solidFill>
              <a:schemeClr val="bg1"/>
            </a:solidFill>
          </p:spPr>
          <p:txBody>
            <a:bodyPr wrap="square" rtlCol="0">
              <a:spAutoFit/>
            </a:bodyPr>
            <a:lstStyle/>
            <a:p>
              <a:r>
                <a:rPr lang="fr-FR" sz="1400" dirty="0"/>
                <a:t>Module de formation 3</a:t>
              </a:r>
            </a:p>
            <a:p>
              <a:pPr marL="0" indent="0">
                <a:buNone/>
              </a:pPr>
              <a:r>
                <a:rPr lang="fr" sz="1400" dirty="0"/>
                <a:t>Calcul des critères d'évaluation de SBTool – Échelle du bâtiment</a:t>
              </a:r>
            </a:p>
          </p:txBody>
        </p:sp>
        <p:sp>
          <p:nvSpPr>
            <p:cNvPr id="7" name="Rectangle 6">
              <a:extLst>
                <a:ext uri="{FF2B5EF4-FFF2-40B4-BE49-F238E27FC236}">
                  <a16:creationId xmlns="" xmlns:a16="http://schemas.microsoft.com/office/drawing/2014/main" id="{C0A5ED7F-3B79-1A5F-EBB4-82125F568EC4}"/>
                </a:ext>
              </a:extLst>
            </p:cNvPr>
            <p:cNvSpPr/>
            <p:nvPr/>
          </p:nvSpPr>
          <p:spPr>
            <a:xfrm>
              <a:off x="0" y="6572250"/>
              <a:ext cx="9144000" cy="285750"/>
            </a:xfrm>
            <a:prstGeom prst="rect">
              <a:avLst/>
            </a:prstGeom>
            <a:solidFill>
              <a:srgbClr val="1A965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1400" dirty="0"/>
                <a:t>Système de formation Villes MED DURABLES</a:t>
              </a:r>
            </a:p>
          </p:txBody>
        </p:sp>
      </p:grpSp>
    </p:spTree>
    <p:extLst>
      <p:ext uri="{BB962C8B-B14F-4D97-AF65-F5344CB8AC3E}">
        <p14:creationId xmlns="" xmlns:p14="http://schemas.microsoft.com/office/powerpoint/2010/main" val="3664038377"/>
      </p:ext>
    </p:extLst>
  </p:cSld>
  <p:clrMapOvr>
    <a:masterClrMapping/>
  </p:clrMapOvr>
</p:sld>
</file>

<file path=ppt/theme/theme1.xml><?xml version="1.0" encoding="utf-8"?>
<a:theme xmlns:a="http://schemas.openxmlformats.org/drawingml/2006/main" name="Larissa">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Larissa">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Larissa">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A1F60BDB20EF664A9118B81CB099702B" ma:contentTypeVersion="17" ma:contentTypeDescription="Crée un document." ma:contentTypeScope="" ma:versionID="401b2652c6e92f56d8ee4e284eb80a80">
  <xsd:schema xmlns:xsd="http://www.w3.org/2001/XMLSchema" xmlns:xs="http://www.w3.org/2001/XMLSchema" xmlns:p="http://schemas.microsoft.com/office/2006/metadata/properties" xmlns:ns2="7703844f-ab03-448f-aed1-f35d29f3bcba" xmlns:ns3="019ad8dd-0490-40d8-9346-bcbaec298f68" targetNamespace="http://schemas.microsoft.com/office/2006/metadata/properties" ma:root="true" ma:fieldsID="a34331db33b1c1f3505a1f9eb80b976b" ns2:_="" ns3:_="">
    <xsd:import namespace="7703844f-ab03-448f-aed1-f35d29f3bcba"/>
    <xsd:import namespace="019ad8dd-0490-40d8-9346-bcbaec298f68"/>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GenerationTime" minOccurs="0"/>
                <xsd:element ref="ns2:MediaServiceEventHashCode" minOccurs="0"/>
                <xsd:element ref="ns2:MediaServiceOCR" minOccurs="0"/>
                <xsd:element ref="ns2:MediaServiceDateTaken" minOccurs="0"/>
                <xsd:element ref="ns2:MediaServiceAutoKeyPoints" minOccurs="0"/>
                <xsd:element ref="ns2:MediaServiceKeyPoints" minOccurs="0"/>
                <xsd:element ref="ns2:MediaLengthInSeconds" minOccurs="0"/>
                <xsd:element ref="ns2:MediaServiceLocation" minOccurs="0"/>
                <xsd:element ref="ns3:SharedWithUsers" minOccurs="0"/>
                <xsd:element ref="ns3:SharedWithDetails" minOccurs="0"/>
                <xsd:element ref="ns2:lcf76f155ced4ddcb4097134ff3c332f" minOccurs="0"/>
                <xsd:element ref="ns3:TaxCatchAll"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703844f-ab03-448f-aed1-f35d29f3bcb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element name="MediaLengthInSeconds" ma:index="17" nillable="true" ma:displayName="MediaLengthInSeconds" ma:hidden="true" ma:internalName="MediaLengthInSeconds" ma:readOnly="true">
      <xsd:simpleType>
        <xsd:restriction base="dms:Unknown"/>
      </xsd:simpleType>
    </xsd:element>
    <xsd:element name="MediaServiceLocation" ma:index="18" nillable="true" ma:displayName="Location" ma:internalName="MediaServiceLocation" ma:readOnly="true">
      <xsd:simpleType>
        <xsd:restriction base="dms:Text"/>
      </xsd:simpleType>
    </xsd:element>
    <xsd:element name="lcf76f155ced4ddcb4097134ff3c332f" ma:index="22" nillable="true" ma:taxonomy="true" ma:internalName="lcf76f155ced4ddcb4097134ff3c332f" ma:taxonomyFieldName="MediaServiceImageTags" ma:displayName="Balises d’images" ma:readOnly="false" ma:fieldId="{5cf76f15-5ced-4ddc-b409-7134ff3c332f}" ma:taxonomyMulti="true" ma:sspId="d19f90c4-00d9-45b7-bc62-04f95cbe7a8b"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19ad8dd-0490-40d8-9346-bcbaec298f68" elementFormDefault="qualified">
    <xsd:import namespace="http://schemas.microsoft.com/office/2006/documentManagement/types"/>
    <xsd:import namespace="http://schemas.microsoft.com/office/infopath/2007/PartnerControls"/>
    <xsd:element name="SharedWithUsers" ma:index="19" nillable="true" ma:displayName="Partagé avec"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Partagé avec détails" ma:internalName="SharedWithDetails" ma:readOnly="true">
      <xsd:simpleType>
        <xsd:restriction base="dms:Note">
          <xsd:maxLength value="255"/>
        </xsd:restriction>
      </xsd:simpleType>
    </xsd:element>
    <xsd:element name="TaxCatchAll" ma:index="23" nillable="true" ma:displayName="Taxonomy Catch All Column" ma:hidden="true" ma:list="{07d53e59-e4d3-4622-810c-8f54b24dddd0}" ma:internalName="TaxCatchAll" ma:showField="CatchAllData" ma:web="019ad8dd-0490-40d8-9346-bcbaec298f68">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TaxCatchAll xmlns="019ad8dd-0490-40d8-9346-bcbaec298f68" xsi:nil="true"/>
    <lcf76f155ced4ddcb4097134ff3c332f xmlns="7703844f-ab03-448f-aed1-f35d29f3bcba">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50439FE5-5A20-4F3A-8E4E-11CC335842B4}">
  <ds:schemaRefs>
    <ds:schemaRef ds:uri="http://schemas.microsoft.com/sharepoint/v3/contenttype/forms"/>
  </ds:schemaRefs>
</ds:datastoreItem>
</file>

<file path=customXml/itemProps2.xml><?xml version="1.0" encoding="utf-8"?>
<ds:datastoreItem xmlns:ds="http://schemas.openxmlformats.org/officeDocument/2006/customXml" ds:itemID="{30FC6438-0DD6-4194-AC6C-21F0A08671F3}"/>
</file>

<file path=customXml/itemProps3.xml><?xml version="1.0" encoding="utf-8"?>
<ds:datastoreItem xmlns:ds="http://schemas.openxmlformats.org/officeDocument/2006/customXml" ds:itemID="{96A212C7-0856-4C62-B205-315AD3855BB6}">
  <ds:schemaRefs>
    <ds:schemaRef ds:uri="http://schemas.microsoft.com/office/2006/metadata/properties"/>
    <ds:schemaRef ds:uri="http://schemas.microsoft.com/office/infopath/2007/PartnerControls"/>
    <ds:schemaRef ds:uri="019ad8dd-0490-40d8-9346-bcbaec298f68"/>
    <ds:schemaRef ds:uri="7703844f-ab03-448f-aed1-f35d29f3bcba"/>
  </ds:schemaRefs>
</ds:datastoreItem>
</file>

<file path=docProps/app.xml><?xml version="1.0" encoding="utf-8"?>
<Properties xmlns="http://schemas.openxmlformats.org/officeDocument/2006/extended-properties" xmlns:vt="http://schemas.openxmlformats.org/officeDocument/2006/docPropsVTypes">
  <TotalTime>20566</TotalTime>
  <Words>3543</Words>
  <Application>Microsoft Office PowerPoint</Application>
  <PresentationFormat>Affichage à l'écran (4:3)</PresentationFormat>
  <Paragraphs>513</Paragraphs>
  <Slides>37</Slides>
  <Notes>2</Notes>
  <HiddenSlides>0</HiddenSlides>
  <MMClips>0</MMClips>
  <ScaleCrop>false</ScaleCrop>
  <HeadingPairs>
    <vt:vector size="4" baseType="variant">
      <vt:variant>
        <vt:lpstr>Thème</vt:lpstr>
      </vt:variant>
      <vt:variant>
        <vt:i4>1</vt:i4>
      </vt:variant>
      <vt:variant>
        <vt:lpstr>Titres des diapositives</vt:lpstr>
      </vt:variant>
      <vt:variant>
        <vt:i4>37</vt:i4>
      </vt:variant>
    </vt:vector>
  </HeadingPairs>
  <TitlesOfParts>
    <vt:vector size="38" baseType="lpstr">
      <vt:lpstr>Larissa</vt:lpstr>
      <vt:lpstr>Diapositive 1</vt:lpstr>
      <vt:lpstr>B.1.4 - ÉNERGIES RENOUVELABLES DANS LA CONSOMMATION  TOTALE D'ÉNERGIE THERMIQUE</vt:lpstr>
      <vt:lpstr>B.1.4 - ÉNERGIES RENOUVELABLES DANS LA CONSOMMATION  TOTALE D'ÉNERGIE THERMIQUE</vt:lpstr>
      <vt:lpstr>B.1.4 - ÉNERGIES RENOUVELABLES DANS LA CONSOMMATION  TOTALE D'ÉNERGIE THERMIQUE</vt:lpstr>
      <vt:lpstr>B.1.4 - ÉNERGIES RENOUVELABLES DANS LA CONSOMMATION  TOTALE D'ÉNERGIE THERMIQUE</vt:lpstr>
      <vt:lpstr>B.1.4 - ÉNERGIES RENOUVELABLES DANS  LA CONSOMMATION TOTALE D'ÉNERGIE </vt:lpstr>
      <vt:lpstr>B.1.4 - ÉNERGIES RENOUVELABLES DANS LA CONSOMMATION  TOTALE D'ÉNERGIE THERMIQUE</vt:lpstr>
      <vt:lpstr>B.1.4 - ÉNERGIES RENOUVELABLES DANS LA CONSOMMATION  TOTALE D'ÉNERGIE THERMIQUE</vt:lpstr>
      <vt:lpstr>B.1.4 - ÉNERGIES RENOUVELABLES DANS LA CONSOMMATION  TOTALE D'ÉNERGIE THERMIQUE</vt:lpstr>
      <vt:lpstr>B.1.4 - ÉNERGIES RENOUVELABLES DANS LA   TOTALE D'ÉNERGIE THERMIQUE</vt:lpstr>
      <vt:lpstr>B.1.4 - ÉNERGIES RENOUVELABLES DANS LA CONSOMMATION  TOTALE D'ÉNERGIE THERMIQUE</vt:lpstr>
      <vt:lpstr>B.1.4 - ÉNERGIES RENOUVELABLES DANS LA CONSOMMATION  TOTALE D'ÉNERGIE THERMIQUE</vt:lpstr>
      <vt:lpstr>B.1.4 - ÉNERGIES RENOUVELABLES DANS LA CONSOMMATION  TOTALE D'ÉNERGIE THERMIQUE</vt:lpstr>
      <vt:lpstr>B.1.4 - ÉNERGIES RENOUVELABLES DANS LA CONSOMMATION  TOTALE D'ÉNERGIE THERMIQUE</vt:lpstr>
      <vt:lpstr>B.1.4 - ÉNERGIES RENOUVELABLES DANS LA CONSOMMATION  TOTALE D'ÉNERGIE THERMIQUE</vt:lpstr>
      <vt:lpstr>B.1.4 - ÉNERGIES RENOUVELABLES DANS LA CONSOMMATION  TOTALE D'ÉNERGIE THERMIQUE</vt:lpstr>
      <vt:lpstr>B.1.4 - ÉNERGIES RENOUVELABLES DANS LA CONSOMMATION  TOTALE D'ÉNERGIE THERMIQUE</vt:lpstr>
      <vt:lpstr>B.1.4 - ÉNERGIES RENOUVELABLES DANS LA CONSOMMATION  TOTALE D'ÉNERGIE THERMIQUE</vt:lpstr>
      <vt:lpstr>B.1.4 - ÉNERGIES RENOUVELABLES DANS LA CONSOMMATION  TOTALE D'ÉNERGIE THERMIQUE</vt:lpstr>
      <vt:lpstr>B.1.4 - ÉNERGIES RENOUVELABLES DANS LA CONSOMMATION  TOTALE D'ÉNERGIE THERMIQUE</vt:lpstr>
      <vt:lpstr>B.1.4 - ÉNERGIES RENOUVELABLES DANS LA CONSOMMATION  TOTALE D'ÉNERGIE THERMIQUE</vt:lpstr>
      <vt:lpstr>B.1.4 - ÉNERGIES RENOUVELABLES DANS LA CONSOMMATION  TOTALE D'ÉNERGIE THERMIQUE</vt:lpstr>
      <vt:lpstr>B.1.4 - ÉNERGIES RENOUVELABLES DANS LA CONSOMMATION  TOTALE D'ÉNERGIE THERMIQUE</vt:lpstr>
      <vt:lpstr>B.1.4 - ÉNERGIES RENOUVELABLES DANS LA CONSOMMATION  TOTALE D'ÉNERGIE THERMIQUE</vt:lpstr>
      <vt:lpstr>B.1.4 - ÉNERGIES RENOUVELABLES DANS LA CONSOMMATION  TOTALE D'ÉNERGIE THERMIQUE</vt:lpstr>
      <vt:lpstr>B.1.4 - ÉNERGIES RENOUVELABLES DANS LA CONSOMMATION  TOTALE D'ÉNERGIE THERMIQUE</vt:lpstr>
      <vt:lpstr>B.1.4 - ÉNERGIES RENOUVELABLES DANS LA CONSOMMATION  TOTALE D'ÉNERGIE THERMIQUE</vt:lpstr>
      <vt:lpstr>B.1.4 - ÉNERGIES RENOUVELABLES DANS LA CONSOMMATION  TOTALE D'ÉNERGIE THERMIQUE</vt:lpstr>
      <vt:lpstr>B.1.4 - ÉNERGIES RENOUVELABLES DANS LA CONSOMMATION  TOTALE D'ÉNERGIE THERMIQUE</vt:lpstr>
      <vt:lpstr>B.1.4 - ÉNERGIES RENOUVELABLES DANS LA CONSOMMATION  TOTALE D'ÉNERGIE THERMIQUE</vt:lpstr>
      <vt:lpstr>B.1.4 - ÉNERGIES RENOUVELABLES DANS LA CONSOMMATION  TOTALE D'ÉNERGIE THERMIQUE</vt:lpstr>
      <vt:lpstr>B.1.4 - ÉNERGIES RENOUVELABLES DANS LA CONSOMMATION  TOTALE D'ÉNERGIE THERMIQUE</vt:lpstr>
      <vt:lpstr>B.1.4 - ÉNERGIES RENOUVELABLES DANS LA CONSOMMATION  TOTALE D'ÉNERGIE THERMIQUE</vt:lpstr>
      <vt:lpstr>B.1.4 - ÉNERGIES RENOUVELABLES DANS LA CONSOMMATION  TOTALE D'ÉNERGIE THERMIQUE</vt:lpstr>
      <vt:lpstr>B.1.4 - ÉNERGIES RENOUVELABLES DANS LA CONSOMMATION  TOTALE D'ÉNERGIE </vt:lpstr>
      <vt:lpstr>B.1.4 - ÉNERGIES RENOUVELABLES DANS LA CONSOMMATION  TOTALE D'ÉNERGIE THERMIQUE</vt:lpstr>
      <vt:lpstr>B.1.4 - ÉNERGIES RENOUVELABLES DANS LA CONSOMMATION  TOTALE D'ÉNERGIE THERMIQUE</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NOA</dc:creator>
  <cp:lastModifiedBy>Maher</cp:lastModifiedBy>
  <cp:revision>387</cp:revision>
  <dcterms:created xsi:type="dcterms:W3CDTF">2017-01-09T10:20:00Z</dcterms:created>
  <dcterms:modified xsi:type="dcterms:W3CDTF">2023-07-24T17:20:58Z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0x010100A1F60BDB20EF664A9118B81CB099702B</vt:lpwstr>
  </property>
</Properties>
</file>